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layfair Display Medium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082">
          <p15:clr>
            <a:srgbClr val="A4A3A4"/>
          </p15:clr>
        </p15:guide>
        <p15:guide id="2" pos="6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082"/>
        <p:guide pos="6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PlayfairDisplayMedium-boldItalic.fntdata"/><Relationship Id="rId9" Type="http://schemas.openxmlformats.org/officeDocument/2006/relationships/font" Target="fonts/PlayfairDisplay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layfairDisplayMedium-regular.fntdata"/><Relationship Id="rId8" Type="http://schemas.openxmlformats.org/officeDocument/2006/relationships/font" Target="fonts/PlayfairDisplay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-5400000">
            <a:off x="6324300" y="-342625"/>
            <a:ext cx="245400" cy="1654500"/>
          </a:xfrm>
          <a:prstGeom prst="rect">
            <a:avLst/>
          </a:prstGeom>
          <a:solidFill>
            <a:srgbClr val="F5F1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065713" y="862013"/>
            <a:ext cx="5400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323030"/>
                </a:solidFill>
                <a:latin typeface="Playfair Display Medium"/>
                <a:ea typeface="Playfair Display Medium"/>
                <a:cs typeface="Playfair Display Medium"/>
                <a:sym typeface="Playfair Display Medium"/>
              </a:rPr>
              <a:t>Questionnaire</a:t>
            </a:r>
            <a:r>
              <a:rPr lang="ru" sz="3800">
                <a:latin typeface="Playfair Display Medium"/>
                <a:ea typeface="Playfair Display Medium"/>
                <a:cs typeface="Playfair Display Medium"/>
                <a:sym typeface="Playfair Display Medium"/>
              </a:rPr>
              <a:t> </a:t>
            </a:r>
            <a:r>
              <a:rPr lang="ru" sz="3800">
                <a:solidFill>
                  <a:srgbClr val="9F8672"/>
                </a:solidFill>
                <a:latin typeface="Playfair Display Medium"/>
                <a:ea typeface="Playfair Display Medium"/>
                <a:cs typeface="Playfair Display Medium"/>
                <a:sym typeface="Playfair Display Medium"/>
              </a:rPr>
              <a:t>Template</a:t>
            </a:r>
            <a:endParaRPr sz="3800">
              <a:solidFill>
                <a:srgbClr val="9F8672"/>
              </a:solidFill>
              <a:latin typeface="Playfair Display Medium"/>
              <a:ea typeface="Playfair Display Medium"/>
              <a:cs typeface="Playfair Display Medium"/>
              <a:sym typeface="Playfair Display Medium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065718" y="1781175"/>
            <a:ext cx="2277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323030"/>
                </a:solidFill>
                <a:latin typeface="Spartan"/>
                <a:ea typeface="Spartan"/>
                <a:cs typeface="Spartan"/>
                <a:sym typeface="Spartan"/>
              </a:rPr>
              <a:t>Personal Details</a:t>
            </a:r>
            <a:endParaRPr b="1">
              <a:solidFill>
                <a:srgbClr val="32303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1065720" y="2324100"/>
            <a:ext cx="5416130" cy="1718313"/>
            <a:chOff x="1065720" y="2324100"/>
            <a:chExt cx="5416130" cy="1718313"/>
          </a:xfrm>
        </p:grpSpPr>
        <p:grpSp>
          <p:nvGrpSpPr>
            <p:cNvPr id="58" name="Google Shape;58;p13"/>
            <p:cNvGrpSpPr/>
            <p:nvPr/>
          </p:nvGrpSpPr>
          <p:grpSpPr>
            <a:xfrm>
              <a:off x="1065720" y="2324100"/>
              <a:ext cx="5416005" cy="184800"/>
              <a:chOff x="1065720" y="2324100"/>
              <a:chExt cx="5416005" cy="184800"/>
            </a:xfrm>
          </p:grpSpPr>
          <p:sp>
            <p:nvSpPr>
              <p:cNvPr id="59" name="Google Shape;59;p13"/>
              <p:cNvSpPr txBox="1"/>
              <p:nvPr/>
            </p:nvSpPr>
            <p:spPr>
              <a:xfrm>
                <a:off x="1065720" y="2324100"/>
                <a:ext cx="858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rgbClr val="32303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Name:</a:t>
                </a:r>
                <a:endParaRPr b="1" sz="1200">
                  <a:solidFill>
                    <a:srgbClr val="32303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cxnSp>
            <p:nvCxnSpPr>
              <p:cNvPr id="60" name="Google Shape;60;p13"/>
              <p:cNvCxnSpPr/>
              <p:nvPr/>
            </p:nvCxnSpPr>
            <p:spPr>
              <a:xfrm>
                <a:off x="1762125" y="2490775"/>
                <a:ext cx="47196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3E3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1" name="Google Shape;61;p13"/>
            <p:cNvGrpSpPr/>
            <p:nvPr/>
          </p:nvGrpSpPr>
          <p:grpSpPr>
            <a:xfrm>
              <a:off x="1065720" y="2714613"/>
              <a:ext cx="5416130" cy="184800"/>
              <a:chOff x="1065720" y="2324100"/>
              <a:chExt cx="5416130" cy="184800"/>
            </a:xfrm>
          </p:grpSpPr>
          <p:sp>
            <p:nvSpPr>
              <p:cNvPr id="62" name="Google Shape;62;p13"/>
              <p:cNvSpPr txBox="1"/>
              <p:nvPr/>
            </p:nvSpPr>
            <p:spPr>
              <a:xfrm>
                <a:off x="1065720" y="2324100"/>
                <a:ext cx="858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rgbClr val="32303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Age:</a:t>
                </a:r>
                <a:endParaRPr b="1" sz="1200">
                  <a:solidFill>
                    <a:srgbClr val="32303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cxnSp>
            <p:nvCxnSpPr>
              <p:cNvPr id="63" name="Google Shape;63;p13"/>
              <p:cNvCxnSpPr/>
              <p:nvPr/>
            </p:nvCxnSpPr>
            <p:spPr>
              <a:xfrm>
                <a:off x="1595450" y="2490788"/>
                <a:ext cx="4886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3E3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4" name="Google Shape;64;p13"/>
            <p:cNvGrpSpPr/>
            <p:nvPr/>
          </p:nvGrpSpPr>
          <p:grpSpPr>
            <a:xfrm>
              <a:off x="1065727" y="3090850"/>
              <a:ext cx="5416123" cy="184800"/>
              <a:chOff x="1065727" y="2324100"/>
              <a:chExt cx="5416123" cy="184800"/>
            </a:xfrm>
          </p:grpSpPr>
          <p:sp>
            <p:nvSpPr>
              <p:cNvPr id="65" name="Google Shape;65;p13"/>
              <p:cNvSpPr txBox="1"/>
              <p:nvPr/>
            </p:nvSpPr>
            <p:spPr>
              <a:xfrm>
                <a:off x="1065727" y="2324100"/>
                <a:ext cx="1329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rgbClr val="32303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Marital Status:</a:t>
                </a:r>
                <a:endParaRPr b="1" sz="1200">
                  <a:solidFill>
                    <a:srgbClr val="32303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cxnSp>
            <p:nvCxnSpPr>
              <p:cNvPr id="66" name="Google Shape;66;p13"/>
              <p:cNvCxnSpPr/>
              <p:nvPr/>
            </p:nvCxnSpPr>
            <p:spPr>
              <a:xfrm>
                <a:off x="2431250" y="2490775"/>
                <a:ext cx="40506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3E3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7" name="Google Shape;67;p13"/>
            <p:cNvGrpSpPr/>
            <p:nvPr/>
          </p:nvGrpSpPr>
          <p:grpSpPr>
            <a:xfrm>
              <a:off x="1065726" y="3481375"/>
              <a:ext cx="5416074" cy="184800"/>
              <a:chOff x="1065726" y="2324113"/>
              <a:chExt cx="5416074" cy="184800"/>
            </a:xfrm>
          </p:grpSpPr>
          <p:sp>
            <p:nvSpPr>
              <p:cNvPr id="68" name="Google Shape;68;p13"/>
              <p:cNvSpPr txBox="1"/>
              <p:nvPr/>
            </p:nvSpPr>
            <p:spPr>
              <a:xfrm>
                <a:off x="1065726" y="2324113"/>
                <a:ext cx="1068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rgbClr val="32303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Contact No:</a:t>
                </a:r>
                <a:endParaRPr b="1" sz="1200">
                  <a:solidFill>
                    <a:srgbClr val="32303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cxnSp>
            <p:nvCxnSpPr>
              <p:cNvPr id="69" name="Google Shape;69;p13"/>
              <p:cNvCxnSpPr/>
              <p:nvPr/>
            </p:nvCxnSpPr>
            <p:spPr>
              <a:xfrm>
                <a:off x="2171700" y="2490788"/>
                <a:ext cx="4310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3E3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0" name="Google Shape;70;p13"/>
            <p:cNvGrpSpPr/>
            <p:nvPr/>
          </p:nvGrpSpPr>
          <p:grpSpPr>
            <a:xfrm>
              <a:off x="1065726" y="3857613"/>
              <a:ext cx="5416074" cy="184800"/>
              <a:chOff x="1065726" y="2324113"/>
              <a:chExt cx="5416074" cy="184800"/>
            </a:xfrm>
          </p:grpSpPr>
          <p:sp>
            <p:nvSpPr>
              <p:cNvPr id="71" name="Google Shape;71;p13"/>
              <p:cNvSpPr txBox="1"/>
              <p:nvPr/>
            </p:nvSpPr>
            <p:spPr>
              <a:xfrm>
                <a:off x="1065726" y="2324113"/>
                <a:ext cx="1068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rgbClr val="32303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Email:</a:t>
                </a:r>
                <a:endParaRPr b="1" sz="1200">
                  <a:solidFill>
                    <a:srgbClr val="32303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cxnSp>
            <p:nvCxnSpPr>
              <p:cNvPr id="72" name="Google Shape;72;p13"/>
              <p:cNvCxnSpPr/>
              <p:nvPr/>
            </p:nvCxnSpPr>
            <p:spPr>
              <a:xfrm>
                <a:off x="1714500" y="2490800"/>
                <a:ext cx="4767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3E3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73" name="Google Shape;73;p13"/>
          <p:cNvGrpSpPr/>
          <p:nvPr/>
        </p:nvGrpSpPr>
        <p:grpSpPr>
          <a:xfrm>
            <a:off x="1065724" y="4471975"/>
            <a:ext cx="5416001" cy="504800"/>
            <a:chOff x="1065724" y="4471975"/>
            <a:chExt cx="5416001" cy="504800"/>
          </a:xfrm>
        </p:grpSpPr>
        <p:grpSp>
          <p:nvGrpSpPr>
            <p:cNvPr id="74" name="Google Shape;74;p13"/>
            <p:cNvGrpSpPr/>
            <p:nvPr/>
          </p:nvGrpSpPr>
          <p:grpSpPr>
            <a:xfrm>
              <a:off x="1065724" y="4471975"/>
              <a:ext cx="5416001" cy="185725"/>
              <a:chOff x="1065724" y="2324125"/>
              <a:chExt cx="5416001" cy="185725"/>
            </a:xfrm>
          </p:grpSpPr>
          <p:sp>
            <p:nvSpPr>
              <p:cNvPr id="75" name="Google Shape;75;p13"/>
              <p:cNvSpPr txBox="1"/>
              <p:nvPr/>
            </p:nvSpPr>
            <p:spPr>
              <a:xfrm>
                <a:off x="1065724" y="2324125"/>
                <a:ext cx="2110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303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What is your profession?</a:t>
                </a:r>
                <a:endParaRPr sz="1200">
                  <a:solidFill>
                    <a:srgbClr val="32303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cxnSp>
            <p:nvCxnSpPr>
              <p:cNvPr id="76" name="Google Shape;76;p13"/>
              <p:cNvCxnSpPr/>
              <p:nvPr/>
            </p:nvCxnSpPr>
            <p:spPr>
              <a:xfrm>
                <a:off x="3209925" y="2509850"/>
                <a:ext cx="3271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3E3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77" name="Google Shape;77;p13"/>
            <p:cNvCxnSpPr/>
            <p:nvPr/>
          </p:nvCxnSpPr>
          <p:spPr>
            <a:xfrm>
              <a:off x="1081100" y="4976775"/>
              <a:ext cx="5400600" cy="0"/>
            </a:xfrm>
            <a:prstGeom prst="straightConnector1">
              <a:avLst/>
            </a:prstGeom>
            <a:noFill/>
            <a:ln cap="flat" cmpd="sng" w="19050">
              <a:solidFill>
                <a:srgbClr val="E3E3D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8" name="Google Shape;78;p13"/>
          <p:cNvGrpSpPr/>
          <p:nvPr/>
        </p:nvGrpSpPr>
        <p:grpSpPr>
          <a:xfrm>
            <a:off x="1065726" y="5177502"/>
            <a:ext cx="5416224" cy="504800"/>
            <a:chOff x="1065726" y="5181575"/>
            <a:chExt cx="5416224" cy="504800"/>
          </a:xfrm>
        </p:grpSpPr>
        <p:grpSp>
          <p:nvGrpSpPr>
            <p:cNvPr id="79" name="Google Shape;79;p13"/>
            <p:cNvGrpSpPr/>
            <p:nvPr/>
          </p:nvGrpSpPr>
          <p:grpSpPr>
            <a:xfrm>
              <a:off x="1065726" y="5181575"/>
              <a:ext cx="5416224" cy="185725"/>
              <a:chOff x="1065726" y="2324125"/>
              <a:chExt cx="5416224" cy="185725"/>
            </a:xfrm>
          </p:grpSpPr>
          <p:sp>
            <p:nvSpPr>
              <p:cNvPr id="80" name="Google Shape;80;p13"/>
              <p:cNvSpPr txBox="1"/>
              <p:nvPr/>
            </p:nvSpPr>
            <p:spPr>
              <a:xfrm>
                <a:off x="1065726" y="2324125"/>
                <a:ext cx="3363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303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What kind of bank account do you have?</a:t>
                </a:r>
                <a:endParaRPr sz="1200">
                  <a:solidFill>
                    <a:srgbClr val="32303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cxnSp>
            <p:nvCxnSpPr>
              <p:cNvPr id="81" name="Google Shape;81;p13"/>
              <p:cNvCxnSpPr/>
              <p:nvPr/>
            </p:nvCxnSpPr>
            <p:spPr>
              <a:xfrm>
                <a:off x="4514850" y="2509850"/>
                <a:ext cx="1967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3E3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82" name="Google Shape;82;p13"/>
            <p:cNvCxnSpPr/>
            <p:nvPr/>
          </p:nvCxnSpPr>
          <p:spPr>
            <a:xfrm>
              <a:off x="1081100" y="5686375"/>
              <a:ext cx="5400600" cy="0"/>
            </a:xfrm>
            <a:prstGeom prst="straightConnector1">
              <a:avLst/>
            </a:prstGeom>
            <a:noFill/>
            <a:ln cap="flat" cmpd="sng" w="19050">
              <a:solidFill>
                <a:srgbClr val="E3E3D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3" name="Google Shape;83;p13"/>
          <p:cNvGrpSpPr/>
          <p:nvPr/>
        </p:nvGrpSpPr>
        <p:grpSpPr>
          <a:xfrm>
            <a:off x="1065726" y="5883029"/>
            <a:ext cx="5416299" cy="504800"/>
            <a:chOff x="1065726" y="5891175"/>
            <a:chExt cx="5416299" cy="504800"/>
          </a:xfrm>
        </p:grpSpPr>
        <p:grpSp>
          <p:nvGrpSpPr>
            <p:cNvPr id="84" name="Google Shape;84;p13"/>
            <p:cNvGrpSpPr/>
            <p:nvPr/>
          </p:nvGrpSpPr>
          <p:grpSpPr>
            <a:xfrm>
              <a:off x="1065726" y="5891175"/>
              <a:ext cx="5416299" cy="185725"/>
              <a:chOff x="1065726" y="2324125"/>
              <a:chExt cx="5416299" cy="185725"/>
            </a:xfrm>
          </p:grpSpPr>
          <p:sp>
            <p:nvSpPr>
              <p:cNvPr id="85" name="Google Shape;85;p13"/>
              <p:cNvSpPr txBox="1"/>
              <p:nvPr/>
            </p:nvSpPr>
            <p:spPr>
              <a:xfrm>
                <a:off x="1065726" y="2324125"/>
                <a:ext cx="3363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303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What is your bank account no.?</a:t>
                </a:r>
                <a:endParaRPr sz="1200">
                  <a:solidFill>
                    <a:srgbClr val="32303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cxnSp>
            <p:nvCxnSpPr>
              <p:cNvPr id="86" name="Google Shape;86;p13"/>
              <p:cNvCxnSpPr/>
              <p:nvPr/>
            </p:nvCxnSpPr>
            <p:spPr>
              <a:xfrm>
                <a:off x="3781425" y="2509850"/>
                <a:ext cx="27006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3E3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87" name="Google Shape;87;p13"/>
            <p:cNvCxnSpPr/>
            <p:nvPr/>
          </p:nvCxnSpPr>
          <p:spPr>
            <a:xfrm>
              <a:off x="1081100" y="6395975"/>
              <a:ext cx="5400600" cy="0"/>
            </a:xfrm>
            <a:prstGeom prst="straightConnector1">
              <a:avLst/>
            </a:prstGeom>
            <a:noFill/>
            <a:ln cap="flat" cmpd="sng" w="19050">
              <a:solidFill>
                <a:srgbClr val="E3E3D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8" name="Google Shape;88;p13"/>
          <p:cNvGrpSpPr/>
          <p:nvPr/>
        </p:nvGrpSpPr>
        <p:grpSpPr>
          <a:xfrm>
            <a:off x="1065725" y="6588555"/>
            <a:ext cx="5416075" cy="504800"/>
            <a:chOff x="1065725" y="5891175"/>
            <a:chExt cx="5416075" cy="504800"/>
          </a:xfrm>
        </p:grpSpPr>
        <p:grpSp>
          <p:nvGrpSpPr>
            <p:cNvPr id="89" name="Google Shape;89;p13"/>
            <p:cNvGrpSpPr/>
            <p:nvPr/>
          </p:nvGrpSpPr>
          <p:grpSpPr>
            <a:xfrm>
              <a:off x="1065725" y="5891175"/>
              <a:ext cx="5416075" cy="185720"/>
              <a:chOff x="1065725" y="2324125"/>
              <a:chExt cx="5416075" cy="185720"/>
            </a:xfrm>
          </p:grpSpPr>
          <p:sp>
            <p:nvSpPr>
              <p:cNvPr id="90" name="Google Shape;90;p13"/>
              <p:cNvSpPr txBox="1"/>
              <p:nvPr/>
            </p:nvSpPr>
            <p:spPr>
              <a:xfrm>
                <a:off x="1065725" y="2324125"/>
                <a:ext cx="4492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303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How long have you been a customer with this bank?</a:t>
                </a:r>
                <a:endParaRPr sz="1200">
                  <a:solidFill>
                    <a:srgbClr val="32303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cxnSp>
            <p:nvCxnSpPr>
              <p:cNvPr id="91" name="Google Shape;91;p13"/>
              <p:cNvCxnSpPr/>
              <p:nvPr/>
            </p:nvCxnSpPr>
            <p:spPr>
              <a:xfrm>
                <a:off x="5372700" y="2509845"/>
                <a:ext cx="11091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3E3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92" name="Google Shape;92;p13"/>
            <p:cNvCxnSpPr/>
            <p:nvPr/>
          </p:nvCxnSpPr>
          <p:spPr>
            <a:xfrm>
              <a:off x="1081100" y="6395975"/>
              <a:ext cx="5400600" cy="0"/>
            </a:xfrm>
            <a:prstGeom prst="straightConnector1">
              <a:avLst/>
            </a:prstGeom>
            <a:noFill/>
            <a:ln cap="flat" cmpd="sng" w="19050">
              <a:solidFill>
                <a:srgbClr val="E3E3D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3" name="Google Shape;93;p13"/>
          <p:cNvGrpSpPr/>
          <p:nvPr/>
        </p:nvGrpSpPr>
        <p:grpSpPr>
          <a:xfrm>
            <a:off x="1065725" y="7294082"/>
            <a:ext cx="5416300" cy="504800"/>
            <a:chOff x="1065725" y="5891175"/>
            <a:chExt cx="5416300" cy="504800"/>
          </a:xfrm>
        </p:grpSpPr>
        <p:grpSp>
          <p:nvGrpSpPr>
            <p:cNvPr id="94" name="Google Shape;94;p13"/>
            <p:cNvGrpSpPr/>
            <p:nvPr/>
          </p:nvGrpSpPr>
          <p:grpSpPr>
            <a:xfrm>
              <a:off x="1065725" y="5891175"/>
              <a:ext cx="5416300" cy="185725"/>
              <a:chOff x="1065725" y="2324125"/>
              <a:chExt cx="5416300" cy="185725"/>
            </a:xfrm>
          </p:grpSpPr>
          <p:sp>
            <p:nvSpPr>
              <p:cNvPr id="95" name="Google Shape;95;p13"/>
              <p:cNvSpPr txBox="1"/>
              <p:nvPr/>
            </p:nvSpPr>
            <p:spPr>
              <a:xfrm>
                <a:off x="1065725" y="2324125"/>
                <a:ext cx="5101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303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Does the bank provide core banking facility for the customers?</a:t>
                </a:r>
                <a:endParaRPr sz="1200">
                  <a:solidFill>
                    <a:srgbClr val="32303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cxnSp>
            <p:nvCxnSpPr>
              <p:cNvPr id="96" name="Google Shape;96;p13"/>
              <p:cNvCxnSpPr/>
              <p:nvPr/>
            </p:nvCxnSpPr>
            <p:spPr>
              <a:xfrm>
                <a:off x="6143625" y="2509850"/>
                <a:ext cx="338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3E3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97" name="Google Shape;97;p13"/>
            <p:cNvCxnSpPr/>
            <p:nvPr/>
          </p:nvCxnSpPr>
          <p:spPr>
            <a:xfrm>
              <a:off x="1081100" y="6395975"/>
              <a:ext cx="5400600" cy="0"/>
            </a:xfrm>
            <a:prstGeom prst="straightConnector1">
              <a:avLst/>
            </a:prstGeom>
            <a:noFill/>
            <a:ln cap="flat" cmpd="sng" w="19050">
              <a:solidFill>
                <a:srgbClr val="E3E3D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8" name="Google Shape;98;p13"/>
          <p:cNvGrpSpPr/>
          <p:nvPr/>
        </p:nvGrpSpPr>
        <p:grpSpPr>
          <a:xfrm>
            <a:off x="1065725" y="7999609"/>
            <a:ext cx="5416450" cy="504800"/>
            <a:chOff x="1065725" y="5891175"/>
            <a:chExt cx="5416450" cy="504800"/>
          </a:xfrm>
        </p:grpSpPr>
        <p:grpSp>
          <p:nvGrpSpPr>
            <p:cNvPr id="99" name="Google Shape;99;p13"/>
            <p:cNvGrpSpPr/>
            <p:nvPr/>
          </p:nvGrpSpPr>
          <p:grpSpPr>
            <a:xfrm>
              <a:off x="1065725" y="5891175"/>
              <a:ext cx="5416450" cy="185725"/>
              <a:chOff x="1065725" y="2324125"/>
              <a:chExt cx="5416450" cy="185725"/>
            </a:xfrm>
          </p:grpSpPr>
          <p:sp>
            <p:nvSpPr>
              <p:cNvPr id="100" name="Google Shape;100;p13"/>
              <p:cNvSpPr txBox="1"/>
              <p:nvPr/>
            </p:nvSpPr>
            <p:spPr>
              <a:xfrm>
                <a:off x="1065725" y="2324125"/>
                <a:ext cx="3630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303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How did you become aware of this bank?</a:t>
                </a:r>
                <a:endParaRPr sz="1200">
                  <a:solidFill>
                    <a:srgbClr val="32303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cxnSp>
            <p:nvCxnSpPr>
              <p:cNvPr id="101" name="Google Shape;101;p13"/>
              <p:cNvCxnSpPr/>
              <p:nvPr/>
            </p:nvCxnSpPr>
            <p:spPr>
              <a:xfrm>
                <a:off x="4524375" y="2509850"/>
                <a:ext cx="1957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3E3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102" name="Google Shape;102;p13"/>
            <p:cNvCxnSpPr/>
            <p:nvPr/>
          </p:nvCxnSpPr>
          <p:spPr>
            <a:xfrm>
              <a:off x="1081100" y="6395975"/>
              <a:ext cx="5400600" cy="0"/>
            </a:xfrm>
            <a:prstGeom prst="straightConnector1">
              <a:avLst/>
            </a:prstGeom>
            <a:noFill/>
            <a:ln cap="flat" cmpd="sng" w="19050">
              <a:solidFill>
                <a:srgbClr val="E3E3D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3" name="Google Shape;103;p13"/>
          <p:cNvGrpSpPr/>
          <p:nvPr/>
        </p:nvGrpSpPr>
        <p:grpSpPr>
          <a:xfrm>
            <a:off x="1065725" y="8705136"/>
            <a:ext cx="5416200" cy="504800"/>
            <a:chOff x="1065725" y="5891175"/>
            <a:chExt cx="5416200" cy="504800"/>
          </a:xfrm>
        </p:grpSpPr>
        <p:grpSp>
          <p:nvGrpSpPr>
            <p:cNvPr id="104" name="Google Shape;104;p13"/>
            <p:cNvGrpSpPr/>
            <p:nvPr/>
          </p:nvGrpSpPr>
          <p:grpSpPr>
            <a:xfrm>
              <a:off x="1065725" y="5891175"/>
              <a:ext cx="5416200" cy="185725"/>
              <a:chOff x="1065725" y="2324125"/>
              <a:chExt cx="5416200" cy="185725"/>
            </a:xfrm>
          </p:grpSpPr>
          <p:sp>
            <p:nvSpPr>
              <p:cNvPr id="105" name="Google Shape;105;p13"/>
              <p:cNvSpPr txBox="1"/>
              <p:nvPr/>
            </p:nvSpPr>
            <p:spPr>
              <a:xfrm>
                <a:off x="1065725" y="2324125"/>
                <a:ext cx="4492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303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Do you think bank offers competitive </a:t>
                </a:r>
                <a:r>
                  <a:rPr lang="ru" sz="1200">
                    <a:solidFill>
                      <a:srgbClr val="32303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interest</a:t>
                </a:r>
                <a:r>
                  <a:rPr lang="ru" sz="1200">
                    <a:solidFill>
                      <a:srgbClr val="32303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 rate?</a:t>
                </a:r>
                <a:endParaRPr sz="1200">
                  <a:solidFill>
                    <a:srgbClr val="32303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cxnSp>
            <p:nvCxnSpPr>
              <p:cNvPr id="106" name="Google Shape;106;p13"/>
              <p:cNvCxnSpPr/>
              <p:nvPr/>
            </p:nvCxnSpPr>
            <p:spPr>
              <a:xfrm>
                <a:off x="5205425" y="2509850"/>
                <a:ext cx="1276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3E3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107" name="Google Shape;107;p13"/>
            <p:cNvCxnSpPr/>
            <p:nvPr/>
          </p:nvCxnSpPr>
          <p:spPr>
            <a:xfrm>
              <a:off x="1081100" y="6395975"/>
              <a:ext cx="5400600" cy="0"/>
            </a:xfrm>
            <a:prstGeom prst="straightConnector1">
              <a:avLst/>
            </a:prstGeom>
            <a:noFill/>
            <a:ln cap="flat" cmpd="sng" w="19050">
              <a:solidFill>
                <a:srgbClr val="E3E3D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8" name="Google Shape;108;p13"/>
          <p:cNvGrpSpPr/>
          <p:nvPr/>
        </p:nvGrpSpPr>
        <p:grpSpPr>
          <a:xfrm>
            <a:off x="1065725" y="9410663"/>
            <a:ext cx="5416200" cy="504788"/>
            <a:chOff x="1065725" y="5891188"/>
            <a:chExt cx="5416200" cy="504788"/>
          </a:xfrm>
        </p:grpSpPr>
        <p:grpSp>
          <p:nvGrpSpPr>
            <p:cNvPr id="109" name="Google Shape;109;p13"/>
            <p:cNvGrpSpPr/>
            <p:nvPr/>
          </p:nvGrpSpPr>
          <p:grpSpPr>
            <a:xfrm>
              <a:off x="1065725" y="5891188"/>
              <a:ext cx="5416200" cy="185725"/>
              <a:chOff x="1065725" y="2324138"/>
              <a:chExt cx="5416200" cy="185725"/>
            </a:xfrm>
          </p:grpSpPr>
          <p:sp>
            <p:nvSpPr>
              <p:cNvPr id="110" name="Google Shape;110;p13"/>
              <p:cNvSpPr txBox="1"/>
              <p:nvPr/>
            </p:nvSpPr>
            <p:spPr>
              <a:xfrm>
                <a:off x="1065725" y="2324138"/>
                <a:ext cx="3954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32303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Do you have any suggestions for the bank?</a:t>
                </a:r>
                <a:endParaRPr sz="1200">
                  <a:solidFill>
                    <a:srgbClr val="32303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cxnSp>
            <p:nvCxnSpPr>
              <p:cNvPr id="111" name="Google Shape;111;p13"/>
              <p:cNvCxnSpPr/>
              <p:nvPr/>
            </p:nvCxnSpPr>
            <p:spPr>
              <a:xfrm>
                <a:off x="4672025" y="2509863"/>
                <a:ext cx="1809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3E3DE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112" name="Google Shape;112;p13"/>
            <p:cNvCxnSpPr/>
            <p:nvPr/>
          </p:nvCxnSpPr>
          <p:spPr>
            <a:xfrm>
              <a:off x="1081100" y="6395975"/>
              <a:ext cx="5400600" cy="0"/>
            </a:xfrm>
            <a:prstGeom prst="straightConnector1">
              <a:avLst/>
            </a:prstGeom>
            <a:noFill/>
            <a:ln cap="flat" cmpd="sng" w="19050">
              <a:solidFill>
                <a:srgbClr val="E3E3D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13" name="Google Shape;113;p13"/>
          <p:cNvSpPr/>
          <p:nvPr/>
        </p:nvSpPr>
        <p:spPr>
          <a:xfrm>
            <a:off x="6945500" y="6386525"/>
            <a:ext cx="633600" cy="4358100"/>
          </a:xfrm>
          <a:prstGeom prst="rect">
            <a:avLst/>
          </a:prstGeom>
          <a:noFill/>
          <a:ln cap="flat" cmpd="sng" w="28575">
            <a:solidFill>
              <a:srgbClr val="F3F4F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3"/>
          <p:cNvSpPr/>
          <p:nvPr/>
        </p:nvSpPr>
        <p:spPr>
          <a:xfrm>
            <a:off x="7293150" y="4000500"/>
            <a:ext cx="285900" cy="5562600"/>
          </a:xfrm>
          <a:prstGeom prst="rect">
            <a:avLst/>
          </a:prstGeom>
          <a:solidFill>
            <a:srgbClr val="C1C9B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3"/>
          <p:cNvSpPr/>
          <p:nvPr/>
        </p:nvSpPr>
        <p:spPr>
          <a:xfrm rot="-5400000">
            <a:off x="5492300" y="-701237"/>
            <a:ext cx="245400" cy="2133600"/>
          </a:xfrm>
          <a:prstGeom prst="rect">
            <a:avLst/>
          </a:prstGeom>
          <a:noFill/>
          <a:ln cap="flat" cmpd="sng" w="28575">
            <a:solidFill>
              <a:srgbClr val="C1C9B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3"/>
          <p:cNvSpPr/>
          <p:nvPr/>
        </p:nvSpPr>
        <p:spPr>
          <a:xfrm>
            <a:off x="0" y="0"/>
            <a:ext cx="571500" cy="381000"/>
          </a:xfrm>
          <a:prstGeom prst="rect">
            <a:avLst/>
          </a:prstGeom>
          <a:solidFill>
            <a:srgbClr val="C1C9B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3"/>
          <p:cNvSpPr/>
          <p:nvPr/>
        </p:nvSpPr>
        <p:spPr>
          <a:xfrm>
            <a:off x="-38100" y="-28575"/>
            <a:ext cx="985800" cy="652500"/>
          </a:xfrm>
          <a:prstGeom prst="rect">
            <a:avLst/>
          </a:prstGeom>
          <a:noFill/>
          <a:ln cap="flat" cmpd="sng" w="28575">
            <a:solidFill>
              <a:srgbClr val="C1C9B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3"/>
          <p:cNvSpPr/>
          <p:nvPr/>
        </p:nvSpPr>
        <p:spPr>
          <a:xfrm>
            <a:off x="319100" y="7762875"/>
            <a:ext cx="352500" cy="2934000"/>
          </a:xfrm>
          <a:prstGeom prst="rect">
            <a:avLst/>
          </a:prstGeom>
          <a:solidFill>
            <a:srgbClr val="EADFD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13"/>
          <p:cNvPicPr preferRelativeResize="0"/>
          <p:nvPr/>
        </p:nvPicPr>
        <p:blipFill rotWithShape="1">
          <a:blip r:embed="rId3">
            <a:alphaModFix/>
          </a:blip>
          <a:srcRect b="0" l="67657" r="0" t="0"/>
          <a:stretch/>
        </p:blipFill>
        <p:spPr>
          <a:xfrm>
            <a:off x="0" y="2260275"/>
            <a:ext cx="590550" cy="1825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3"/>
          <p:cNvPicPr preferRelativeResize="0"/>
          <p:nvPr/>
        </p:nvPicPr>
        <p:blipFill rotWithShape="1">
          <a:blip r:embed="rId4">
            <a:alphaModFix/>
          </a:blip>
          <a:srcRect b="49217" l="0" r="0" t="0"/>
          <a:stretch/>
        </p:blipFill>
        <p:spPr>
          <a:xfrm>
            <a:off x="3114850" y="10161019"/>
            <a:ext cx="1067800" cy="54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3"/>
          <p:cNvPicPr preferRelativeResize="0"/>
          <p:nvPr/>
        </p:nvPicPr>
        <p:blipFill rotWithShape="1">
          <a:blip r:embed="rId5">
            <a:alphaModFix/>
          </a:blip>
          <a:srcRect b="50147" l="0" r="0" t="0"/>
          <a:stretch/>
        </p:blipFill>
        <p:spPr>
          <a:xfrm>
            <a:off x="3942050" y="10281790"/>
            <a:ext cx="842150" cy="41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