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62">
          <p15:clr>
            <a:srgbClr val="A4A3A4"/>
          </p15:clr>
        </p15:guide>
        <p15:guide id="2" pos="6483">
          <p15:clr>
            <a:srgbClr val="A4A3A4"/>
          </p15:clr>
        </p15:guide>
        <p15:guide id="3" pos="25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62" orient="horz"/>
        <p:guide pos="6483"/>
        <p:guide pos="2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FBF5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302825" y="3128950"/>
            <a:ext cx="8084100" cy="1451750"/>
            <a:chOff x="1302825" y="3128950"/>
            <a:chExt cx="8084100" cy="1451750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1302825" y="3128950"/>
              <a:ext cx="8078450" cy="1451750"/>
              <a:chOff x="1302825" y="3128950"/>
              <a:chExt cx="8078450" cy="1451750"/>
            </a:xfrm>
          </p:grpSpPr>
          <p:cxnSp>
            <p:nvCxnSpPr>
              <p:cNvPr id="57" name="Google Shape;57;p13"/>
              <p:cNvCxnSpPr>
                <a:endCxn id="58" idx="2"/>
              </p:cNvCxnSpPr>
              <p:nvPr/>
            </p:nvCxnSpPr>
            <p:spPr>
              <a:xfrm rot="10800000">
                <a:off x="5340875" y="3128950"/>
                <a:ext cx="3000" cy="14517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5536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9" name="Google Shape;59;p13"/>
              <p:cNvCxnSpPr/>
              <p:nvPr/>
            </p:nvCxnSpPr>
            <p:spPr>
              <a:xfrm rot="10800000">
                <a:off x="1302825" y="3380400"/>
                <a:ext cx="0" cy="12003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5536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0" name="Google Shape;60;p13"/>
              <p:cNvCxnSpPr/>
              <p:nvPr/>
            </p:nvCxnSpPr>
            <p:spPr>
              <a:xfrm rot="10800000">
                <a:off x="3344669" y="3380400"/>
                <a:ext cx="0" cy="12003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5536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 rot="10800000">
                <a:off x="7370949" y="3380400"/>
                <a:ext cx="0" cy="12003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5536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 rot="10800000">
                <a:off x="9381275" y="3380400"/>
                <a:ext cx="0" cy="12003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5536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63" name="Google Shape;63;p13"/>
            <p:cNvCxnSpPr/>
            <p:nvPr/>
          </p:nvCxnSpPr>
          <p:spPr>
            <a:xfrm>
              <a:off x="1304925" y="3376625"/>
              <a:ext cx="8082000" cy="0"/>
            </a:xfrm>
            <a:prstGeom prst="straightConnector1">
              <a:avLst/>
            </a:prstGeom>
            <a:noFill/>
            <a:ln cap="flat" cmpd="sng" w="19050">
              <a:solidFill>
                <a:srgbClr val="35536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4" name="Google Shape;64;p13"/>
          <p:cNvSpPr/>
          <p:nvPr/>
        </p:nvSpPr>
        <p:spPr>
          <a:xfrm>
            <a:off x="2444669" y="4534100"/>
            <a:ext cx="1800000" cy="2707500"/>
          </a:xfrm>
          <a:prstGeom prst="rect">
            <a:avLst/>
          </a:prstGeom>
          <a:solidFill>
            <a:srgbClr val="E1E6C6"/>
          </a:solidFill>
          <a:ln cap="flat" cmpd="sng" w="19050">
            <a:solidFill>
              <a:srgbClr val="AFC07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445997" y="4534100"/>
            <a:ext cx="1800000" cy="2707500"/>
          </a:xfrm>
          <a:prstGeom prst="rect">
            <a:avLst/>
          </a:prstGeom>
          <a:solidFill>
            <a:srgbClr val="D5D7CC"/>
          </a:solidFill>
          <a:ln cap="flat" cmpd="sng" w="19050">
            <a:solidFill>
              <a:srgbClr val="8DAA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6470948" y="4534100"/>
            <a:ext cx="1800000" cy="2707500"/>
          </a:xfrm>
          <a:prstGeom prst="rect">
            <a:avLst/>
          </a:prstGeom>
          <a:solidFill>
            <a:srgbClr val="F7D5B6"/>
          </a:solidFill>
          <a:ln cap="flat" cmpd="sng" w="19050">
            <a:solidFill>
              <a:srgbClr val="F291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8481274" y="4534100"/>
            <a:ext cx="1800000" cy="2707500"/>
          </a:xfrm>
          <a:prstGeom prst="rect">
            <a:avLst/>
          </a:prstGeom>
          <a:solidFill>
            <a:srgbClr val="D1C8B8"/>
          </a:solidFill>
          <a:ln cap="flat" cmpd="sng" w="19050">
            <a:solidFill>
              <a:srgbClr val="BAA3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02825" y="3616050"/>
            <a:ext cx="1800000" cy="665100"/>
          </a:xfrm>
          <a:prstGeom prst="rect">
            <a:avLst/>
          </a:prstGeom>
          <a:solidFill>
            <a:srgbClr val="FECE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402825" y="4534100"/>
            <a:ext cx="1800000" cy="2707500"/>
          </a:xfrm>
          <a:prstGeom prst="rect">
            <a:avLst/>
          </a:prstGeom>
          <a:solidFill>
            <a:srgbClr val="FFF3C6"/>
          </a:solidFill>
          <a:ln cap="flat" cmpd="sng" w="19050">
            <a:solidFill>
              <a:srgbClr val="FECE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00625" y="2388850"/>
            <a:ext cx="9880500" cy="740100"/>
          </a:xfrm>
          <a:prstGeom prst="rect">
            <a:avLst/>
          </a:prstGeom>
          <a:solidFill>
            <a:srgbClr val="3553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624" y="241124"/>
            <a:ext cx="4405176" cy="18963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1481700" y="2572433"/>
            <a:ext cx="77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Project Management Goals &amp; Tasks</a:t>
            </a:r>
            <a:endParaRPr sz="26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444389" y="267878"/>
            <a:ext cx="4828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Outlining Your Project Goals to Define Your Project Management Tasks</a:t>
            </a:r>
            <a:endParaRPr sz="1800">
              <a:solidFill>
                <a:srgbClr val="35536B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44389" y="1007950"/>
            <a:ext cx="486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Project management is an important part for all departments within any organization. However, success-oriented project management can be a bit tricky. Using a mind map can make the process easy and streamlined.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444389" y="1954116"/>
            <a:ext cx="4865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8DAAA6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Plan your next project with </a:t>
            </a:r>
            <a:r>
              <a:rPr b="1" lang="ru" sz="1600">
                <a:solidFill>
                  <a:srgbClr val="8DAAA6"/>
                </a:solidFill>
                <a:latin typeface="Montserrat"/>
                <a:ea typeface="Montserrat"/>
                <a:cs typeface="Montserrat"/>
                <a:sym typeface="Montserrat"/>
              </a:rPr>
              <a:t>Gdoc.io</a:t>
            </a:r>
            <a:endParaRPr b="1" sz="1600">
              <a:solidFill>
                <a:srgbClr val="8DAAA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33250" y="3651018"/>
            <a:ext cx="1341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Project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Integration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61325" y="4557200"/>
            <a:ext cx="16830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Develop project charter and project management plan.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Direct and manage project work.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Monitor and control project work.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Perform integrated project control.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Close project.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2444669" y="3616050"/>
            <a:ext cx="1800000" cy="665100"/>
          </a:xfrm>
          <a:prstGeom prst="rect">
            <a:avLst/>
          </a:prstGeom>
          <a:solidFill>
            <a:srgbClr val="AFC0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2560625" y="3651025"/>
            <a:ext cx="1551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Schedule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Management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494175" y="4557200"/>
            <a:ext cx="16830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Define the necessary project requirements.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Create, validate and control the details of the project scope.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Estimate activity resources and time duration.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Define activities.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Develop and control estimated schedule for the project.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445997" y="3616050"/>
            <a:ext cx="1800000" cy="665100"/>
          </a:xfrm>
          <a:prstGeom prst="rect">
            <a:avLst/>
          </a:prstGeom>
          <a:solidFill>
            <a:srgbClr val="8DAA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4567150" y="3651025"/>
            <a:ext cx="1559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Cost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Management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504500" y="4557200"/>
            <a:ext cx="16830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Estimate costs and determine budget.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Control costs.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Plan project funding.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Manage, plan and control stakeholder engagement.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6470948" y="3616050"/>
            <a:ext cx="1800000" cy="665100"/>
          </a:xfrm>
          <a:prstGeom prst="rect">
            <a:avLst/>
          </a:prstGeom>
          <a:solidFill>
            <a:srgbClr val="F2917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6551575" y="3651025"/>
            <a:ext cx="1611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Risk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Management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514825" y="4557200"/>
            <a:ext cx="1683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Identify risks.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Perform qualitative risk analysis.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Perform quantitative risk analysis.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Plan and prepare for risk responses.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Control risks.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8481274" y="3616050"/>
            <a:ext cx="1800000" cy="665100"/>
          </a:xfrm>
          <a:prstGeom prst="rect">
            <a:avLst/>
          </a:prstGeom>
          <a:solidFill>
            <a:srgbClr val="BAA3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8571975" y="3651025"/>
            <a:ext cx="1591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Procurement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Management</a:t>
            </a:r>
            <a:endParaRPr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8525150" y="4557200"/>
            <a:ext cx="1683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Plan procurement management.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Conduct procurement. 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Control procurement. 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E495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Console procurement</a:t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E495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