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692000" cx="7560000"/>
  <p:notesSz cx="6858000" cy="9144000"/>
  <p:embeddedFontLst>
    <p:embeddedFont>
      <p:font typeface="Montserrat SemiBold"/>
      <p:regular r:id="rId9"/>
      <p:bold r:id="rId10"/>
      <p:italic r:id="rId11"/>
      <p:boldItalic r:id="rId12"/>
    </p:embeddedFont>
    <p:embeddedFont>
      <p:font typeface="Montserrat"/>
      <p:regular r:id="rId13"/>
      <p:bold r:id="rId14"/>
      <p:italic r:id="rId15"/>
      <p:boldItalic r:id="rId16"/>
    </p:embeddedFont>
    <p:embeddedFont>
      <p:font typeface="Lato"/>
      <p:regular r:id="rId17"/>
      <p:bold r:id="rId18"/>
      <p:italic r:id="rId19"/>
      <p:boldItalic r:id="rId20"/>
    </p:embeddedFont>
    <p:embeddedFont>
      <p:font typeface="Mrs Saint Delafield"/>
      <p:regular r:id="rId21"/>
    </p:embeddedFont>
    <p:embeddedFont>
      <p:font typeface="Rubik"/>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guide id="3" pos="1757">
          <p15:clr>
            <a:srgbClr val="9AA0A6"/>
          </p15:clr>
        </p15:guide>
        <p15:guide id="4" pos="4422">
          <p15:clr>
            <a:srgbClr val="9AA0A6"/>
          </p15:clr>
        </p15:guide>
        <p15:guide id="5" orient="horz" pos="283">
          <p15:clr>
            <a:srgbClr val="9AA0A6"/>
          </p15:clr>
        </p15:guide>
        <p15:guide id="6" orient="horz" pos="6452">
          <p15:clr>
            <a:srgbClr val="9AA0A6"/>
          </p15:clr>
        </p15:guide>
        <p15:guide id="7" pos="2041">
          <p15:clr>
            <a:srgbClr val="9AA0A6"/>
          </p15:clr>
        </p15:guide>
        <p15:guide id="8" orient="horz" pos="6534">
          <p15:clr>
            <a:srgbClr val="9AA0A6"/>
          </p15:clr>
        </p15:guide>
        <p15:guide id="9" pos="227">
          <p15:clr>
            <a:srgbClr val="9AA0A6"/>
          </p15:clr>
        </p15:guide>
        <p15:guide id="10" pos="4533">
          <p15:clr>
            <a:srgbClr val="9AA0A6"/>
          </p15:clr>
        </p15:guide>
        <p15:guide id="11" pos="16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 pos="1757"/>
        <p:guide pos="4422"/>
        <p:guide pos="283" orient="horz"/>
        <p:guide pos="6452" orient="horz"/>
        <p:guide pos="2041"/>
        <p:guide pos="6534" orient="horz"/>
        <p:guide pos="227"/>
        <p:guide pos="4533"/>
        <p:guide pos="1644"/>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22" Type="http://schemas.openxmlformats.org/officeDocument/2006/relationships/font" Target="fonts/Rubik-regular.fntdata"/><Relationship Id="rId21" Type="http://schemas.openxmlformats.org/officeDocument/2006/relationships/font" Target="fonts/MrsSaintDelafield-regular.fntdata"/><Relationship Id="rId24" Type="http://schemas.openxmlformats.org/officeDocument/2006/relationships/font" Target="fonts/Rubik-italic.fntdata"/><Relationship Id="rId23" Type="http://schemas.openxmlformats.org/officeDocument/2006/relationships/font" Target="fonts/Rubik-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MontserratSemiBold-regular.fntdata"/><Relationship Id="rId25" Type="http://schemas.openxmlformats.org/officeDocument/2006/relationships/font" Target="fonts/Rubik-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MontserratSemiBold-italic.fntdata"/><Relationship Id="rId10" Type="http://schemas.openxmlformats.org/officeDocument/2006/relationships/font" Target="fonts/MontserratSemiBold-bold.fntdata"/><Relationship Id="rId13" Type="http://schemas.openxmlformats.org/officeDocument/2006/relationships/font" Target="fonts/Montserrat-regular.fntdata"/><Relationship Id="rId12" Type="http://schemas.openxmlformats.org/officeDocument/2006/relationships/font" Target="fonts/MontserratSemiBold-boldItalic.fntdata"/><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19" Type="http://schemas.openxmlformats.org/officeDocument/2006/relationships/font" Target="fonts/Lato-italic.fntdata"/><Relationship Id="rId1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db3bcd128a_0_11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db3bcd128a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db3bcd128a_0_34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db3bcd128a_0_3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2.png"/><Relationship Id="rId7"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2.png"/><Relationship Id="rId7"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2.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7200"/>
            <a:ext cx="7560000" cy="10699200"/>
          </a:xfrm>
          <a:prstGeom prst="rect">
            <a:avLst/>
          </a:prstGeom>
          <a:solidFill>
            <a:srgbClr val="C5CC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0" y="1315"/>
            <a:ext cx="7560001" cy="10689371"/>
          </a:xfrm>
          <a:prstGeom prst="rect">
            <a:avLst/>
          </a:prstGeom>
          <a:noFill/>
          <a:ln>
            <a:noFill/>
          </a:ln>
        </p:spPr>
      </p:pic>
      <p:sp>
        <p:nvSpPr>
          <p:cNvPr id="56" name="Google Shape;56;p13"/>
          <p:cNvSpPr/>
          <p:nvPr/>
        </p:nvSpPr>
        <p:spPr>
          <a:xfrm>
            <a:off x="540000" y="-7200"/>
            <a:ext cx="6480000" cy="10699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7" name="Google Shape;57;p13"/>
          <p:cNvGrpSpPr/>
          <p:nvPr/>
        </p:nvGrpSpPr>
        <p:grpSpPr>
          <a:xfrm>
            <a:off x="359575" y="233400"/>
            <a:ext cx="6836475" cy="1919400"/>
            <a:chOff x="359575" y="233400"/>
            <a:chExt cx="6836475" cy="1919400"/>
          </a:xfrm>
        </p:grpSpPr>
        <p:sp>
          <p:nvSpPr>
            <p:cNvPr id="58" name="Google Shape;58;p13"/>
            <p:cNvSpPr/>
            <p:nvPr/>
          </p:nvSpPr>
          <p:spPr>
            <a:xfrm>
              <a:off x="359650" y="373800"/>
              <a:ext cx="6836400" cy="17790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rot="-5400000">
              <a:off x="379525" y="213450"/>
              <a:ext cx="140400" cy="1803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flipH="1" rot="5400000">
              <a:off x="7036700" y="216750"/>
              <a:ext cx="140400" cy="173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61" name="Google Shape;61;p13"/>
          <p:cNvPicPr preferRelativeResize="0"/>
          <p:nvPr/>
        </p:nvPicPr>
        <p:blipFill>
          <a:blip r:embed="rId4">
            <a:alphaModFix/>
          </a:blip>
          <a:stretch>
            <a:fillRect/>
          </a:stretch>
        </p:blipFill>
        <p:spPr>
          <a:xfrm>
            <a:off x="539875" y="450000"/>
            <a:ext cx="1612175" cy="1612175"/>
          </a:xfrm>
          <a:prstGeom prst="rect">
            <a:avLst/>
          </a:prstGeom>
          <a:noFill/>
          <a:ln>
            <a:noFill/>
          </a:ln>
        </p:spPr>
      </p:pic>
      <p:sp>
        <p:nvSpPr>
          <p:cNvPr id="62" name="Google Shape;62;p13"/>
          <p:cNvSpPr txBox="1"/>
          <p:nvPr/>
        </p:nvSpPr>
        <p:spPr>
          <a:xfrm>
            <a:off x="2362200" y="450000"/>
            <a:ext cx="46578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 sz="4000">
                <a:solidFill>
                  <a:srgbClr val="FFFFFF"/>
                </a:solidFill>
                <a:latin typeface="Rubik"/>
                <a:ea typeface="Rubik"/>
                <a:cs typeface="Rubik"/>
                <a:sym typeface="Rubik"/>
              </a:rPr>
              <a:t>GIOVANNI </a:t>
            </a:r>
            <a:r>
              <a:rPr b="1" lang="ru" sz="4000">
                <a:solidFill>
                  <a:srgbClr val="49B061"/>
                </a:solidFill>
                <a:latin typeface="Rubik"/>
                <a:ea typeface="Rubik"/>
                <a:cs typeface="Rubik"/>
                <a:sym typeface="Rubik"/>
              </a:rPr>
              <a:t>CRONA</a:t>
            </a:r>
            <a:endParaRPr b="1" sz="4000">
              <a:solidFill>
                <a:srgbClr val="49B061"/>
              </a:solidFill>
              <a:latin typeface="Rubik"/>
              <a:ea typeface="Rubik"/>
              <a:cs typeface="Rubik"/>
              <a:sym typeface="Rubik"/>
            </a:endParaRPr>
          </a:p>
        </p:txBody>
      </p:sp>
      <p:sp>
        <p:nvSpPr>
          <p:cNvPr id="63" name="Google Shape;63;p13"/>
          <p:cNvSpPr txBox="1"/>
          <p:nvPr/>
        </p:nvSpPr>
        <p:spPr>
          <a:xfrm>
            <a:off x="2362200" y="1037263"/>
            <a:ext cx="40149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800">
                <a:solidFill>
                  <a:schemeClr val="lt1"/>
                </a:solidFill>
                <a:latin typeface="Montserrat"/>
                <a:ea typeface="Montserrat"/>
                <a:cs typeface="Montserrat"/>
                <a:sym typeface="Montserrat"/>
              </a:rPr>
              <a:t>ACCOUNT MANAGER</a:t>
            </a:r>
            <a:endParaRPr sz="1800">
              <a:solidFill>
                <a:schemeClr val="lt1"/>
              </a:solidFill>
              <a:latin typeface="Montserrat"/>
              <a:ea typeface="Montserrat"/>
              <a:cs typeface="Montserrat"/>
              <a:sym typeface="Montserrat"/>
            </a:endParaRPr>
          </a:p>
        </p:txBody>
      </p:sp>
      <p:sp>
        <p:nvSpPr>
          <p:cNvPr id="64" name="Google Shape;64;p13"/>
          <p:cNvSpPr txBox="1"/>
          <p:nvPr/>
        </p:nvSpPr>
        <p:spPr>
          <a:xfrm>
            <a:off x="2280625"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Bilzen, 17218 USA</a:t>
            </a:r>
            <a:endParaRPr sz="900">
              <a:solidFill>
                <a:srgbClr val="FFFFFF"/>
              </a:solidFill>
              <a:latin typeface="Lato"/>
              <a:ea typeface="Lato"/>
              <a:cs typeface="Lato"/>
              <a:sym typeface="Lato"/>
            </a:endParaRPr>
          </a:p>
        </p:txBody>
      </p:sp>
      <p:sp>
        <p:nvSpPr>
          <p:cNvPr id="65" name="Google Shape;65;p13"/>
          <p:cNvSpPr txBox="1"/>
          <p:nvPr/>
        </p:nvSpPr>
        <p:spPr>
          <a:xfrm>
            <a:off x="3883463"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mail@domain.ltd</a:t>
            </a:r>
            <a:endParaRPr sz="900">
              <a:solidFill>
                <a:srgbClr val="FFFFFF"/>
              </a:solidFill>
              <a:latin typeface="Lato"/>
              <a:ea typeface="Lato"/>
              <a:cs typeface="Lato"/>
              <a:sym typeface="Lato"/>
            </a:endParaRPr>
          </a:p>
        </p:txBody>
      </p:sp>
      <p:sp>
        <p:nvSpPr>
          <p:cNvPr id="66" name="Google Shape;66;p13"/>
          <p:cNvSpPr txBox="1"/>
          <p:nvPr/>
        </p:nvSpPr>
        <p:spPr>
          <a:xfrm>
            <a:off x="5686650" y="1698525"/>
            <a:ext cx="933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986-462-6578</a:t>
            </a:r>
            <a:endParaRPr sz="900">
              <a:solidFill>
                <a:srgbClr val="FFFFFF"/>
              </a:solidFill>
              <a:latin typeface="Lato"/>
              <a:ea typeface="Lato"/>
              <a:cs typeface="Lato"/>
              <a:sym typeface="Lato"/>
            </a:endParaRPr>
          </a:p>
        </p:txBody>
      </p:sp>
      <p:cxnSp>
        <p:nvCxnSpPr>
          <p:cNvPr id="67" name="Google Shape;67;p13"/>
          <p:cNvCxnSpPr/>
          <p:nvPr/>
        </p:nvCxnSpPr>
        <p:spPr>
          <a:xfrm>
            <a:off x="3662350" y="1490675"/>
            <a:ext cx="0" cy="409500"/>
          </a:xfrm>
          <a:prstGeom prst="straightConnector1">
            <a:avLst/>
          </a:prstGeom>
          <a:noFill/>
          <a:ln cap="flat" cmpd="sng" w="19050">
            <a:solidFill>
              <a:srgbClr val="49B061"/>
            </a:solidFill>
            <a:prstDash val="solid"/>
            <a:round/>
            <a:headEnd len="med" w="med" type="none"/>
            <a:tailEnd len="med" w="med" type="none"/>
          </a:ln>
        </p:spPr>
      </p:cxnSp>
      <p:cxnSp>
        <p:nvCxnSpPr>
          <p:cNvPr id="68" name="Google Shape;68;p13"/>
          <p:cNvCxnSpPr/>
          <p:nvPr/>
        </p:nvCxnSpPr>
        <p:spPr>
          <a:xfrm>
            <a:off x="5372100" y="1490675"/>
            <a:ext cx="0" cy="409500"/>
          </a:xfrm>
          <a:prstGeom prst="straightConnector1">
            <a:avLst/>
          </a:prstGeom>
          <a:noFill/>
          <a:ln cap="flat" cmpd="sng" w="19050">
            <a:solidFill>
              <a:srgbClr val="49B061"/>
            </a:solidFill>
            <a:prstDash val="solid"/>
            <a:round/>
            <a:headEnd len="med" w="med" type="none"/>
            <a:tailEnd len="med" w="med" type="none"/>
          </a:ln>
        </p:spPr>
      </p:cxnSp>
      <p:pic>
        <p:nvPicPr>
          <p:cNvPr id="69" name="Google Shape;69;p13"/>
          <p:cNvPicPr preferRelativeResize="0"/>
          <p:nvPr/>
        </p:nvPicPr>
        <p:blipFill>
          <a:blip r:embed="rId5">
            <a:alphaModFix/>
          </a:blip>
          <a:stretch>
            <a:fillRect/>
          </a:stretch>
        </p:blipFill>
        <p:spPr>
          <a:xfrm>
            <a:off x="4465763" y="1587319"/>
            <a:ext cx="173700" cy="141528"/>
          </a:xfrm>
          <a:prstGeom prst="rect">
            <a:avLst/>
          </a:prstGeom>
          <a:noFill/>
          <a:ln>
            <a:noFill/>
          </a:ln>
        </p:spPr>
      </p:pic>
      <p:pic>
        <p:nvPicPr>
          <p:cNvPr id="70" name="Google Shape;70;p13"/>
          <p:cNvPicPr preferRelativeResize="0"/>
          <p:nvPr/>
        </p:nvPicPr>
        <p:blipFill>
          <a:blip r:embed="rId6">
            <a:alphaModFix/>
          </a:blip>
          <a:stretch>
            <a:fillRect/>
          </a:stretch>
        </p:blipFill>
        <p:spPr>
          <a:xfrm>
            <a:off x="2882225" y="1525683"/>
            <a:ext cx="135100" cy="199426"/>
          </a:xfrm>
          <a:prstGeom prst="rect">
            <a:avLst/>
          </a:prstGeom>
          <a:noFill/>
          <a:ln>
            <a:noFill/>
          </a:ln>
        </p:spPr>
      </p:pic>
      <p:pic>
        <p:nvPicPr>
          <p:cNvPr id="71" name="Google Shape;71;p13"/>
          <p:cNvPicPr preferRelativeResize="0"/>
          <p:nvPr/>
        </p:nvPicPr>
        <p:blipFill>
          <a:blip r:embed="rId7">
            <a:alphaModFix/>
          </a:blip>
          <a:stretch>
            <a:fillRect/>
          </a:stretch>
        </p:blipFill>
        <p:spPr>
          <a:xfrm>
            <a:off x="6092183" y="1515600"/>
            <a:ext cx="122233" cy="212293"/>
          </a:xfrm>
          <a:prstGeom prst="rect">
            <a:avLst/>
          </a:prstGeom>
          <a:noFill/>
          <a:ln>
            <a:noFill/>
          </a:ln>
        </p:spPr>
      </p:pic>
      <p:grpSp>
        <p:nvGrpSpPr>
          <p:cNvPr id="72" name="Google Shape;72;p13"/>
          <p:cNvGrpSpPr/>
          <p:nvPr/>
        </p:nvGrpSpPr>
        <p:grpSpPr>
          <a:xfrm>
            <a:off x="359575" y="2221175"/>
            <a:ext cx="6836475" cy="1569900"/>
            <a:chOff x="359575" y="233400"/>
            <a:chExt cx="6836475" cy="1569900"/>
          </a:xfrm>
        </p:grpSpPr>
        <p:sp>
          <p:nvSpPr>
            <p:cNvPr id="73" name="Google Shape;73;p13"/>
            <p:cNvSpPr/>
            <p:nvPr/>
          </p:nvSpPr>
          <p:spPr>
            <a:xfrm>
              <a:off x="359650" y="373800"/>
              <a:ext cx="6836400" cy="14295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p:nvPr/>
          </p:nvSpPr>
          <p:spPr>
            <a:xfrm rot="-5400000">
              <a:off x="379525" y="213450"/>
              <a:ext cx="140400" cy="1803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flipH="1" rot="5400000">
              <a:off x="7036700" y="216750"/>
              <a:ext cx="140400" cy="173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3"/>
          <p:cNvSpPr txBox="1"/>
          <p:nvPr/>
        </p:nvSpPr>
        <p:spPr>
          <a:xfrm>
            <a:off x="463800" y="2428875"/>
            <a:ext cx="19506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49B061"/>
                </a:solidFill>
                <a:latin typeface="Montserrat SemiBold"/>
                <a:ea typeface="Montserrat SemiBold"/>
                <a:cs typeface="Montserrat SemiBold"/>
                <a:sym typeface="Montserrat SemiBold"/>
              </a:rPr>
              <a:t>PROFILE</a:t>
            </a:r>
            <a:endParaRPr sz="1700">
              <a:solidFill>
                <a:srgbClr val="49B061"/>
              </a:solidFill>
              <a:latin typeface="Montserrat SemiBold"/>
              <a:ea typeface="Montserrat SemiBold"/>
              <a:cs typeface="Montserrat SemiBold"/>
              <a:sym typeface="Montserrat SemiBold"/>
            </a:endParaRPr>
          </a:p>
        </p:txBody>
      </p:sp>
      <p:sp>
        <p:nvSpPr>
          <p:cNvPr id="77" name="Google Shape;77;p13"/>
          <p:cNvSpPr txBox="1"/>
          <p:nvPr/>
        </p:nvSpPr>
        <p:spPr>
          <a:xfrm>
            <a:off x="463800" y="2860575"/>
            <a:ext cx="6480000" cy="794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ru" sz="1200">
                <a:solidFill>
                  <a:schemeClr val="lt1"/>
                </a:solidFill>
                <a:latin typeface="Lato"/>
                <a:ea typeface="Lato"/>
                <a:cs typeface="Lato"/>
                <a:sym typeface="Lato"/>
              </a:rPr>
              <a:t>Lorem ipsum dolor sit amet, consectetuer adipiscing elit, sed diam nonummy nibh euismod tincidunt ut laoreet dolore magna aliquam erat volutpat. Ut wisi enim ad minim veniam, quis nostrud exerci tation ullamcorper suscipit lobortis nisl ut aliquip ex ea commodo.</a:t>
            </a:r>
            <a:endParaRPr i="1" sz="1200">
              <a:solidFill>
                <a:schemeClr val="lt1"/>
              </a:solidFill>
              <a:latin typeface="Lato"/>
              <a:ea typeface="Lato"/>
              <a:cs typeface="Lato"/>
              <a:sym typeface="Lato"/>
            </a:endParaRPr>
          </a:p>
        </p:txBody>
      </p:sp>
      <p:grpSp>
        <p:nvGrpSpPr>
          <p:cNvPr id="78" name="Google Shape;78;p13"/>
          <p:cNvGrpSpPr/>
          <p:nvPr/>
        </p:nvGrpSpPr>
        <p:grpSpPr>
          <a:xfrm>
            <a:off x="359389" y="3864039"/>
            <a:ext cx="2418404" cy="3220925"/>
            <a:chOff x="359375" y="3864356"/>
            <a:chExt cx="2693400" cy="3031744"/>
          </a:xfrm>
        </p:grpSpPr>
        <p:sp>
          <p:nvSpPr>
            <p:cNvPr id="79" name="Google Shape;79;p13"/>
            <p:cNvSpPr/>
            <p:nvPr/>
          </p:nvSpPr>
          <p:spPr>
            <a:xfrm rot="5400000">
              <a:off x="260075" y="4103400"/>
              <a:ext cx="2892000" cy="2693400"/>
            </a:xfrm>
            <a:prstGeom prst="round2SameRect">
              <a:avLst>
                <a:gd fmla="val 5282" name="adj1"/>
                <a:gd fmla="val 0" name="adj2"/>
              </a:avLst>
            </a:prstGeom>
            <a:solidFill>
              <a:srgbClr val="49B0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3"/>
            <p:cNvSpPr/>
            <p:nvPr/>
          </p:nvSpPr>
          <p:spPr>
            <a:xfrm rot="-5400000">
              <a:off x="390183" y="3833756"/>
              <a:ext cx="140400" cy="201600"/>
            </a:xfrm>
            <a:prstGeom prst="rtTriangle">
              <a:avLst/>
            </a:prstGeom>
            <a:solidFill>
              <a:srgbClr val="3785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3"/>
          <p:cNvSpPr txBox="1"/>
          <p:nvPr/>
        </p:nvSpPr>
        <p:spPr>
          <a:xfrm>
            <a:off x="463800" y="4080950"/>
            <a:ext cx="19506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EDUCATION</a:t>
            </a:r>
            <a:endParaRPr sz="1700">
              <a:solidFill>
                <a:srgbClr val="122D3E"/>
              </a:solidFill>
              <a:latin typeface="Montserrat SemiBold"/>
              <a:ea typeface="Montserrat SemiBold"/>
              <a:cs typeface="Montserrat SemiBold"/>
              <a:sym typeface="Montserrat SemiBold"/>
            </a:endParaRPr>
          </a:p>
        </p:txBody>
      </p:sp>
      <p:sp>
        <p:nvSpPr>
          <p:cNvPr id="82" name="Google Shape;82;p13"/>
          <p:cNvSpPr txBox="1"/>
          <p:nvPr/>
        </p:nvSpPr>
        <p:spPr>
          <a:xfrm>
            <a:off x="463675" y="4512650"/>
            <a:ext cx="2326200" cy="249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Project Management</a:t>
            </a:r>
            <a:endParaRPr b="1" sz="1200">
              <a:solidFill>
                <a:srgbClr val="236637"/>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University of Detroit Mercy,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2005 - 2008,United States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Business Foundations</a:t>
            </a:r>
            <a:endParaRPr b="1" sz="1200">
              <a:solidFill>
                <a:srgbClr val="297340"/>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University of Virginia,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2001 - 2005,United States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Business Administration</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University of Detroit Mercy,</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1997 - 2001,United States</a:t>
            </a:r>
            <a:endParaRPr sz="1200">
              <a:solidFill>
                <a:schemeClr val="lt1"/>
              </a:solidFill>
              <a:latin typeface="Lato"/>
              <a:ea typeface="Lato"/>
              <a:cs typeface="Lato"/>
              <a:sym typeface="Lato"/>
            </a:endParaRPr>
          </a:p>
        </p:txBody>
      </p:sp>
      <p:grpSp>
        <p:nvGrpSpPr>
          <p:cNvPr id="83" name="Google Shape;83;p13"/>
          <p:cNvGrpSpPr/>
          <p:nvPr/>
        </p:nvGrpSpPr>
        <p:grpSpPr>
          <a:xfrm>
            <a:off x="359549" y="7162700"/>
            <a:ext cx="2418182" cy="3210015"/>
            <a:chOff x="359565" y="6991373"/>
            <a:chExt cx="2697960" cy="3210015"/>
          </a:xfrm>
        </p:grpSpPr>
        <p:sp>
          <p:nvSpPr>
            <p:cNvPr id="84" name="Google Shape;84;p13"/>
            <p:cNvSpPr/>
            <p:nvPr/>
          </p:nvSpPr>
          <p:spPr>
            <a:xfrm rot="5400000">
              <a:off x="173775" y="7317638"/>
              <a:ext cx="3069600" cy="2697900"/>
            </a:xfrm>
            <a:prstGeom prst="round2DiagRect">
              <a:avLst>
                <a:gd fmla="val 5774" name="adj1"/>
                <a:gd fmla="val 0" name="adj2"/>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p:cNvSpPr/>
            <p:nvPr/>
          </p:nvSpPr>
          <p:spPr>
            <a:xfrm rot="-5400000">
              <a:off x="390315" y="6960623"/>
              <a:ext cx="140400" cy="2019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6" name="Google Shape;86;p13"/>
          <p:cNvSpPr txBox="1"/>
          <p:nvPr/>
        </p:nvSpPr>
        <p:spPr>
          <a:xfrm>
            <a:off x="463800" y="7379263"/>
            <a:ext cx="24183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49B061"/>
                </a:solidFill>
                <a:latin typeface="Montserrat SemiBold"/>
                <a:ea typeface="Montserrat SemiBold"/>
                <a:cs typeface="Montserrat SemiBold"/>
                <a:sym typeface="Montserrat SemiBold"/>
              </a:rPr>
              <a:t>ACHIEVEMENTS</a:t>
            </a:r>
            <a:endParaRPr sz="1700">
              <a:solidFill>
                <a:srgbClr val="49B061"/>
              </a:solidFill>
              <a:latin typeface="Montserrat SemiBold"/>
              <a:ea typeface="Montserrat SemiBold"/>
              <a:cs typeface="Montserrat SemiBold"/>
              <a:sym typeface="Montserrat SemiBold"/>
            </a:endParaRPr>
          </a:p>
        </p:txBody>
      </p:sp>
      <p:sp>
        <p:nvSpPr>
          <p:cNvPr id="87" name="Google Shape;87;p13"/>
          <p:cNvSpPr txBox="1"/>
          <p:nvPr/>
        </p:nvSpPr>
        <p:spPr>
          <a:xfrm>
            <a:off x="463675" y="7810963"/>
            <a:ext cx="2164500" cy="164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Finished Top 3%, Master of Industrial Design, Heiman University, 2017</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Graduated Top 10%, BS Industrial Engineering, West Winslough University, 2015</a:t>
            </a:r>
            <a:endParaRPr sz="1200">
              <a:solidFill>
                <a:schemeClr val="lt1"/>
              </a:solidFill>
              <a:latin typeface="Lato"/>
              <a:ea typeface="Lato"/>
              <a:cs typeface="Lato"/>
              <a:sym typeface="Lato"/>
            </a:endParaRPr>
          </a:p>
        </p:txBody>
      </p:sp>
      <p:grpSp>
        <p:nvGrpSpPr>
          <p:cNvPr id="88" name="Google Shape;88;p13"/>
          <p:cNvGrpSpPr/>
          <p:nvPr/>
        </p:nvGrpSpPr>
        <p:grpSpPr>
          <a:xfrm>
            <a:off x="3017369" y="3864350"/>
            <a:ext cx="4178828" cy="6508450"/>
            <a:chOff x="3240000" y="3864350"/>
            <a:chExt cx="3956100" cy="6508450"/>
          </a:xfrm>
        </p:grpSpPr>
        <p:sp>
          <p:nvSpPr>
            <p:cNvPr id="89" name="Google Shape;89;p13"/>
            <p:cNvSpPr/>
            <p:nvPr/>
          </p:nvSpPr>
          <p:spPr>
            <a:xfrm flipH="1" rot="-5400000">
              <a:off x="2033700" y="5210400"/>
              <a:ext cx="6368700" cy="3956100"/>
            </a:xfrm>
            <a:prstGeom prst="round2SameRect">
              <a:avLst>
                <a:gd fmla="val 3375" name="adj1"/>
                <a:gd fmla="val 0" name="adj2"/>
              </a:avLst>
            </a:prstGeom>
            <a:solidFill>
              <a:srgbClr val="6B859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3"/>
            <p:cNvSpPr/>
            <p:nvPr/>
          </p:nvSpPr>
          <p:spPr>
            <a:xfrm flipH="1" rot="5400000">
              <a:off x="7043505" y="3852200"/>
              <a:ext cx="140400" cy="164700"/>
            </a:xfrm>
            <a:prstGeom prst="rtTriangle">
              <a:avLst/>
            </a:prstGeom>
            <a:solidFill>
              <a:srgbClr val="4861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1" name="Google Shape;91;p13"/>
          <p:cNvSpPr txBox="1"/>
          <p:nvPr/>
        </p:nvSpPr>
        <p:spPr>
          <a:xfrm>
            <a:off x="3095757" y="4080950"/>
            <a:ext cx="39720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WORK EXPERIENCE</a:t>
            </a:r>
            <a:endParaRPr sz="1700">
              <a:solidFill>
                <a:srgbClr val="122D3E"/>
              </a:solidFill>
              <a:latin typeface="Montserrat SemiBold"/>
              <a:ea typeface="Montserrat SemiBold"/>
              <a:cs typeface="Montserrat SemiBold"/>
              <a:sym typeface="Montserrat SemiBold"/>
            </a:endParaRPr>
          </a:p>
        </p:txBody>
      </p:sp>
      <p:sp>
        <p:nvSpPr>
          <p:cNvPr id="92" name="Google Shape;92;p13"/>
          <p:cNvSpPr txBox="1"/>
          <p:nvPr/>
        </p:nvSpPr>
        <p:spPr>
          <a:xfrm>
            <a:off x="3095625" y="4512650"/>
            <a:ext cx="3972000" cy="5679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PROJECT MANAGER </a:t>
            </a:r>
            <a:r>
              <a:rPr b="1" lang="ru" sz="1200">
                <a:solidFill>
                  <a:srgbClr val="C6CBD5"/>
                </a:solidFill>
                <a:latin typeface="Lato"/>
                <a:ea typeface="Lato"/>
                <a:cs typeface="Lato"/>
                <a:sym typeface="Lato"/>
              </a:rPr>
              <a:t>| 2018-2021</a:t>
            </a:r>
            <a:endParaRPr b="1" sz="1200">
              <a:solidFill>
                <a:srgbClr val="C6CBD5"/>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Cisco Systems, Inc., Austin, TX, United States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chemeClr val="lt1"/>
                </a:solidFill>
                <a:latin typeface="Lato"/>
                <a:ea typeface="Lato"/>
                <a:cs typeface="Lato"/>
                <a:sym typeface="Lato"/>
              </a:rPr>
              <a:t>On-boarded US customers who purchased Cisco Smart.</a:t>
            </a:r>
            <a:r>
              <a:rPr lang="ru" sz="1200">
                <a:solidFill>
                  <a:schemeClr val="lt1"/>
                </a:solidFill>
                <a:latin typeface="Lato"/>
                <a:ea typeface="Lato"/>
                <a:cs typeface="Lato"/>
                <a:sym typeface="Lato"/>
              </a:rPr>
              <a:t> </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Net Total Care (SNTC) Portal and Common Service Platform Collector (CSPC).</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Responsible for 25 customers consistently and surpassing goals quarter over quarter, utilizing Salesforce to track.</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Focused on Customer Experience and Customer Success with advanced understanding of the Cisco portfolio.</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Updated and managed the Deployment Playbook to ensure Internal information current.</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PROJECT MANAGER</a:t>
            </a:r>
            <a:r>
              <a:rPr lang="ru" sz="1200">
                <a:solidFill>
                  <a:srgbClr val="C6CBD5"/>
                </a:solidFill>
                <a:latin typeface="Lato"/>
                <a:ea typeface="Lato"/>
                <a:cs typeface="Lato"/>
                <a:sym typeface="Lato"/>
              </a:rPr>
              <a:t> | </a:t>
            </a:r>
            <a:r>
              <a:rPr b="1" lang="ru" sz="1200">
                <a:solidFill>
                  <a:srgbClr val="C6CBD5"/>
                </a:solidFill>
                <a:latin typeface="Lato"/>
                <a:ea typeface="Lato"/>
                <a:cs typeface="Lato"/>
                <a:sym typeface="Lato"/>
              </a:rPr>
              <a:t>2018-2021</a:t>
            </a:r>
            <a:endParaRPr sz="1200">
              <a:solidFill>
                <a:srgbClr val="C6CBD5"/>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Cisco Systems, Inc., Austin, TX, United States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lang="ru" sz="1200">
                <a:solidFill>
                  <a:schemeClr val="lt1"/>
                </a:solidFill>
                <a:latin typeface="Lato"/>
                <a:ea typeface="Lato"/>
                <a:cs typeface="Lato"/>
                <a:sym typeface="Lato"/>
              </a:rPr>
              <a:t>On-boarded US customers who purchased Cisco Smart.</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Net Total Care (SNTC) Portal and Common Service Platform Collector (CSPC).</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Responsible for 25 customers consistently.</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Focused on Customer Experience and Customer Success with advanced.</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Ensured full training of Smart Net Total Care (SNTC) Portal and coordination with SMEs for configuration of service.</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4"/>
          <p:cNvSpPr/>
          <p:nvPr/>
        </p:nvSpPr>
        <p:spPr>
          <a:xfrm>
            <a:off x="0" y="-7200"/>
            <a:ext cx="7560000" cy="10699200"/>
          </a:xfrm>
          <a:prstGeom prst="rect">
            <a:avLst/>
          </a:prstGeom>
          <a:solidFill>
            <a:srgbClr val="C5CC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8" name="Google Shape;98;p14"/>
          <p:cNvPicPr preferRelativeResize="0"/>
          <p:nvPr/>
        </p:nvPicPr>
        <p:blipFill>
          <a:blip r:embed="rId3">
            <a:alphaModFix/>
          </a:blip>
          <a:stretch>
            <a:fillRect/>
          </a:stretch>
        </p:blipFill>
        <p:spPr>
          <a:xfrm>
            <a:off x="0" y="1315"/>
            <a:ext cx="7560001" cy="10689371"/>
          </a:xfrm>
          <a:prstGeom prst="rect">
            <a:avLst/>
          </a:prstGeom>
          <a:noFill/>
          <a:ln>
            <a:noFill/>
          </a:ln>
        </p:spPr>
      </p:pic>
      <p:sp>
        <p:nvSpPr>
          <p:cNvPr id="99" name="Google Shape;99;p14"/>
          <p:cNvSpPr/>
          <p:nvPr/>
        </p:nvSpPr>
        <p:spPr>
          <a:xfrm>
            <a:off x="540000" y="-7200"/>
            <a:ext cx="6480000" cy="10699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0" name="Google Shape;100;p14"/>
          <p:cNvGrpSpPr/>
          <p:nvPr/>
        </p:nvGrpSpPr>
        <p:grpSpPr>
          <a:xfrm>
            <a:off x="359575" y="233400"/>
            <a:ext cx="6836475" cy="1919400"/>
            <a:chOff x="359575" y="233400"/>
            <a:chExt cx="6836475" cy="1919400"/>
          </a:xfrm>
        </p:grpSpPr>
        <p:sp>
          <p:nvSpPr>
            <p:cNvPr id="101" name="Google Shape;101;p14"/>
            <p:cNvSpPr/>
            <p:nvPr/>
          </p:nvSpPr>
          <p:spPr>
            <a:xfrm>
              <a:off x="359650" y="373800"/>
              <a:ext cx="6836400" cy="17790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4"/>
            <p:cNvSpPr/>
            <p:nvPr/>
          </p:nvSpPr>
          <p:spPr>
            <a:xfrm rot="-5400000">
              <a:off x="379525" y="213450"/>
              <a:ext cx="140400" cy="1803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4"/>
            <p:cNvSpPr/>
            <p:nvPr/>
          </p:nvSpPr>
          <p:spPr>
            <a:xfrm flipH="1" rot="5400000">
              <a:off x="7036700" y="216750"/>
              <a:ext cx="140400" cy="173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104" name="Google Shape;104;p14"/>
          <p:cNvPicPr preferRelativeResize="0"/>
          <p:nvPr/>
        </p:nvPicPr>
        <p:blipFill>
          <a:blip r:embed="rId4">
            <a:alphaModFix/>
          </a:blip>
          <a:stretch>
            <a:fillRect/>
          </a:stretch>
        </p:blipFill>
        <p:spPr>
          <a:xfrm>
            <a:off x="539875" y="450000"/>
            <a:ext cx="1612175" cy="1612175"/>
          </a:xfrm>
          <a:prstGeom prst="rect">
            <a:avLst/>
          </a:prstGeom>
          <a:noFill/>
          <a:ln>
            <a:noFill/>
          </a:ln>
        </p:spPr>
      </p:pic>
      <p:sp>
        <p:nvSpPr>
          <p:cNvPr id="105" name="Google Shape;105;p14"/>
          <p:cNvSpPr txBox="1"/>
          <p:nvPr/>
        </p:nvSpPr>
        <p:spPr>
          <a:xfrm>
            <a:off x="2362200" y="450000"/>
            <a:ext cx="46578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 sz="4000">
                <a:solidFill>
                  <a:srgbClr val="FFFFFF"/>
                </a:solidFill>
                <a:latin typeface="Rubik"/>
                <a:ea typeface="Rubik"/>
                <a:cs typeface="Rubik"/>
                <a:sym typeface="Rubik"/>
              </a:rPr>
              <a:t>GIOVANNI </a:t>
            </a:r>
            <a:r>
              <a:rPr b="1" lang="ru" sz="4000">
                <a:solidFill>
                  <a:srgbClr val="49B061"/>
                </a:solidFill>
                <a:latin typeface="Rubik"/>
                <a:ea typeface="Rubik"/>
                <a:cs typeface="Rubik"/>
                <a:sym typeface="Rubik"/>
              </a:rPr>
              <a:t>CRONA</a:t>
            </a:r>
            <a:endParaRPr b="1" sz="4000">
              <a:solidFill>
                <a:srgbClr val="49B061"/>
              </a:solidFill>
              <a:latin typeface="Rubik"/>
              <a:ea typeface="Rubik"/>
              <a:cs typeface="Rubik"/>
              <a:sym typeface="Rubik"/>
            </a:endParaRPr>
          </a:p>
        </p:txBody>
      </p:sp>
      <p:sp>
        <p:nvSpPr>
          <p:cNvPr id="106" name="Google Shape;106;p14"/>
          <p:cNvSpPr txBox="1"/>
          <p:nvPr/>
        </p:nvSpPr>
        <p:spPr>
          <a:xfrm>
            <a:off x="2362200" y="1037263"/>
            <a:ext cx="40149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800">
                <a:solidFill>
                  <a:schemeClr val="lt1"/>
                </a:solidFill>
                <a:latin typeface="Montserrat"/>
                <a:ea typeface="Montserrat"/>
                <a:cs typeface="Montserrat"/>
                <a:sym typeface="Montserrat"/>
              </a:rPr>
              <a:t>ACCOUNT MANAGER</a:t>
            </a:r>
            <a:endParaRPr sz="1800">
              <a:solidFill>
                <a:schemeClr val="lt1"/>
              </a:solidFill>
              <a:latin typeface="Montserrat"/>
              <a:ea typeface="Montserrat"/>
              <a:cs typeface="Montserrat"/>
              <a:sym typeface="Montserrat"/>
            </a:endParaRPr>
          </a:p>
        </p:txBody>
      </p:sp>
      <p:sp>
        <p:nvSpPr>
          <p:cNvPr id="107" name="Google Shape;107;p14"/>
          <p:cNvSpPr txBox="1"/>
          <p:nvPr/>
        </p:nvSpPr>
        <p:spPr>
          <a:xfrm>
            <a:off x="2280625"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Bilzen, 17218 USA</a:t>
            </a:r>
            <a:endParaRPr sz="900">
              <a:solidFill>
                <a:srgbClr val="FFFFFF"/>
              </a:solidFill>
              <a:latin typeface="Lato"/>
              <a:ea typeface="Lato"/>
              <a:cs typeface="Lato"/>
              <a:sym typeface="Lato"/>
            </a:endParaRPr>
          </a:p>
        </p:txBody>
      </p:sp>
      <p:sp>
        <p:nvSpPr>
          <p:cNvPr id="108" name="Google Shape;108;p14"/>
          <p:cNvSpPr txBox="1"/>
          <p:nvPr/>
        </p:nvSpPr>
        <p:spPr>
          <a:xfrm>
            <a:off x="3883463"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mail@domain.ltd</a:t>
            </a:r>
            <a:endParaRPr sz="900">
              <a:solidFill>
                <a:srgbClr val="FFFFFF"/>
              </a:solidFill>
              <a:latin typeface="Lato"/>
              <a:ea typeface="Lato"/>
              <a:cs typeface="Lato"/>
              <a:sym typeface="Lato"/>
            </a:endParaRPr>
          </a:p>
        </p:txBody>
      </p:sp>
      <p:sp>
        <p:nvSpPr>
          <p:cNvPr id="109" name="Google Shape;109;p14"/>
          <p:cNvSpPr txBox="1"/>
          <p:nvPr/>
        </p:nvSpPr>
        <p:spPr>
          <a:xfrm>
            <a:off x="5686650" y="1698525"/>
            <a:ext cx="933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986-462-6578</a:t>
            </a:r>
            <a:endParaRPr sz="900">
              <a:solidFill>
                <a:srgbClr val="FFFFFF"/>
              </a:solidFill>
              <a:latin typeface="Lato"/>
              <a:ea typeface="Lato"/>
              <a:cs typeface="Lato"/>
              <a:sym typeface="Lato"/>
            </a:endParaRPr>
          </a:p>
        </p:txBody>
      </p:sp>
      <p:cxnSp>
        <p:nvCxnSpPr>
          <p:cNvPr id="110" name="Google Shape;110;p14"/>
          <p:cNvCxnSpPr/>
          <p:nvPr/>
        </p:nvCxnSpPr>
        <p:spPr>
          <a:xfrm>
            <a:off x="3662350" y="1490675"/>
            <a:ext cx="0" cy="409500"/>
          </a:xfrm>
          <a:prstGeom prst="straightConnector1">
            <a:avLst/>
          </a:prstGeom>
          <a:noFill/>
          <a:ln cap="flat" cmpd="sng" w="19050">
            <a:solidFill>
              <a:srgbClr val="49B061"/>
            </a:solidFill>
            <a:prstDash val="solid"/>
            <a:round/>
            <a:headEnd len="med" w="med" type="none"/>
            <a:tailEnd len="med" w="med" type="none"/>
          </a:ln>
        </p:spPr>
      </p:cxnSp>
      <p:cxnSp>
        <p:nvCxnSpPr>
          <p:cNvPr id="111" name="Google Shape;111;p14"/>
          <p:cNvCxnSpPr/>
          <p:nvPr/>
        </p:nvCxnSpPr>
        <p:spPr>
          <a:xfrm>
            <a:off x="5372100" y="1490675"/>
            <a:ext cx="0" cy="409500"/>
          </a:xfrm>
          <a:prstGeom prst="straightConnector1">
            <a:avLst/>
          </a:prstGeom>
          <a:noFill/>
          <a:ln cap="flat" cmpd="sng" w="19050">
            <a:solidFill>
              <a:srgbClr val="49B061"/>
            </a:solidFill>
            <a:prstDash val="solid"/>
            <a:round/>
            <a:headEnd len="med" w="med" type="none"/>
            <a:tailEnd len="med" w="med" type="none"/>
          </a:ln>
        </p:spPr>
      </p:cxnSp>
      <p:pic>
        <p:nvPicPr>
          <p:cNvPr id="112" name="Google Shape;112;p14"/>
          <p:cNvPicPr preferRelativeResize="0"/>
          <p:nvPr/>
        </p:nvPicPr>
        <p:blipFill>
          <a:blip r:embed="rId5">
            <a:alphaModFix/>
          </a:blip>
          <a:stretch>
            <a:fillRect/>
          </a:stretch>
        </p:blipFill>
        <p:spPr>
          <a:xfrm>
            <a:off x="4465763" y="1587319"/>
            <a:ext cx="173700" cy="141528"/>
          </a:xfrm>
          <a:prstGeom prst="rect">
            <a:avLst/>
          </a:prstGeom>
          <a:noFill/>
          <a:ln>
            <a:noFill/>
          </a:ln>
        </p:spPr>
      </p:pic>
      <p:pic>
        <p:nvPicPr>
          <p:cNvPr id="113" name="Google Shape;113;p14"/>
          <p:cNvPicPr preferRelativeResize="0"/>
          <p:nvPr/>
        </p:nvPicPr>
        <p:blipFill>
          <a:blip r:embed="rId6">
            <a:alphaModFix/>
          </a:blip>
          <a:stretch>
            <a:fillRect/>
          </a:stretch>
        </p:blipFill>
        <p:spPr>
          <a:xfrm>
            <a:off x="2882225" y="1525683"/>
            <a:ext cx="135100" cy="199426"/>
          </a:xfrm>
          <a:prstGeom prst="rect">
            <a:avLst/>
          </a:prstGeom>
          <a:noFill/>
          <a:ln>
            <a:noFill/>
          </a:ln>
        </p:spPr>
      </p:pic>
      <p:pic>
        <p:nvPicPr>
          <p:cNvPr id="114" name="Google Shape;114;p14"/>
          <p:cNvPicPr preferRelativeResize="0"/>
          <p:nvPr/>
        </p:nvPicPr>
        <p:blipFill>
          <a:blip r:embed="rId7">
            <a:alphaModFix/>
          </a:blip>
          <a:stretch>
            <a:fillRect/>
          </a:stretch>
        </p:blipFill>
        <p:spPr>
          <a:xfrm>
            <a:off x="6092183" y="1515600"/>
            <a:ext cx="122233" cy="212293"/>
          </a:xfrm>
          <a:prstGeom prst="rect">
            <a:avLst/>
          </a:prstGeom>
          <a:noFill/>
          <a:ln>
            <a:noFill/>
          </a:ln>
        </p:spPr>
      </p:pic>
      <p:grpSp>
        <p:nvGrpSpPr>
          <p:cNvPr id="115" name="Google Shape;115;p14"/>
          <p:cNvGrpSpPr/>
          <p:nvPr/>
        </p:nvGrpSpPr>
        <p:grpSpPr>
          <a:xfrm>
            <a:off x="359396" y="2209962"/>
            <a:ext cx="2418404" cy="5440880"/>
            <a:chOff x="359378" y="3864356"/>
            <a:chExt cx="2693400" cy="4926549"/>
          </a:xfrm>
        </p:grpSpPr>
        <p:sp>
          <p:nvSpPr>
            <p:cNvPr id="116" name="Google Shape;116;p14"/>
            <p:cNvSpPr/>
            <p:nvPr/>
          </p:nvSpPr>
          <p:spPr>
            <a:xfrm rot="5400000">
              <a:off x="-687322" y="5050804"/>
              <a:ext cx="4786800" cy="2693400"/>
            </a:xfrm>
            <a:prstGeom prst="round2SameRect">
              <a:avLst>
                <a:gd fmla="val 5282" name="adj1"/>
                <a:gd fmla="val 0" name="adj2"/>
              </a:avLst>
            </a:prstGeom>
            <a:solidFill>
              <a:srgbClr val="49B0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4"/>
            <p:cNvSpPr/>
            <p:nvPr/>
          </p:nvSpPr>
          <p:spPr>
            <a:xfrm rot="-5400000">
              <a:off x="388833" y="3835106"/>
              <a:ext cx="140400" cy="198900"/>
            </a:xfrm>
            <a:prstGeom prst="rtTriangle">
              <a:avLst/>
            </a:prstGeom>
            <a:solidFill>
              <a:srgbClr val="3785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8" name="Google Shape;118;p14"/>
          <p:cNvSpPr txBox="1"/>
          <p:nvPr/>
        </p:nvSpPr>
        <p:spPr>
          <a:xfrm>
            <a:off x="463675" y="5536050"/>
            <a:ext cx="2314200" cy="2068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INTERPERSONAL SKILLS</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Work under Pressure</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Analytical Skills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Communication/Leadership</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Multi-tasking</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p:txBody>
      </p:sp>
      <p:sp>
        <p:nvSpPr>
          <p:cNvPr id="119" name="Google Shape;119;p14"/>
          <p:cNvSpPr txBox="1"/>
          <p:nvPr/>
        </p:nvSpPr>
        <p:spPr>
          <a:xfrm>
            <a:off x="463800" y="2426725"/>
            <a:ext cx="19506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SKILLS</a:t>
            </a:r>
            <a:endParaRPr sz="1700">
              <a:solidFill>
                <a:srgbClr val="122D3E"/>
              </a:solidFill>
              <a:latin typeface="Montserrat SemiBold"/>
              <a:ea typeface="Montserrat SemiBold"/>
              <a:cs typeface="Montserrat SemiBold"/>
              <a:sym typeface="Montserrat SemiBold"/>
            </a:endParaRPr>
          </a:p>
        </p:txBody>
      </p:sp>
      <p:sp>
        <p:nvSpPr>
          <p:cNvPr id="120" name="Google Shape;120;p14"/>
          <p:cNvSpPr txBox="1"/>
          <p:nvPr/>
        </p:nvSpPr>
        <p:spPr>
          <a:xfrm>
            <a:off x="463675" y="2858425"/>
            <a:ext cx="2314200" cy="121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LANGUAGES SKILLS</a:t>
            </a:r>
            <a:endParaRPr b="1" sz="1200">
              <a:solidFill>
                <a:srgbClr val="236637"/>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German</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English</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p:txBody>
      </p:sp>
      <p:grpSp>
        <p:nvGrpSpPr>
          <p:cNvPr id="121" name="Google Shape;121;p14"/>
          <p:cNvGrpSpPr/>
          <p:nvPr/>
        </p:nvGrpSpPr>
        <p:grpSpPr>
          <a:xfrm>
            <a:off x="359549" y="7717775"/>
            <a:ext cx="2418176" cy="2655023"/>
            <a:chOff x="359565" y="6991373"/>
            <a:chExt cx="2697954" cy="2655023"/>
          </a:xfrm>
        </p:grpSpPr>
        <p:sp>
          <p:nvSpPr>
            <p:cNvPr id="122" name="Google Shape;122;p14"/>
            <p:cNvSpPr/>
            <p:nvPr/>
          </p:nvSpPr>
          <p:spPr>
            <a:xfrm rot="5400000">
              <a:off x="451269" y="7040146"/>
              <a:ext cx="2514600" cy="2697900"/>
            </a:xfrm>
            <a:prstGeom prst="round2DiagRect">
              <a:avLst>
                <a:gd fmla="val 5774" name="adj1"/>
                <a:gd fmla="val 0" name="adj2"/>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4"/>
            <p:cNvSpPr/>
            <p:nvPr/>
          </p:nvSpPr>
          <p:spPr>
            <a:xfrm rot="-5400000">
              <a:off x="390315" y="6960623"/>
              <a:ext cx="140400" cy="2019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4" name="Google Shape;124;p14"/>
          <p:cNvSpPr txBox="1"/>
          <p:nvPr/>
        </p:nvSpPr>
        <p:spPr>
          <a:xfrm>
            <a:off x="463800" y="7934338"/>
            <a:ext cx="24183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49B061"/>
                </a:solidFill>
                <a:latin typeface="Montserrat SemiBold"/>
                <a:ea typeface="Montserrat SemiBold"/>
                <a:cs typeface="Montserrat SemiBold"/>
                <a:sym typeface="Montserrat SemiBold"/>
              </a:rPr>
              <a:t>REFERENCES</a:t>
            </a:r>
            <a:endParaRPr sz="1700">
              <a:solidFill>
                <a:srgbClr val="49B061"/>
              </a:solidFill>
              <a:latin typeface="Montserrat SemiBold"/>
              <a:ea typeface="Montserrat SemiBold"/>
              <a:cs typeface="Montserrat SemiBold"/>
              <a:sym typeface="Montserrat SemiBold"/>
            </a:endParaRPr>
          </a:p>
        </p:txBody>
      </p:sp>
      <p:sp>
        <p:nvSpPr>
          <p:cNvPr id="125" name="Google Shape;125;p14"/>
          <p:cNvSpPr txBox="1"/>
          <p:nvPr/>
        </p:nvSpPr>
        <p:spPr>
          <a:xfrm>
            <a:off x="463675" y="8366038"/>
            <a:ext cx="2164500" cy="196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ru" sz="1200">
                <a:solidFill>
                  <a:schemeClr val="lt1"/>
                </a:solidFill>
                <a:latin typeface="Lato"/>
                <a:ea typeface="Lato"/>
                <a:cs typeface="Lato"/>
                <a:sym typeface="Lato"/>
              </a:rPr>
              <a:t>Mrs. Abbie Hoppe</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Account Executive</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391-480-4487</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mail@domain.ltd</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t/>
            </a:r>
            <a:endParaRPr sz="6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lang="ru" sz="1200">
                <a:solidFill>
                  <a:schemeClr val="lt1"/>
                </a:solidFill>
                <a:latin typeface="Lato"/>
                <a:ea typeface="Lato"/>
                <a:cs typeface="Lato"/>
                <a:sym typeface="Lato"/>
              </a:rPr>
              <a:t>Layne Medhurst</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Account Manager</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323-120-4264</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mail@domain.ltd</a:t>
            </a:r>
            <a:endParaRPr sz="1200">
              <a:solidFill>
                <a:schemeClr val="lt1"/>
              </a:solidFill>
              <a:latin typeface="Lato"/>
              <a:ea typeface="Lato"/>
              <a:cs typeface="Lato"/>
              <a:sym typeface="Lato"/>
            </a:endParaRPr>
          </a:p>
        </p:txBody>
      </p:sp>
      <p:grpSp>
        <p:nvGrpSpPr>
          <p:cNvPr id="126" name="Google Shape;126;p14"/>
          <p:cNvGrpSpPr/>
          <p:nvPr/>
        </p:nvGrpSpPr>
        <p:grpSpPr>
          <a:xfrm>
            <a:off x="3017375" y="2210125"/>
            <a:ext cx="4178828" cy="3400150"/>
            <a:chOff x="3240006" y="3864350"/>
            <a:chExt cx="3956100" cy="3400150"/>
          </a:xfrm>
        </p:grpSpPr>
        <p:sp>
          <p:nvSpPr>
            <p:cNvPr id="127" name="Google Shape;127;p14"/>
            <p:cNvSpPr/>
            <p:nvPr/>
          </p:nvSpPr>
          <p:spPr>
            <a:xfrm flipH="1" rot="-5400000">
              <a:off x="3587856" y="3656250"/>
              <a:ext cx="3260400" cy="3956100"/>
            </a:xfrm>
            <a:prstGeom prst="round2SameRect">
              <a:avLst>
                <a:gd fmla="val 3375" name="adj1"/>
                <a:gd fmla="val 0" name="adj2"/>
              </a:avLst>
            </a:prstGeom>
            <a:solidFill>
              <a:srgbClr val="6B859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4"/>
            <p:cNvSpPr/>
            <p:nvPr/>
          </p:nvSpPr>
          <p:spPr>
            <a:xfrm flipH="1" rot="5400000">
              <a:off x="7043505" y="3852200"/>
              <a:ext cx="140400" cy="164700"/>
            </a:xfrm>
            <a:prstGeom prst="rtTriangle">
              <a:avLst/>
            </a:prstGeom>
            <a:solidFill>
              <a:srgbClr val="4861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9" name="Google Shape;129;p14"/>
          <p:cNvSpPr txBox="1"/>
          <p:nvPr/>
        </p:nvSpPr>
        <p:spPr>
          <a:xfrm>
            <a:off x="3095750" y="2426725"/>
            <a:ext cx="40719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CONTINUED WORK EXPERIENCE</a:t>
            </a:r>
            <a:endParaRPr sz="1700">
              <a:solidFill>
                <a:srgbClr val="122D3E"/>
              </a:solidFill>
              <a:latin typeface="Montserrat SemiBold"/>
              <a:ea typeface="Montserrat SemiBold"/>
              <a:cs typeface="Montserrat SemiBold"/>
              <a:sym typeface="Montserrat SemiBold"/>
            </a:endParaRPr>
          </a:p>
        </p:txBody>
      </p:sp>
      <p:sp>
        <p:nvSpPr>
          <p:cNvPr id="130" name="Google Shape;130;p14"/>
          <p:cNvSpPr txBox="1"/>
          <p:nvPr/>
        </p:nvSpPr>
        <p:spPr>
          <a:xfrm>
            <a:off x="3095625" y="2858425"/>
            <a:ext cx="3972000" cy="249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PROJECT MANAGER | </a:t>
            </a:r>
            <a:r>
              <a:rPr b="1" lang="ru" sz="1200">
                <a:solidFill>
                  <a:srgbClr val="C6CBD5"/>
                </a:solidFill>
                <a:latin typeface="Lato"/>
                <a:ea typeface="Lato"/>
                <a:cs typeface="Lato"/>
                <a:sym typeface="Lato"/>
              </a:rPr>
              <a:t>2018-2021</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Cisco Systems, Inc., Austin, TX, United States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b="1" lang="ru" sz="1200">
                <a:solidFill>
                  <a:schemeClr val="lt1"/>
                </a:solidFill>
                <a:latin typeface="Lato"/>
                <a:ea typeface="Lato"/>
                <a:cs typeface="Lato"/>
                <a:sym typeface="Lato"/>
              </a:rPr>
              <a:t>On-boarded US customers who purchased Cisco Smart.</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Net Total Care (SNTC) Portal and Common Service Platform Collector (CSPC).</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Responsible for 25 customers consistently.</a:t>
            </a:r>
            <a:endParaRPr sz="1200">
              <a:solidFill>
                <a:schemeClr val="lt1"/>
              </a:solidFill>
              <a:latin typeface="Lato"/>
              <a:ea typeface="Lato"/>
              <a:cs typeface="Lato"/>
              <a:sym typeface="Lato"/>
            </a:endParaRPr>
          </a:p>
          <a:p>
            <a:pPr indent="-166201" lvl="0" marL="360000" rtl="0" algn="l">
              <a:lnSpc>
                <a:spcPct val="115000"/>
              </a:lnSpc>
              <a:spcBef>
                <a:spcPts val="0"/>
              </a:spcBef>
              <a:spcAft>
                <a:spcPts val="0"/>
              </a:spcAft>
              <a:buClr>
                <a:schemeClr val="lt1"/>
              </a:buClr>
              <a:buSzPts val="1200"/>
              <a:buFont typeface="Lato"/>
              <a:buChar char="●"/>
            </a:pPr>
            <a:r>
              <a:rPr lang="ru" sz="1200">
                <a:solidFill>
                  <a:schemeClr val="lt1"/>
                </a:solidFill>
                <a:latin typeface="Lato"/>
                <a:ea typeface="Lato"/>
                <a:cs typeface="Lato"/>
                <a:sym typeface="Lato"/>
              </a:rPr>
              <a:t>Focused on Customer Experience and Customer Success with advanced.</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Ensured full training of Smart Net Total Care (SNTC) Portal and coordination with SMEs for configuration of service.</a:t>
            </a:r>
            <a:endParaRPr b="1" sz="1200">
              <a:solidFill>
                <a:schemeClr val="lt1"/>
              </a:solidFill>
              <a:latin typeface="Lato"/>
              <a:ea typeface="Lato"/>
              <a:cs typeface="Lato"/>
              <a:sym typeface="Lato"/>
            </a:endParaRPr>
          </a:p>
        </p:txBody>
      </p:sp>
      <p:grpSp>
        <p:nvGrpSpPr>
          <p:cNvPr id="131" name="Google Shape;131;p14"/>
          <p:cNvGrpSpPr/>
          <p:nvPr/>
        </p:nvGrpSpPr>
        <p:grpSpPr>
          <a:xfrm>
            <a:off x="3017375" y="5686963"/>
            <a:ext cx="4178828" cy="4685667"/>
            <a:chOff x="3240006" y="3864350"/>
            <a:chExt cx="3956100" cy="4685667"/>
          </a:xfrm>
        </p:grpSpPr>
        <p:sp>
          <p:nvSpPr>
            <p:cNvPr id="132" name="Google Shape;132;p14"/>
            <p:cNvSpPr/>
            <p:nvPr/>
          </p:nvSpPr>
          <p:spPr>
            <a:xfrm flipH="1" rot="-5400000">
              <a:off x="2945106" y="4299017"/>
              <a:ext cx="4545900" cy="3956100"/>
            </a:xfrm>
            <a:prstGeom prst="round2SameRect">
              <a:avLst>
                <a:gd fmla="val 3375" name="adj1"/>
                <a:gd fmla="val 0" name="adj2"/>
              </a:avLst>
            </a:prstGeom>
            <a:solidFill>
              <a:srgbClr val="6B859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4"/>
            <p:cNvSpPr/>
            <p:nvPr/>
          </p:nvSpPr>
          <p:spPr>
            <a:xfrm flipH="1" rot="5400000">
              <a:off x="7043505" y="3852200"/>
              <a:ext cx="140400" cy="164700"/>
            </a:xfrm>
            <a:prstGeom prst="rtTriangle">
              <a:avLst/>
            </a:prstGeom>
            <a:solidFill>
              <a:srgbClr val="48617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4" name="Google Shape;134;p14"/>
          <p:cNvSpPr txBox="1"/>
          <p:nvPr/>
        </p:nvSpPr>
        <p:spPr>
          <a:xfrm>
            <a:off x="3095750" y="5903563"/>
            <a:ext cx="40719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CERTIFICATES</a:t>
            </a:r>
            <a:endParaRPr sz="1700">
              <a:solidFill>
                <a:srgbClr val="122D3E"/>
              </a:solidFill>
              <a:latin typeface="Montserrat SemiBold"/>
              <a:ea typeface="Montserrat SemiBold"/>
              <a:cs typeface="Montserrat SemiBold"/>
              <a:sym typeface="Montserrat SemiBold"/>
            </a:endParaRPr>
          </a:p>
        </p:txBody>
      </p:sp>
      <p:sp>
        <p:nvSpPr>
          <p:cNvPr id="135" name="Google Shape;135;p14"/>
          <p:cNvSpPr txBox="1"/>
          <p:nvPr/>
        </p:nvSpPr>
        <p:spPr>
          <a:xfrm>
            <a:off x="3095625" y="6335263"/>
            <a:ext cx="3972000" cy="3449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Sales Acceleration Center - ISAC for Sellers | </a:t>
            </a:r>
            <a:r>
              <a:rPr b="1" lang="ru" sz="1200">
                <a:solidFill>
                  <a:srgbClr val="C6CBD5"/>
                </a:solidFill>
                <a:latin typeface="Lato"/>
                <a:ea typeface="Lato"/>
                <a:cs typeface="Lato"/>
                <a:sym typeface="Lato"/>
              </a:rPr>
              <a:t>12/2017</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Proven to have effectively applied newly practiced skills to grow pipeline, accelerate the sales cycle and increase revenue attainment.</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b="1" sz="6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Selling Profession Certification | </a:t>
            </a:r>
            <a:r>
              <a:rPr b="1" lang="ru" sz="1200">
                <a:solidFill>
                  <a:srgbClr val="C6CBD5"/>
                </a:solidFill>
                <a:latin typeface="Lato"/>
                <a:ea typeface="Lato"/>
                <a:cs typeface="Lato"/>
                <a:sym typeface="Lato"/>
              </a:rPr>
              <a:t>03/2015</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Experienced sellers, recognized for demonstrated expertise and professionalism.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b="1" sz="6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Design Thinking Practitioner | </a:t>
            </a:r>
            <a:r>
              <a:rPr b="1" lang="ru" sz="1200">
                <a:solidFill>
                  <a:srgbClr val="C6CBD5"/>
                </a:solidFill>
                <a:latin typeface="Lato"/>
                <a:ea typeface="Lato"/>
                <a:cs typeface="Lato"/>
                <a:sym typeface="Lato"/>
              </a:rPr>
              <a:t>19/2014</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Acquired knowledge of applying Design Thinking and its value.</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b="1" sz="6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rgbClr val="C6CBD5"/>
                </a:solidFill>
                <a:latin typeface="Lato"/>
                <a:ea typeface="Lato"/>
                <a:cs typeface="Lato"/>
                <a:sym typeface="Lato"/>
              </a:rPr>
              <a:t>Cloud &amp; Cognitive Patterns | </a:t>
            </a:r>
            <a:r>
              <a:rPr b="1" lang="ru" sz="1200">
                <a:solidFill>
                  <a:srgbClr val="C6CBD5"/>
                </a:solidFill>
                <a:latin typeface="Lato"/>
                <a:ea typeface="Lato"/>
                <a:cs typeface="Lato"/>
                <a:sym typeface="Lato"/>
              </a:rPr>
              <a:t>21/2011</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Strategic point of view for Architecting for Disruption to win in the Cloud &amp; Cognitive Era.</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b="1" sz="1200">
              <a:solidFill>
                <a:schemeClr val="lt1"/>
              </a:solidFill>
              <a:latin typeface="Lato"/>
              <a:ea typeface="Lato"/>
              <a:cs typeface="Lato"/>
              <a:sym typeface="Lato"/>
            </a:endParaRPr>
          </a:p>
        </p:txBody>
      </p:sp>
      <p:grpSp>
        <p:nvGrpSpPr>
          <p:cNvPr id="136" name="Google Shape;136;p14"/>
          <p:cNvGrpSpPr/>
          <p:nvPr/>
        </p:nvGrpSpPr>
        <p:grpSpPr>
          <a:xfrm>
            <a:off x="564347" y="3398025"/>
            <a:ext cx="1988224" cy="54600"/>
            <a:chOff x="564375" y="3374225"/>
            <a:chExt cx="2045708" cy="54600"/>
          </a:xfrm>
        </p:grpSpPr>
        <p:sp>
          <p:nvSpPr>
            <p:cNvPr id="137" name="Google Shape;137;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4"/>
            <p:cNvSpPr/>
            <p:nvPr/>
          </p:nvSpPr>
          <p:spPr>
            <a:xfrm>
              <a:off x="224288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2" name="Google Shape;142;p14"/>
          <p:cNvGrpSpPr/>
          <p:nvPr/>
        </p:nvGrpSpPr>
        <p:grpSpPr>
          <a:xfrm>
            <a:off x="564347" y="3817125"/>
            <a:ext cx="1988224" cy="54600"/>
            <a:chOff x="564375" y="3374225"/>
            <a:chExt cx="2045708" cy="54600"/>
          </a:xfrm>
        </p:grpSpPr>
        <p:sp>
          <p:nvSpPr>
            <p:cNvPr id="143" name="Google Shape;143;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8" name="Google Shape;148;p14"/>
          <p:cNvSpPr txBox="1"/>
          <p:nvPr/>
        </p:nvSpPr>
        <p:spPr>
          <a:xfrm>
            <a:off x="463675" y="3953575"/>
            <a:ext cx="2314200" cy="164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ru" sz="1200">
                <a:solidFill>
                  <a:srgbClr val="236637"/>
                </a:solidFill>
                <a:latin typeface="Lato"/>
                <a:ea typeface="Lato"/>
                <a:cs typeface="Lato"/>
                <a:sym typeface="Lato"/>
              </a:rPr>
              <a:t>COMPUTER SKILLS</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Microsoft Office</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FreeAgent CRM, Thryv</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NetSuite, Claritysoft</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sz="1200">
              <a:solidFill>
                <a:schemeClr val="lt1"/>
              </a:solidFill>
              <a:latin typeface="Lato"/>
              <a:ea typeface="Lato"/>
              <a:cs typeface="Lato"/>
              <a:sym typeface="Lato"/>
            </a:endParaRPr>
          </a:p>
        </p:txBody>
      </p:sp>
      <p:grpSp>
        <p:nvGrpSpPr>
          <p:cNvPr id="149" name="Google Shape;149;p14"/>
          <p:cNvGrpSpPr/>
          <p:nvPr/>
        </p:nvGrpSpPr>
        <p:grpSpPr>
          <a:xfrm>
            <a:off x="564347" y="4493175"/>
            <a:ext cx="1988224" cy="54600"/>
            <a:chOff x="564375" y="3374225"/>
            <a:chExt cx="2045708" cy="54600"/>
          </a:xfrm>
        </p:grpSpPr>
        <p:sp>
          <p:nvSpPr>
            <p:cNvPr id="150" name="Google Shape;150;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4"/>
            <p:cNvSpPr/>
            <p:nvPr/>
          </p:nvSpPr>
          <p:spPr>
            <a:xfrm>
              <a:off x="224288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5" name="Google Shape;155;p14"/>
          <p:cNvGrpSpPr/>
          <p:nvPr/>
        </p:nvGrpSpPr>
        <p:grpSpPr>
          <a:xfrm>
            <a:off x="564347" y="4912275"/>
            <a:ext cx="1988224" cy="54600"/>
            <a:chOff x="564375" y="3374225"/>
            <a:chExt cx="2045708" cy="54600"/>
          </a:xfrm>
        </p:grpSpPr>
        <p:sp>
          <p:nvSpPr>
            <p:cNvPr id="156" name="Google Shape;156;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 name="Google Shape;161;p14"/>
          <p:cNvGrpSpPr/>
          <p:nvPr/>
        </p:nvGrpSpPr>
        <p:grpSpPr>
          <a:xfrm>
            <a:off x="564347" y="5328994"/>
            <a:ext cx="1988224" cy="54600"/>
            <a:chOff x="564375" y="3374225"/>
            <a:chExt cx="2045708" cy="54600"/>
          </a:xfrm>
        </p:grpSpPr>
        <p:sp>
          <p:nvSpPr>
            <p:cNvPr id="162" name="Google Shape;162;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4"/>
            <p:cNvSpPr/>
            <p:nvPr/>
          </p:nvSpPr>
          <p:spPr>
            <a:xfrm>
              <a:off x="1821330"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7" name="Google Shape;167;p14"/>
          <p:cNvGrpSpPr/>
          <p:nvPr/>
        </p:nvGrpSpPr>
        <p:grpSpPr>
          <a:xfrm>
            <a:off x="564347" y="6075650"/>
            <a:ext cx="1988224" cy="54600"/>
            <a:chOff x="564375" y="3374225"/>
            <a:chExt cx="2045708" cy="54600"/>
          </a:xfrm>
        </p:grpSpPr>
        <p:sp>
          <p:nvSpPr>
            <p:cNvPr id="168" name="Google Shape;168;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4"/>
            <p:cNvSpPr/>
            <p:nvPr/>
          </p:nvSpPr>
          <p:spPr>
            <a:xfrm>
              <a:off x="224288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3" name="Google Shape;173;p14"/>
          <p:cNvGrpSpPr/>
          <p:nvPr/>
        </p:nvGrpSpPr>
        <p:grpSpPr>
          <a:xfrm>
            <a:off x="564347" y="6494750"/>
            <a:ext cx="1988224" cy="54600"/>
            <a:chOff x="564375" y="3374225"/>
            <a:chExt cx="2045708" cy="54600"/>
          </a:xfrm>
        </p:grpSpPr>
        <p:sp>
          <p:nvSpPr>
            <p:cNvPr id="174" name="Google Shape;174;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4"/>
            <p:cNvSpPr/>
            <p:nvPr/>
          </p:nvSpPr>
          <p:spPr>
            <a:xfrm>
              <a:off x="1821330"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9" name="Google Shape;179;p14"/>
          <p:cNvGrpSpPr/>
          <p:nvPr/>
        </p:nvGrpSpPr>
        <p:grpSpPr>
          <a:xfrm>
            <a:off x="564347" y="6911469"/>
            <a:ext cx="1988224" cy="54600"/>
            <a:chOff x="564375" y="3374225"/>
            <a:chExt cx="2045708" cy="54600"/>
          </a:xfrm>
        </p:grpSpPr>
        <p:sp>
          <p:nvSpPr>
            <p:cNvPr id="180" name="Google Shape;180;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4"/>
            <p:cNvSpPr/>
            <p:nvPr/>
          </p:nvSpPr>
          <p:spPr>
            <a:xfrm>
              <a:off x="1821330"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5" name="Google Shape;185;p14"/>
          <p:cNvGrpSpPr/>
          <p:nvPr/>
        </p:nvGrpSpPr>
        <p:grpSpPr>
          <a:xfrm>
            <a:off x="564347" y="7329506"/>
            <a:ext cx="1988224" cy="54600"/>
            <a:chOff x="564375" y="3374225"/>
            <a:chExt cx="2045708" cy="54600"/>
          </a:xfrm>
        </p:grpSpPr>
        <p:sp>
          <p:nvSpPr>
            <p:cNvPr id="186" name="Google Shape;186;p14"/>
            <p:cNvSpPr/>
            <p:nvPr/>
          </p:nvSpPr>
          <p:spPr>
            <a:xfrm>
              <a:off x="564375"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4"/>
            <p:cNvSpPr/>
            <p:nvPr/>
          </p:nvSpPr>
          <p:spPr>
            <a:xfrm>
              <a:off x="978223"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4"/>
            <p:cNvSpPr/>
            <p:nvPr/>
          </p:nvSpPr>
          <p:spPr>
            <a:xfrm>
              <a:off x="1392072" y="3374225"/>
              <a:ext cx="367200" cy="546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4"/>
            <p:cNvSpPr/>
            <p:nvPr/>
          </p:nvSpPr>
          <p:spPr>
            <a:xfrm>
              <a:off x="1821330"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4"/>
            <p:cNvSpPr/>
            <p:nvPr/>
          </p:nvSpPr>
          <p:spPr>
            <a:xfrm>
              <a:off x="2242883" y="3374225"/>
              <a:ext cx="367200" cy="546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5"/>
          <p:cNvSpPr/>
          <p:nvPr/>
        </p:nvSpPr>
        <p:spPr>
          <a:xfrm>
            <a:off x="0" y="-7200"/>
            <a:ext cx="7560000" cy="10699200"/>
          </a:xfrm>
          <a:prstGeom prst="rect">
            <a:avLst/>
          </a:prstGeom>
          <a:solidFill>
            <a:srgbClr val="C5CC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6" name="Google Shape;196;p15"/>
          <p:cNvPicPr preferRelativeResize="0"/>
          <p:nvPr/>
        </p:nvPicPr>
        <p:blipFill>
          <a:blip r:embed="rId3">
            <a:alphaModFix/>
          </a:blip>
          <a:stretch>
            <a:fillRect/>
          </a:stretch>
        </p:blipFill>
        <p:spPr>
          <a:xfrm>
            <a:off x="0" y="1315"/>
            <a:ext cx="7560001" cy="10689371"/>
          </a:xfrm>
          <a:prstGeom prst="rect">
            <a:avLst/>
          </a:prstGeom>
          <a:noFill/>
          <a:ln>
            <a:noFill/>
          </a:ln>
        </p:spPr>
      </p:pic>
      <p:sp>
        <p:nvSpPr>
          <p:cNvPr id="197" name="Google Shape;197;p15"/>
          <p:cNvSpPr/>
          <p:nvPr/>
        </p:nvSpPr>
        <p:spPr>
          <a:xfrm>
            <a:off x="540000" y="-7200"/>
            <a:ext cx="6480000" cy="10699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8" name="Google Shape;198;p15"/>
          <p:cNvGrpSpPr/>
          <p:nvPr/>
        </p:nvGrpSpPr>
        <p:grpSpPr>
          <a:xfrm>
            <a:off x="359575" y="233400"/>
            <a:ext cx="6836475" cy="1919400"/>
            <a:chOff x="359575" y="233400"/>
            <a:chExt cx="6836475" cy="1919400"/>
          </a:xfrm>
        </p:grpSpPr>
        <p:sp>
          <p:nvSpPr>
            <p:cNvPr id="199" name="Google Shape;199;p15"/>
            <p:cNvSpPr/>
            <p:nvPr/>
          </p:nvSpPr>
          <p:spPr>
            <a:xfrm>
              <a:off x="359650" y="373800"/>
              <a:ext cx="6836400" cy="17790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5"/>
            <p:cNvSpPr/>
            <p:nvPr/>
          </p:nvSpPr>
          <p:spPr>
            <a:xfrm rot="-5400000">
              <a:off x="379525" y="213450"/>
              <a:ext cx="140400" cy="1803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5"/>
            <p:cNvSpPr/>
            <p:nvPr/>
          </p:nvSpPr>
          <p:spPr>
            <a:xfrm flipH="1" rot="5400000">
              <a:off x="7036700" y="216750"/>
              <a:ext cx="140400" cy="173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202" name="Google Shape;202;p15"/>
          <p:cNvPicPr preferRelativeResize="0"/>
          <p:nvPr/>
        </p:nvPicPr>
        <p:blipFill>
          <a:blip r:embed="rId4">
            <a:alphaModFix/>
          </a:blip>
          <a:stretch>
            <a:fillRect/>
          </a:stretch>
        </p:blipFill>
        <p:spPr>
          <a:xfrm>
            <a:off x="539875" y="450000"/>
            <a:ext cx="1612175" cy="1612175"/>
          </a:xfrm>
          <a:prstGeom prst="rect">
            <a:avLst/>
          </a:prstGeom>
          <a:noFill/>
          <a:ln>
            <a:noFill/>
          </a:ln>
        </p:spPr>
      </p:pic>
      <p:sp>
        <p:nvSpPr>
          <p:cNvPr id="203" name="Google Shape;203;p15"/>
          <p:cNvSpPr txBox="1"/>
          <p:nvPr/>
        </p:nvSpPr>
        <p:spPr>
          <a:xfrm>
            <a:off x="2362200" y="450000"/>
            <a:ext cx="46578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ru" sz="4000">
                <a:solidFill>
                  <a:srgbClr val="FFFFFF"/>
                </a:solidFill>
                <a:latin typeface="Rubik"/>
                <a:ea typeface="Rubik"/>
                <a:cs typeface="Rubik"/>
                <a:sym typeface="Rubik"/>
              </a:rPr>
              <a:t>GIOVANNI </a:t>
            </a:r>
            <a:r>
              <a:rPr b="1" lang="ru" sz="4000">
                <a:solidFill>
                  <a:srgbClr val="49B061"/>
                </a:solidFill>
                <a:latin typeface="Rubik"/>
                <a:ea typeface="Rubik"/>
                <a:cs typeface="Rubik"/>
                <a:sym typeface="Rubik"/>
              </a:rPr>
              <a:t>CRONA</a:t>
            </a:r>
            <a:endParaRPr b="1" sz="4000">
              <a:solidFill>
                <a:srgbClr val="49B061"/>
              </a:solidFill>
              <a:latin typeface="Rubik"/>
              <a:ea typeface="Rubik"/>
              <a:cs typeface="Rubik"/>
              <a:sym typeface="Rubik"/>
            </a:endParaRPr>
          </a:p>
        </p:txBody>
      </p:sp>
      <p:sp>
        <p:nvSpPr>
          <p:cNvPr id="204" name="Google Shape;204;p15"/>
          <p:cNvSpPr txBox="1"/>
          <p:nvPr/>
        </p:nvSpPr>
        <p:spPr>
          <a:xfrm>
            <a:off x="2362200" y="1037263"/>
            <a:ext cx="40149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800">
                <a:solidFill>
                  <a:schemeClr val="lt1"/>
                </a:solidFill>
                <a:latin typeface="Montserrat"/>
                <a:ea typeface="Montserrat"/>
                <a:cs typeface="Montserrat"/>
                <a:sym typeface="Montserrat"/>
              </a:rPr>
              <a:t>ACCOUNT MANAGER</a:t>
            </a:r>
            <a:endParaRPr sz="1800">
              <a:solidFill>
                <a:schemeClr val="lt1"/>
              </a:solidFill>
              <a:latin typeface="Montserrat"/>
              <a:ea typeface="Montserrat"/>
              <a:cs typeface="Montserrat"/>
              <a:sym typeface="Montserrat"/>
            </a:endParaRPr>
          </a:p>
        </p:txBody>
      </p:sp>
      <p:sp>
        <p:nvSpPr>
          <p:cNvPr id="205" name="Google Shape;205;p15"/>
          <p:cNvSpPr txBox="1"/>
          <p:nvPr/>
        </p:nvSpPr>
        <p:spPr>
          <a:xfrm>
            <a:off x="2281950"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Bilzen, 17218 USA</a:t>
            </a:r>
            <a:endParaRPr sz="900">
              <a:solidFill>
                <a:srgbClr val="FFFFFF"/>
              </a:solidFill>
              <a:latin typeface="Lato"/>
              <a:ea typeface="Lato"/>
              <a:cs typeface="Lato"/>
              <a:sym typeface="Lato"/>
            </a:endParaRPr>
          </a:p>
        </p:txBody>
      </p:sp>
      <p:sp>
        <p:nvSpPr>
          <p:cNvPr id="206" name="Google Shape;206;p15"/>
          <p:cNvSpPr txBox="1"/>
          <p:nvPr/>
        </p:nvSpPr>
        <p:spPr>
          <a:xfrm>
            <a:off x="3883463" y="1698525"/>
            <a:ext cx="1338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mail@domain.ltd</a:t>
            </a:r>
            <a:endParaRPr sz="900">
              <a:solidFill>
                <a:srgbClr val="FFFFFF"/>
              </a:solidFill>
              <a:latin typeface="Lato"/>
              <a:ea typeface="Lato"/>
              <a:cs typeface="Lato"/>
              <a:sym typeface="Lato"/>
            </a:endParaRPr>
          </a:p>
        </p:txBody>
      </p:sp>
      <p:sp>
        <p:nvSpPr>
          <p:cNvPr id="207" name="Google Shape;207;p15"/>
          <p:cNvSpPr txBox="1"/>
          <p:nvPr/>
        </p:nvSpPr>
        <p:spPr>
          <a:xfrm>
            <a:off x="5686650" y="1698525"/>
            <a:ext cx="933300" cy="323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ru" sz="900">
                <a:solidFill>
                  <a:srgbClr val="FFFFFF"/>
                </a:solidFill>
                <a:latin typeface="Lato"/>
                <a:ea typeface="Lato"/>
                <a:cs typeface="Lato"/>
                <a:sym typeface="Lato"/>
              </a:rPr>
              <a:t>986-462-6578</a:t>
            </a:r>
            <a:endParaRPr sz="900">
              <a:solidFill>
                <a:srgbClr val="FFFFFF"/>
              </a:solidFill>
              <a:latin typeface="Lato"/>
              <a:ea typeface="Lato"/>
              <a:cs typeface="Lato"/>
              <a:sym typeface="Lato"/>
            </a:endParaRPr>
          </a:p>
        </p:txBody>
      </p:sp>
      <p:cxnSp>
        <p:nvCxnSpPr>
          <p:cNvPr id="208" name="Google Shape;208;p15"/>
          <p:cNvCxnSpPr/>
          <p:nvPr/>
        </p:nvCxnSpPr>
        <p:spPr>
          <a:xfrm>
            <a:off x="3662350" y="1490675"/>
            <a:ext cx="0" cy="409500"/>
          </a:xfrm>
          <a:prstGeom prst="straightConnector1">
            <a:avLst/>
          </a:prstGeom>
          <a:noFill/>
          <a:ln cap="flat" cmpd="sng" w="19050">
            <a:solidFill>
              <a:srgbClr val="49B061"/>
            </a:solidFill>
            <a:prstDash val="solid"/>
            <a:round/>
            <a:headEnd len="med" w="med" type="none"/>
            <a:tailEnd len="med" w="med" type="none"/>
          </a:ln>
        </p:spPr>
      </p:cxnSp>
      <p:cxnSp>
        <p:nvCxnSpPr>
          <p:cNvPr id="209" name="Google Shape;209;p15"/>
          <p:cNvCxnSpPr/>
          <p:nvPr/>
        </p:nvCxnSpPr>
        <p:spPr>
          <a:xfrm>
            <a:off x="5372100" y="1490675"/>
            <a:ext cx="0" cy="409500"/>
          </a:xfrm>
          <a:prstGeom prst="straightConnector1">
            <a:avLst/>
          </a:prstGeom>
          <a:noFill/>
          <a:ln cap="flat" cmpd="sng" w="19050">
            <a:solidFill>
              <a:srgbClr val="49B061"/>
            </a:solidFill>
            <a:prstDash val="solid"/>
            <a:round/>
            <a:headEnd len="med" w="med" type="none"/>
            <a:tailEnd len="med" w="med" type="none"/>
          </a:ln>
        </p:spPr>
      </p:cxnSp>
      <p:pic>
        <p:nvPicPr>
          <p:cNvPr id="210" name="Google Shape;210;p15"/>
          <p:cNvPicPr preferRelativeResize="0"/>
          <p:nvPr/>
        </p:nvPicPr>
        <p:blipFill>
          <a:blip r:embed="rId5">
            <a:alphaModFix/>
          </a:blip>
          <a:stretch>
            <a:fillRect/>
          </a:stretch>
        </p:blipFill>
        <p:spPr>
          <a:xfrm>
            <a:off x="4465763" y="1587319"/>
            <a:ext cx="173700" cy="141528"/>
          </a:xfrm>
          <a:prstGeom prst="rect">
            <a:avLst/>
          </a:prstGeom>
          <a:noFill/>
          <a:ln>
            <a:noFill/>
          </a:ln>
        </p:spPr>
      </p:pic>
      <p:pic>
        <p:nvPicPr>
          <p:cNvPr id="211" name="Google Shape;211;p15"/>
          <p:cNvPicPr preferRelativeResize="0"/>
          <p:nvPr/>
        </p:nvPicPr>
        <p:blipFill>
          <a:blip r:embed="rId6">
            <a:alphaModFix/>
          </a:blip>
          <a:stretch>
            <a:fillRect/>
          </a:stretch>
        </p:blipFill>
        <p:spPr>
          <a:xfrm>
            <a:off x="2883550" y="1525683"/>
            <a:ext cx="135100" cy="199426"/>
          </a:xfrm>
          <a:prstGeom prst="rect">
            <a:avLst/>
          </a:prstGeom>
          <a:noFill/>
          <a:ln>
            <a:noFill/>
          </a:ln>
        </p:spPr>
      </p:pic>
      <p:pic>
        <p:nvPicPr>
          <p:cNvPr id="212" name="Google Shape;212;p15"/>
          <p:cNvPicPr preferRelativeResize="0"/>
          <p:nvPr/>
        </p:nvPicPr>
        <p:blipFill>
          <a:blip r:embed="rId7">
            <a:alphaModFix/>
          </a:blip>
          <a:stretch>
            <a:fillRect/>
          </a:stretch>
        </p:blipFill>
        <p:spPr>
          <a:xfrm>
            <a:off x="6092183" y="1515600"/>
            <a:ext cx="122233" cy="212293"/>
          </a:xfrm>
          <a:prstGeom prst="rect">
            <a:avLst/>
          </a:prstGeom>
          <a:noFill/>
          <a:ln>
            <a:noFill/>
          </a:ln>
        </p:spPr>
      </p:pic>
      <p:grpSp>
        <p:nvGrpSpPr>
          <p:cNvPr id="213" name="Google Shape;213;p15"/>
          <p:cNvGrpSpPr/>
          <p:nvPr/>
        </p:nvGrpSpPr>
        <p:grpSpPr>
          <a:xfrm>
            <a:off x="359575" y="2221175"/>
            <a:ext cx="6836475" cy="1569900"/>
            <a:chOff x="359575" y="233400"/>
            <a:chExt cx="6836475" cy="1569900"/>
          </a:xfrm>
        </p:grpSpPr>
        <p:sp>
          <p:nvSpPr>
            <p:cNvPr id="214" name="Google Shape;214;p15"/>
            <p:cNvSpPr/>
            <p:nvPr/>
          </p:nvSpPr>
          <p:spPr>
            <a:xfrm>
              <a:off x="359650" y="373800"/>
              <a:ext cx="6836400" cy="1429500"/>
            </a:xfrm>
            <a:prstGeom prst="rect">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5"/>
            <p:cNvSpPr/>
            <p:nvPr/>
          </p:nvSpPr>
          <p:spPr>
            <a:xfrm rot="-5400000">
              <a:off x="379525" y="213450"/>
              <a:ext cx="140400" cy="1803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5"/>
            <p:cNvSpPr/>
            <p:nvPr/>
          </p:nvSpPr>
          <p:spPr>
            <a:xfrm flipH="1" rot="5400000">
              <a:off x="7036700" y="216750"/>
              <a:ext cx="140400" cy="173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7" name="Google Shape;217;p15"/>
          <p:cNvSpPr txBox="1"/>
          <p:nvPr/>
        </p:nvSpPr>
        <p:spPr>
          <a:xfrm>
            <a:off x="463800" y="2428875"/>
            <a:ext cx="19506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49B061"/>
                </a:solidFill>
                <a:latin typeface="Montserrat SemiBold"/>
                <a:ea typeface="Montserrat SemiBold"/>
                <a:cs typeface="Montserrat SemiBold"/>
                <a:sym typeface="Montserrat SemiBold"/>
              </a:rPr>
              <a:t>PROFILE</a:t>
            </a:r>
            <a:endParaRPr sz="1700">
              <a:solidFill>
                <a:srgbClr val="49B061"/>
              </a:solidFill>
              <a:latin typeface="Montserrat SemiBold"/>
              <a:ea typeface="Montserrat SemiBold"/>
              <a:cs typeface="Montserrat SemiBold"/>
              <a:sym typeface="Montserrat SemiBold"/>
            </a:endParaRPr>
          </a:p>
        </p:txBody>
      </p:sp>
      <p:sp>
        <p:nvSpPr>
          <p:cNvPr id="218" name="Google Shape;218;p15"/>
          <p:cNvSpPr txBox="1"/>
          <p:nvPr/>
        </p:nvSpPr>
        <p:spPr>
          <a:xfrm>
            <a:off x="463800" y="2860575"/>
            <a:ext cx="6480000" cy="794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ru" sz="1200">
                <a:solidFill>
                  <a:schemeClr val="lt1"/>
                </a:solidFill>
                <a:latin typeface="Lato"/>
                <a:ea typeface="Lato"/>
                <a:cs typeface="Lato"/>
                <a:sym typeface="Lato"/>
              </a:rPr>
              <a:t>Lorem ipsum dolor sit amet, consectetuer adipiscing elit, sed diam nonummy nibh euismod tincidunt ut laoreet dolore magna aliquam erat volutpat. Ut wisi enim ad minim veniam, quis nostrud exerci tation ullamcorper suscipit lobortis nisl ut aliquip ex ea commodo.</a:t>
            </a:r>
            <a:endParaRPr i="1" sz="1200">
              <a:solidFill>
                <a:schemeClr val="lt1"/>
              </a:solidFill>
              <a:latin typeface="Lato"/>
              <a:ea typeface="Lato"/>
              <a:cs typeface="Lato"/>
              <a:sym typeface="Lato"/>
            </a:endParaRPr>
          </a:p>
        </p:txBody>
      </p:sp>
      <p:grpSp>
        <p:nvGrpSpPr>
          <p:cNvPr id="219" name="Google Shape;219;p15"/>
          <p:cNvGrpSpPr/>
          <p:nvPr/>
        </p:nvGrpSpPr>
        <p:grpSpPr>
          <a:xfrm>
            <a:off x="359396" y="3864039"/>
            <a:ext cx="2418404" cy="2270181"/>
            <a:chOff x="359383" y="3864356"/>
            <a:chExt cx="2693400" cy="2136842"/>
          </a:xfrm>
        </p:grpSpPr>
        <p:sp>
          <p:nvSpPr>
            <p:cNvPr id="220" name="Google Shape;220;p15"/>
            <p:cNvSpPr/>
            <p:nvPr/>
          </p:nvSpPr>
          <p:spPr>
            <a:xfrm rot="5400000">
              <a:off x="707533" y="3655948"/>
              <a:ext cx="1997100" cy="2693400"/>
            </a:xfrm>
            <a:prstGeom prst="round2SameRect">
              <a:avLst>
                <a:gd fmla="val 5282" name="adj1"/>
                <a:gd fmla="val 0" name="adj2"/>
              </a:avLst>
            </a:prstGeom>
            <a:solidFill>
              <a:srgbClr val="49B06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5"/>
            <p:cNvSpPr/>
            <p:nvPr/>
          </p:nvSpPr>
          <p:spPr>
            <a:xfrm rot="-5400000">
              <a:off x="390183" y="3833756"/>
              <a:ext cx="140400" cy="201600"/>
            </a:xfrm>
            <a:prstGeom prst="rtTriangle">
              <a:avLst/>
            </a:prstGeom>
            <a:solidFill>
              <a:srgbClr val="3785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2" name="Google Shape;222;p15"/>
          <p:cNvSpPr txBox="1"/>
          <p:nvPr/>
        </p:nvSpPr>
        <p:spPr>
          <a:xfrm>
            <a:off x="463800" y="4071425"/>
            <a:ext cx="19506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122D3E"/>
                </a:solidFill>
                <a:latin typeface="Montserrat SemiBold"/>
                <a:ea typeface="Montserrat SemiBold"/>
                <a:cs typeface="Montserrat SemiBold"/>
                <a:sym typeface="Montserrat SemiBold"/>
              </a:rPr>
              <a:t>TO:</a:t>
            </a:r>
            <a:endParaRPr sz="1700">
              <a:solidFill>
                <a:srgbClr val="122D3E"/>
              </a:solidFill>
              <a:latin typeface="Montserrat SemiBold"/>
              <a:ea typeface="Montserrat SemiBold"/>
              <a:cs typeface="Montserrat SemiBold"/>
              <a:sym typeface="Montserrat SemiBold"/>
            </a:endParaRPr>
          </a:p>
        </p:txBody>
      </p:sp>
      <p:sp>
        <p:nvSpPr>
          <p:cNvPr id="223" name="Google Shape;223;p15"/>
          <p:cNvSpPr txBox="1"/>
          <p:nvPr/>
        </p:nvSpPr>
        <p:spPr>
          <a:xfrm>
            <a:off x="463675" y="4503125"/>
            <a:ext cx="2326200" cy="1431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ru" sz="1200">
                <a:solidFill>
                  <a:schemeClr val="lt1"/>
                </a:solidFill>
                <a:latin typeface="Lato"/>
                <a:ea typeface="Lato"/>
                <a:cs typeface="Lato"/>
                <a:sym typeface="Lato"/>
              </a:rPr>
              <a:t>Tad Heaney MD</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Jakubowski, Marks and Hintz</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597 Treutel Plains</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484-322-8586</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ato"/>
                <a:ea typeface="Lato"/>
                <a:cs typeface="Lato"/>
                <a:sym typeface="Lato"/>
              </a:rPr>
              <a:t>mail@domain.ltd</a:t>
            </a:r>
            <a:endParaRPr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b="1" lang="ru" sz="1200">
                <a:solidFill>
                  <a:schemeClr val="lt1"/>
                </a:solidFill>
                <a:latin typeface="Lato"/>
                <a:ea typeface="Lato"/>
                <a:cs typeface="Lato"/>
                <a:sym typeface="Lato"/>
              </a:rPr>
              <a:t>January 25/2020</a:t>
            </a:r>
            <a:endParaRPr b="1" sz="1200">
              <a:solidFill>
                <a:schemeClr val="lt1"/>
              </a:solidFill>
              <a:latin typeface="Lato"/>
              <a:ea typeface="Lato"/>
              <a:cs typeface="Lato"/>
              <a:sym typeface="Lato"/>
            </a:endParaRPr>
          </a:p>
        </p:txBody>
      </p:sp>
      <p:grpSp>
        <p:nvGrpSpPr>
          <p:cNvPr id="224" name="Google Shape;224;p15"/>
          <p:cNvGrpSpPr/>
          <p:nvPr/>
        </p:nvGrpSpPr>
        <p:grpSpPr>
          <a:xfrm>
            <a:off x="3017369" y="3864350"/>
            <a:ext cx="4178828" cy="6508450"/>
            <a:chOff x="3240000" y="3864350"/>
            <a:chExt cx="3956100" cy="6508450"/>
          </a:xfrm>
        </p:grpSpPr>
        <p:sp>
          <p:nvSpPr>
            <p:cNvPr id="225" name="Google Shape;225;p15"/>
            <p:cNvSpPr/>
            <p:nvPr/>
          </p:nvSpPr>
          <p:spPr>
            <a:xfrm flipH="1" rot="-5400000">
              <a:off x="2033700" y="5210400"/>
              <a:ext cx="6368700" cy="3956100"/>
            </a:xfrm>
            <a:prstGeom prst="round2SameRect">
              <a:avLst>
                <a:gd fmla="val 3375" name="adj1"/>
                <a:gd fmla="val 0" name="adj2"/>
              </a:avLst>
            </a:prstGeom>
            <a:solidFill>
              <a:srgbClr val="122D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5"/>
            <p:cNvSpPr/>
            <p:nvPr/>
          </p:nvSpPr>
          <p:spPr>
            <a:xfrm flipH="1" rot="5400000">
              <a:off x="7043505" y="3852200"/>
              <a:ext cx="140400" cy="164700"/>
            </a:xfrm>
            <a:prstGeom prst="rtTriangle">
              <a:avLst/>
            </a:prstGeom>
            <a:solidFill>
              <a:srgbClr val="091E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7" name="Google Shape;227;p15"/>
          <p:cNvSpPr txBox="1"/>
          <p:nvPr/>
        </p:nvSpPr>
        <p:spPr>
          <a:xfrm>
            <a:off x="3095757" y="4080950"/>
            <a:ext cx="39720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700">
                <a:solidFill>
                  <a:srgbClr val="49B061"/>
                </a:solidFill>
                <a:latin typeface="Montserrat SemiBold"/>
                <a:ea typeface="Montserrat SemiBold"/>
                <a:cs typeface="Montserrat SemiBold"/>
                <a:sym typeface="Montserrat SemiBold"/>
              </a:rPr>
              <a:t>Dear Mister Heaney</a:t>
            </a:r>
            <a:endParaRPr sz="1700">
              <a:solidFill>
                <a:srgbClr val="49B061"/>
              </a:solidFill>
              <a:latin typeface="Montserrat SemiBold"/>
              <a:ea typeface="Montserrat SemiBold"/>
              <a:cs typeface="Montserrat SemiBold"/>
              <a:sym typeface="Montserrat SemiBold"/>
            </a:endParaRPr>
          </a:p>
        </p:txBody>
      </p:sp>
      <p:sp>
        <p:nvSpPr>
          <p:cNvPr id="228" name="Google Shape;228;p15"/>
          <p:cNvSpPr txBox="1"/>
          <p:nvPr/>
        </p:nvSpPr>
        <p:spPr>
          <a:xfrm>
            <a:off x="3095625" y="4512650"/>
            <a:ext cx="3972000" cy="4192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ru" sz="1200">
                <a:solidFill>
                  <a:schemeClr val="lt1"/>
                </a:solidFill>
                <a:latin typeface="Lato"/>
                <a:ea typeface="Lato"/>
                <a:cs typeface="Lato"/>
                <a:sym typeface="Lato"/>
              </a:rPr>
              <a:t>Lorem ipsum dolor sit amet, consectetuer adipiscing elit, sed diam nonummy nibh euismod tincidunt ut laoreet dolore magna aliquam erat volutpat. Ut wisi enim ad minim veniam, quis nostrud exerci tation ullamcorper suscipit lobortis nisl ut aliquip ex ea commodo consequat.</a:t>
            </a:r>
            <a:endParaRPr i="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i="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i="1" lang="ru" sz="1200">
                <a:solidFill>
                  <a:schemeClr val="lt1"/>
                </a:solidFill>
                <a:latin typeface="Lato"/>
                <a:ea typeface="Lato"/>
                <a:cs typeface="Lato"/>
                <a:sym typeface="Lato"/>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i="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i="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i="1" lang="ru" sz="1200">
                <a:solidFill>
                  <a:schemeClr val="lt1"/>
                </a:solidFill>
                <a:latin typeface="Lato"/>
                <a:ea typeface="Lato"/>
                <a:cs typeface="Lato"/>
                <a:sym typeface="Lato"/>
              </a:rPr>
              <a:t>Lorem ipsum dolor sit amet, cons ectetuer adipiscing elit, sed diam nonummy nibh euismod tincidunt ut laoreet dolore magna aliquam erat volutpat. Ut wisi enim ad minim veniam, quis nostrud exerci tation ullamcorper suscipit lobortis nisl ut aliquip ex ea commodo consequat.</a:t>
            </a:r>
            <a:endParaRPr i="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t/>
            </a:r>
            <a:endParaRPr b="1" sz="1200">
              <a:solidFill>
                <a:schemeClr val="lt1"/>
              </a:solidFill>
              <a:latin typeface="Lato"/>
              <a:ea typeface="Lato"/>
              <a:cs typeface="Lato"/>
              <a:sym typeface="Lato"/>
            </a:endParaRPr>
          </a:p>
          <a:p>
            <a:pPr indent="0" lvl="0" marL="0" rtl="0" algn="l">
              <a:lnSpc>
                <a:spcPct val="115000"/>
              </a:lnSpc>
              <a:spcBef>
                <a:spcPts val="0"/>
              </a:spcBef>
              <a:spcAft>
                <a:spcPts val="0"/>
              </a:spcAft>
              <a:buNone/>
            </a:pPr>
            <a:r>
              <a:rPr lang="ru" sz="1200">
                <a:solidFill>
                  <a:schemeClr val="lt1"/>
                </a:solidFill>
                <a:latin typeface="Lato"/>
                <a:ea typeface="Lato"/>
                <a:cs typeface="Lato"/>
                <a:sym typeface="Lato"/>
              </a:rPr>
              <a:t>Sincerely,</a:t>
            </a:r>
            <a:endParaRPr sz="1200">
              <a:solidFill>
                <a:schemeClr val="lt1"/>
              </a:solidFill>
              <a:latin typeface="Lato"/>
              <a:ea typeface="Lato"/>
              <a:cs typeface="Lato"/>
              <a:sym typeface="Lato"/>
            </a:endParaRPr>
          </a:p>
        </p:txBody>
      </p:sp>
      <p:sp>
        <p:nvSpPr>
          <p:cNvPr id="229" name="Google Shape;229;p15"/>
          <p:cNvSpPr txBox="1"/>
          <p:nvPr/>
        </p:nvSpPr>
        <p:spPr>
          <a:xfrm>
            <a:off x="3095625" y="8543925"/>
            <a:ext cx="23262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4000">
                <a:solidFill>
                  <a:schemeClr val="lt1"/>
                </a:solidFill>
                <a:latin typeface="Mrs Saint Delafield"/>
                <a:ea typeface="Mrs Saint Delafield"/>
                <a:cs typeface="Mrs Saint Delafield"/>
                <a:sym typeface="Mrs Saint Delafield"/>
              </a:rPr>
              <a:t>GiovanniC</a:t>
            </a:r>
            <a:endParaRPr sz="4000">
              <a:solidFill>
                <a:schemeClr val="lt1"/>
              </a:solidFill>
              <a:latin typeface="Mrs Saint Delafield"/>
              <a:ea typeface="Mrs Saint Delafield"/>
              <a:cs typeface="Mrs Saint Delafield"/>
              <a:sym typeface="Mrs Saint Delafield"/>
            </a:endParaRPr>
          </a:p>
        </p:txBody>
      </p:sp>
      <p:sp>
        <p:nvSpPr>
          <p:cNvPr id="230" name="Google Shape;230;p15"/>
          <p:cNvSpPr txBox="1"/>
          <p:nvPr/>
        </p:nvSpPr>
        <p:spPr>
          <a:xfrm>
            <a:off x="3095625" y="9274625"/>
            <a:ext cx="21216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ru" sz="1200">
                <a:solidFill>
                  <a:schemeClr val="lt1"/>
                </a:solidFill>
                <a:latin typeface="Lato"/>
                <a:ea typeface="Lato"/>
                <a:cs typeface="Lato"/>
                <a:sym typeface="Lato"/>
              </a:rPr>
              <a:t>Giovanni Crona</a:t>
            </a:r>
            <a:endParaRPr sz="1200">
              <a:solidFill>
                <a:schemeClr val="lt1"/>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