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Lato"/>
      <p:regular r:id="rId8"/>
      <p:bold r:id="rId9"/>
      <p:italic r:id="rId10"/>
      <p:boldItalic r:id="rId11"/>
    </p:embeddedFont>
    <p:embeddedFont>
      <p:font typeface="Dancing Script"/>
      <p:regular r:id="rId12"/>
      <p:bold r:id="rId13"/>
    </p:embeddedFont>
    <p:embeddedFont>
      <p:font typeface="DM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3">
          <p15:clr>
            <a:srgbClr val="9AA0A6"/>
          </p15:clr>
        </p15:guide>
        <p15:guide id="2" pos="4479">
          <p15:clr>
            <a:srgbClr val="9AA0A6"/>
          </p15:clr>
        </p15:guide>
        <p15:guide id="3" orient="horz" pos="283">
          <p15:clr>
            <a:srgbClr val="9AA0A6"/>
          </p15:clr>
        </p15:guide>
        <p15:guide id="4" orient="horz" pos="645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
        <p:guide pos="4479"/>
        <p:guide pos="283" orient="horz"/>
        <p:guide pos="6452"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boldItalic.fntdata"/><Relationship Id="rId10" Type="http://schemas.openxmlformats.org/officeDocument/2006/relationships/font" Target="fonts/Lato-italic.fntdata"/><Relationship Id="rId13" Type="http://schemas.openxmlformats.org/officeDocument/2006/relationships/font" Target="fonts/DancingScript-bold.fntdata"/><Relationship Id="rId12" Type="http://schemas.openxmlformats.org/officeDocument/2006/relationships/font" Target="fonts/DancingScrip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ato-bold.fntdata"/><Relationship Id="rId15" Type="http://schemas.openxmlformats.org/officeDocument/2006/relationships/font" Target="fonts/DMSans-bold.fntdata"/><Relationship Id="rId14" Type="http://schemas.openxmlformats.org/officeDocument/2006/relationships/font" Target="fonts/DMSans-regular.fntdata"/><Relationship Id="rId17" Type="http://schemas.openxmlformats.org/officeDocument/2006/relationships/font" Target="fonts/DMSans-boldItalic.fntdata"/><Relationship Id="rId16" Type="http://schemas.openxmlformats.org/officeDocument/2006/relationships/font" Target="fonts/DM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03d40e9b35_0_7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03d40e9b3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0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image" Target="../media/image7.png"/><Relationship Id="rId11" Type="http://schemas.openxmlformats.org/officeDocument/2006/relationships/image" Target="../media/image5.png"/><Relationship Id="rId10" Type="http://schemas.openxmlformats.org/officeDocument/2006/relationships/image" Target="../media/image13.png"/><Relationship Id="rId12" Type="http://schemas.openxmlformats.org/officeDocument/2006/relationships/image" Target="../media/image2.png"/><Relationship Id="rId9" Type="http://schemas.openxmlformats.org/officeDocument/2006/relationships/image" Target="../media/image8.png"/><Relationship Id="rId5" Type="http://schemas.openxmlformats.org/officeDocument/2006/relationships/image" Target="../media/image11.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2.png"/><Relationship Id="rId5" Type="http://schemas.openxmlformats.org/officeDocument/2006/relationships/image" Target="../media/image9.png"/><Relationship Id="rId6" Type="http://schemas.openxmlformats.org/officeDocument/2006/relationships/image" Target="../media/image1.png"/><Relationship Id="rId7" Type="http://schemas.openxmlformats.org/officeDocument/2006/relationships/image" Target="../media/image13.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853316" y="6030650"/>
            <a:ext cx="3706684" cy="4219850"/>
          </a:xfrm>
          <a:prstGeom prst="rect">
            <a:avLst/>
          </a:prstGeom>
          <a:noFill/>
          <a:ln>
            <a:noFill/>
          </a:ln>
        </p:spPr>
      </p:pic>
      <p:pic>
        <p:nvPicPr>
          <p:cNvPr id="55" name="Google Shape;55;p13"/>
          <p:cNvPicPr preferRelativeResize="0"/>
          <p:nvPr/>
        </p:nvPicPr>
        <p:blipFill>
          <a:blip r:embed="rId4">
            <a:alphaModFix/>
          </a:blip>
          <a:stretch>
            <a:fillRect/>
          </a:stretch>
        </p:blipFill>
        <p:spPr>
          <a:xfrm>
            <a:off x="4279328" y="-25750"/>
            <a:ext cx="3302196" cy="5108100"/>
          </a:xfrm>
          <a:prstGeom prst="rect">
            <a:avLst/>
          </a:prstGeom>
          <a:noFill/>
          <a:ln>
            <a:noFill/>
          </a:ln>
        </p:spPr>
      </p:pic>
      <p:pic>
        <p:nvPicPr>
          <p:cNvPr id="56" name="Google Shape;56;p13"/>
          <p:cNvPicPr preferRelativeResize="0"/>
          <p:nvPr/>
        </p:nvPicPr>
        <p:blipFill>
          <a:blip r:embed="rId5">
            <a:alphaModFix/>
          </a:blip>
          <a:stretch>
            <a:fillRect/>
          </a:stretch>
        </p:blipFill>
        <p:spPr>
          <a:xfrm>
            <a:off x="-5075" y="2245112"/>
            <a:ext cx="4217291" cy="5757374"/>
          </a:xfrm>
          <a:prstGeom prst="rect">
            <a:avLst/>
          </a:prstGeom>
          <a:noFill/>
          <a:ln>
            <a:noFill/>
          </a:ln>
        </p:spPr>
      </p:pic>
      <p:sp>
        <p:nvSpPr>
          <p:cNvPr id="57" name="Google Shape;57;p13"/>
          <p:cNvSpPr txBox="1"/>
          <p:nvPr/>
        </p:nvSpPr>
        <p:spPr>
          <a:xfrm>
            <a:off x="452450" y="6498363"/>
            <a:ext cx="5496000" cy="15324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Donec tempor nisi id nisl euismod, vitae accumsan magna congue.</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Duis placerat risus feugiat sagittis laoreet.</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Suspendisse et lorem nec felis volutpat ullamcorper sit amet sed purus.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Aliquam at libero eleifend, mattis nisl nec, tristique lorem.</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Curabitur lobortis lorem in neque aliquam, eget mollis dolor lobortis.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Pellentesque eu ante in eros pretium vestibulum id nec sem.</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Praesent ac nisi ullamcorper augue eleifend faucibus.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Quisque non dui in eros iaculis tristique non et risus.</a:t>
            </a:r>
            <a:endParaRPr sz="1100">
              <a:latin typeface="DM Sans"/>
              <a:ea typeface="DM Sans"/>
              <a:cs typeface="DM Sans"/>
              <a:sym typeface="DM Sans"/>
            </a:endParaRPr>
          </a:p>
        </p:txBody>
      </p:sp>
      <p:sp>
        <p:nvSpPr>
          <p:cNvPr id="58" name="Google Shape;58;p13"/>
          <p:cNvSpPr txBox="1"/>
          <p:nvPr/>
        </p:nvSpPr>
        <p:spPr>
          <a:xfrm>
            <a:off x="450000" y="366713"/>
            <a:ext cx="2581200" cy="446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900">
                <a:latin typeface="Lato"/>
                <a:ea typeface="Lato"/>
                <a:cs typeface="Lato"/>
                <a:sym typeface="Lato"/>
              </a:rPr>
              <a:t>SID FAHEY</a:t>
            </a:r>
            <a:endParaRPr b="1" sz="2900">
              <a:latin typeface="Lato"/>
              <a:ea typeface="Lato"/>
              <a:cs typeface="Lato"/>
              <a:sym typeface="Lato"/>
            </a:endParaRPr>
          </a:p>
        </p:txBody>
      </p:sp>
      <p:sp>
        <p:nvSpPr>
          <p:cNvPr id="59" name="Google Shape;59;p13"/>
          <p:cNvSpPr txBox="1"/>
          <p:nvPr/>
        </p:nvSpPr>
        <p:spPr>
          <a:xfrm>
            <a:off x="450000" y="790575"/>
            <a:ext cx="19599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E6564E"/>
                </a:solidFill>
                <a:latin typeface="Lato"/>
                <a:ea typeface="Lato"/>
                <a:cs typeface="Lato"/>
                <a:sym typeface="Lato"/>
              </a:rPr>
              <a:t>Architect's resume</a:t>
            </a:r>
            <a:endParaRPr b="1" sz="1500">
              <a:solidFill>
                <a:srgbClr val="E6564E"/>
              </a:solidFill>
              <a:latin typeface="Lato"/>
              <a:ea typeface="Lato"/>
              <a:cs typeface="Lato"/>
              <a:sym typeface="Lato"/>
            </a:endParaRPr>
          </a:p>
        </p:txBody>
      </p:sp>
      <p:grpSp>
        <p:nvGrpSpPr>
          <p:cNvPr id="60" name="Google Shape;60;p13"/>
          <p:cNvGrpSpPr/>
          <p:nvPr/>
        </p:nvGrpSpPr>
        <p:grpSpPr>
          <a:xfrm>
            <a:off x="6678882" y="445381"/>
            <a:ext cx="430861" cy="430861"/>
            <a:chOff x="8143875" y="1466850"/>
            <a:chExt cx="462000" cy="462000"/>
          </a:xfrm>
        </p:grpSpPr>
        <p:sp>
          <p:nvSpPr>
            <p:cNvPr id="61" name="Google Shape;61;p13"/>
            <p:cNvSpPr/>
            <p:nvPr/>
          </p:nvSpPr>
          <p:spPr>
            <a:xfrm>
              <a:off x="8143875" y="1466850"/>
              <a:ext cx="462000" cy="231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8374875" y="1466850"/>
              <a:ext cx="231000" cy="231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8374875" y="1466850"/>
              <a:ext cx="231000" cy="462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64" name="Google Shape;64;p13"/>
          <p:cNvPicPr preferRelativeResize="0"/>
          <p:nvPr/>
        </p:nvPicPr>
        <p:blipFill>
          <a:blip r:embed="rId6">
            <a:alphaModFix/>
          </a:blip>
          <a:stretch>
            <a:fillRect/>
          </a:stretch>
        </p:blipFill>
        <p:spPr>
          <a:xfrm>
            <a:off x="450000" y="1481375"/>
            <a:ext cx="129277" cy="142650"/>
          </a:xfrm>
          <a:prstGeom prst="rect">
            <a:avLst/>
          </a:prstGeom>
          <a:noFill/>
          <a:ln>
            <a:noFill/>
          </a:ln>
        </p:spPr>
      </p:pic>
      <p:pic>
        <p:nvPicPr>
          <p:cNvPr id="65" name="Google Shape;65;p13"/>
          <p:cNvPicPr preferRelativeResize="0"/>
          <p:nvPr/>
        </p:nvPicPr>
        <p:blipFill>
          <a:blip r:embed="rId7">
            <a:alphaModFix/>
          </a:blip>
          <a:stretch>
            <a:fillRect/>
          </a:stretch>
        </p:blipFill>
        <p:spPr>
          <a:xfrm>
            <a:off x="445238" y="2823950"/>
            <a:ext cx="169200" cy="169200"/>
          </a:xfrm>
          <a:prstGeom prst="rect">
            <a:avLst/>
          </a:prstGeom>
          <a:noFill/>
          <a:ln>
            <a:noFill/>
          </a:ln>
        </p:spPr>
      </p:pic>
      <p:pic>
        <p:nvPicPr>
          <p:cNvPr id="66" name="Google Shape;66;p13"/>
          <p:cNvPicPr preferRelativeResize="0"/>
          <p:nvPr/>
        </p:nvPicPr>
        <p:blipFill>
          <a:blip r:embed="rId8">
            <a:alphaModFix/>
          </a:blip>
          <a:stretch>
            <a:fillRect/>
          </a:stretch>
        </p:blipFill>
        <p:spPr>
          <a:xfrm>
            <a:off x="447663" y="8186750"/>
            <a:ext cx="187346" cy="178425"/>
          </a:xfrm>
          <a:prstGeom prst="rect">
            <a:avLst/>
          </a:prstGeom>
          <a:noFill/>
          <a:ln>
            <a:noFill/>
          </a:ln>
        </p:spPr>
      </p:pic>
      <p:pic>
        <p:nvPicPr>
          <p:cNvPr id="67" name="Google Shape;67;p13"/>
          <p:cNvPicPr preferRelativeResize="0"/>
          <p:nvPr/>
        </p:nvPicPr>
        <p:blipFill>
          <a:blip r:embed="rId9">
            <a:alphaModFix/>
          </a:blip>
          <a:stretch>
            <a:fillRect/>
          </a:stretch>
        </p:blipFill>
        <p:spPr>
          <a:xfrm>
            <a:off x="438163" y="9361505"/>
            <a:ext cx="187325" cy="149095"/>
          </a:xfrm>
          <a:prstGeom prst="rect">
            <a:avLst/>
          </a:prstGeom>
          <a:noFill/>
          <a:ln>
            <a:noFill/>
          </a:ln>
        </p:spPr>
      </p:pic>
      <p:grpSp>
        <p:nvGrpSpPr>
          <p:cNvPr id="68" name="Google Shape;68;p13"/>
          <p:cNvGrpSpPr/>
          <p:nvPr/>
        </p:nvGrpSpPr>
        <p:grpSpPr>
          <a:xfrm>
            <a:off x="449999" y="1138300"/>
            <a:ext cx="1734863" cy="169200"/>
            <a:chOff x="449999" y="1138300"/>
            <a:chExt cx="1734863" cy="169200"/>
          </a:xfrm>
        </p:grpSpPr>
        <p:pic>
          <p:nvPicPr>
            <p:cNvPr id="69" name="Google Shape;69;p13"/>
            <p:cNvPicPr preferRelativeResize="0"/>
            <p:nvPr/>
          </p:nvPicPr>
          <p:blipFill>
            <a:blip r:embed="rId10">
              <a:alphaModFix/>
            </a:blip>
            <a:stretch>
              <a:fillRect/>
            </a:stretch>
          </p:blipFill>
          <p:spPr>
            <a:xfrm>
              <a:off x="449999" y="1171724"/>
              <a:ext cx="157364" cy="121400"/>
            </a:xfrm>
            <a:prstGeom prst="rect">
              <a:avLst/>
            </a:prstGeom>
            <a:noFill/>
            <a:ln>
              <a:noFill/>
            </a:ln>
          </p:spPr>
        </p:pic>
        <p:sp>
          <p:nvSpPr>
            <p:cNvPr id="70" name="Google Shape;70;p13"/>
            <p:cNvSpPr txBox="1"/>
            <p:nvPr/>
          </p:nvSpPr>
          <p:spPr>
            <a:xfrm>
              <a:off x="646463" y="1138300"/>
              <a:ext cx="153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@example-name.com</a:t>
              </a:r>
              <a:endParaRPr sz="1100">
                <a:latin typeface="Lato"/>
                <a:ea typeface="Lato"/>
                <a:cs typeface="Lato"/>
                <a:sym typeface="Lato"/>
              </a:endParaRPr>
            </a:p>
          </p:txBody>
        </p:sp>
      </p:grpSp>
      <p:grpSp>
        <p:nvGrpSpPr>
          <p:cNvPr id="71" name="Google Shape;71;p13"/>
          <p:cNvGrpSpPr/>
          <p:nvPr/>
        </p:nvGrpSpPr>
        <p:grpSpPr>
          <a:xfrm>
            <a:off x="2572662" y="1138300"/>
            <a:ext cx="1732438" cy="169200"/>
            <a:chOff x="2566975" y="1138300"/>
            <a:chExt cx="1732438" cy="169200"/>
          </a:xfrm>
        </p:grpSpPr>
        <p:pic>
          <p:nvPicPr>
            <p:cNvPr id="72" name="Google Shape;72;p13"/>
            <p:cNvPicPr preferRelativeResize="0"/>
            <p:nvPr/>
          </p:nvPicPr>
          <p:blipFill>
            <a:blip r:embed="rId11">
              <a:alphaModFix/>
            </a:blip>
            <a:stretch>
              <a:fillRect/>
            </a:stretch>
          </p:blipFill>
          <p:spPr>
            <a:xfrm>
              <a:off x="2566975" y="1147850"/>
              <a:ext cx="145275" cy="145275"/>
            </a:xfrm>
            <a:prstGeom prst="rect">
              <a:avLst/>
            </a:prstGeom>
            <a:noFill/>
            <a:ln>
              <a:noFill/>
            </a:ln>
          </p:spPr>
        </p:pic>
        <p:sp>
          <p:nvSpPr>
            <p:cNvPr id="73" name="Google Shape;73;p13"/>
            <p:cNvSpPr txBox="1"/>
            <p:nvPr/>
          </p:nvSpPr>
          <p:spPr>
            <a:xfrm>
              <a:off x="2761013" y="1138300"/>
              <a:ext cx="153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www.example-name.com</a:t>
              </a:r>
              <a:endParaRPr sz="1100">
                <a:latin typeface="Lato"/>
                <a:ea typeface="Lato"/>
                <a:cs typeface="Lato"/>
                <a:sym typeface="Lato"/>
              </a:endParaRPr>
            </a:p>
          </p:txBody>
        </p:sp>
      </p:grpSp>
      <p:grpSp>
        <p:nvGrpSpPr>
          <p:cNvPr id="74" name="Google Shape;74;p13"/>
          <p:cNvGrpSpPr/>
          <p:nvPr/>
        </p:nvGrpSpPr>
        <p:grpSpPr>
          <a:xfrm>
            <a:off x="4692900" y="1138300"/>
            <a:ext cx="2436625" cy="169200"/>
            <a:chOff x="4692900" y="1138300"/>
            <a:chExt cx="2436625" cy="169200"/>
          </a:xfrm>
        </p:grpSpPr>
        <p:pic>
          <p:nvPicPr>
            <p:cNvPr id="75" name="Google Shape;75;p13"/>
            <p:cNvPicPr preferRelativeResize="0"/>
            <p:nvPr/>
          </p:nvPicPr>
          <p:blipFill>
            <a:blip r:embed="rId12">
              <a:alphaModFix/>
            </a:blip>
            <a:stretch>
              <a:fillRect/>
            </a:stretch>
          </p:blipFill>
          <p:spPr>
            <a:xfrm>
              <a:off x="4692900" y="1138300"/>
              <a:ext cx="130636" cy="154825"/>
            </a:xfrm>
            <a:prstGeom prst="rect">
              <a:avLst/>
            </a:prstGeom>
            <a:noFill/>
            <a:ln>
              <a:noFill/>
            </a:ln>
          </p:spPr>
        </p:pic>
        <p:sp>
          <p:nvSpPr>
            <p:cNvPr id="76" name="Google Shape;76;p13"/>
            <p:cNvSpPr txBox="1"/>
            <p:nvPr/>
          </p:nvSpPr>
          <p:spPr>
            <a:xfrm>
              <a:off x="4870825" y="1138300"/>
              <a:ext cx="2258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597 Anastasia Junction/Dickensview</a:t>
              </a:r>
              <a:endParaRPr sz="1100">
                <a:latin typeface="Lato"/>
                <a:ea typeface="Lato"/>
                <a:cs typeface="Lato"/>
                <a:sym typeface="Lato"/>
              </a:endParaRPr>
            </a:p>
          </p:txBody>
        </p:sp>
      </p:grpSp>
      <p:sp>
        <p:nvSpPr>
          <p:cNvPr id="77" name="Google Shape;77;p13"/>
          <p:cNvSpPr txBox="1"/>
          <p:nvPr/>
        </p:nvSpPr>
        <p:spPr>
          <a:xfrm>
            <a:off x="642950" y="1443100"/>
            <a:ext cx="1959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latin typeface="DM Sans"/>
                <a:ea typeface="DM Sans"/>
                <a:cs typeface="DM Sans"/>
                <a:sym typeface="DM Sans"/>
              </a:rPr>
              <a:t>Professional Summary</a:t>
            </a:r>
            <a:endParaRPr b="1">
              <a:latin typeface="DM Sans"/>
              <a:ea typeface="DM Sans"/>
              <a:cs typeface="DM Sans"/>
              <a:sym typeface="DM Sans"/>
            </a:endParaRPr>
          </a:p>
        </p:txBody>
      </p:sp>
      <p:cxnSp>
        <p:nvCxnSpPr>
          <p:cNvPr id="78" name="Google Shape;78;p13"/>
          <p:cNvCxnSpPr/>
          <p:nvPr/>
        </p:nvCxnSpPr>
        <p:spPr>
          <a:xfrm>
            <a:off x="2786075" y="1550800"/>
            <a:ext cx="4314900" cy="0"/>
          </a:xfrm>
          <a:prstGeom prst="straightConnector1">
            <a:avLst/>
          </a:prstGeom>
          <a:noFill/>
          <a:ln cap="flat" cmpd="sng" w="19050">
            <a:solidFill>
              <a:srgbClr val="36A9E1"/>
            </a:solidFill>
            <a:prstDash val="solid"/>
            <a:round/>
            <a:headEnd len="med" w="med" type="none"/>
            <a:tailEnd len="med" w="med" type="none"/>
          </a:ln>
        </p:spPr>
      </p:cxnSp>
      <p:sp>
        <p:nvSpPr>
          <p:cNvPr id="79" name="Google Shape;79;p13"/>
          <p:cNvSpPr txBox="1"/>
          <p:nvPr/>
        </p:nvSpPr>
        <p:spPr>
          <a:xfrm>
            <a:off x="450000" y="1704950"/>
            <a:ext cx="66597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DM Sans"/>
                <a:ea typeface="DM Sans"/>
                <a:cs typeface="DM Sans"/>
                <a:sym typeface="DM Sans"/>
              </a:rPr>
              <a:t>Quisque libero turpis, ultrices eget laoreet sed, auctor fermentum sem. Morbi nec sem purus. Mauris tempor neque at massa euismod rutrum. Nulla suscipit diam eget lorem congue, non suscipit ante luctus. Sed placerat tincidunt ipsum. Curabitur ultrices mauris scelerisque ex facilisis mollis in sit amet ante. Suspendisse eros lectus, lacinia vitae justo vitae, tincidunt congue dui. Sed gravida justo in ex lobortis sollicitudin.</a:t>
            </a:r>
            <a:endParaRPr sz="1100">
              <a:latin typeface="DM Sans"/>
              <a:ea typeface="DM Sans"/>
              <a:cs typeface="DM Sans"/>
              <a:sym typeface="DM Sans"/>
            </a:endParaRPr>
          </a:p>
        </p:txBody>
      </p:sp>
      <p:sp>
        <p:nvSpPr>
          <p:cNvPr id="80" name="Google Shape;80;p13"/>
          <p:cNvSpPr txBox="1"/>
          <p:nvPr/>
        </p:nvSpPr>
        <p:spPr>
          <a:xfrm>
            <a:off x="662000" y="2814700"/>
            <a:ext cx="12573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latin typeface="DM Sans"/>
                <a:ea typeface="DM Sans"/>
                <a:cs typeface="DM Sans"/>
                <a:sym typeface="DM Sans"/>
              </a:rPr>
              <a:t>Work History</a:t>
            </a:r>
            <a:endParaRPr b="1">
              <a:latin typeface="DM Sans"/>
              <a:ea typeface="DM Sans"/>
              <a:cs typeface="DM Sans"/>
              <a:sym typeface="DM Sans"/>
            </a:endParaRPr>
          </a:p>
        </p:txBody>
      </p:sp>
      <p:cxnSp>
        <p:nvCxnSpPr>
          <p:cNvPr id="81" name="Google Shape;81;p13"/>
          <p:cNvCxnSpPr/>
          <p:nvPr/>
        </p:nvCxnSpPr>
        <p:spPr>
          <a:xfrm>
            <a:off x="1995500" y="2922400"/>
            <a:ext cx="5105400" cy="0"/>
          </a:xfrm>
          <a:prstGeom prst="straightConnector1">
            <a:avLst/>
          </a:prstGeom>
          <a:noFill/>
          <a:ln cap="flat" cmpd="sng" w="19050">
            <a:solidFill>
              <a:srgbClr val="36A9E1"/>
            </a:solidFill>
            <a:prstDash val="solid"/>
            <a:round/>
            <a:headEnd len="med" w="med" type="none"/>
            <a:tailEnd len="med" w="med" type="none"/>
          </a:ln>
        </p:spPr>
      </p:cxnSp>
      <p:sp>
        <p:nvSpPr>
          <p:cNvPr id="82" name="Google Shape;82;p13"/>
          <p:cNvSpPr txBox="1"/>
          <p:nvPr/>
        </p:nvSpPr>
        <p:spPr>
          <a:xfrm>
            <a:off x="447675" y="3065163"/>
            <a:ext cx="38097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b="1" i="1" lang="ru" sz="1100">
                <a:latin typeface="DM Sans"/>
                <a:ea typeface="DM Sans"/>
                <a:cs typeface="DM Sans"/>
                <a:sym typeface="DM Sans"/>
              </a:rPr>
              <a:t>Architect, 05/2021 to Current</a:t>
            </a:r>
            <a:endParaRPr b="1" i="1" sz="1100">
              <a:latin typeface="DM Sans"/>
              <a:ea typeface="DM Sans"/>
              <a:cs typeface="DM Sans"/>
              <a:sym typeface="DM Sans"/>
            </a:endParaRPr>
          </a:p>
          <a:p>
            <a:pPr indent="0" lvl="0" marL="0" rtl="0" algn="l">
              <a:lnSpc>
                <a:spcPct val="115000"/>
              </a:lnSpc>
              <a:spcBef>
                <a:spcPts val="0"/>
              </a:spcBef>
              <a:spcAft>
                <a:spcPts val="0"/>
              </a:spcAft>
              <a:buNone/>
            </a:pPr>
            <a:r>
              <a:rPr b="1" i="1" lang="ru" sz="1100">
                <a:latin typeface="DM Sans"/>
                <a:ea typeface="DM Sans"/>
                <a:cs typeface="DM Sans"/>
                <a:sym typeface="DM Sans"/>
              </a:rPr>
              <a:t>Vestibulum in velit ut felis cursus blandit ut at arcu</a:t>
            </a:r>
            <a:endParaRPr b="1" i="1" sz="1100">
              <a:latin typeface="DM Sans"/>
              <a:ea typeface="DM Sans"/>
              <a:cs typeface="DM Sans"/>
              <a:sym typeface="DM Sans"/>
            </a:endParaRPr>
          </a:p>
        </p:txBody>
      </p:sp>
      <p:sp>
        <p:nvSpPr>
          <p:cNvPr id="83" name="Google Shape;83;p13"/>
          <p:cNvSpPr txBox="1"/>
          <p:nvPr/>
        </p:nvSpPr>
        <p:spPr>
          <a:xfrm>
            <a:off x="452450" y="3467150"/>
            <a:ext cx="4795800" cy="11430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Etiam ac nulla vitae urna condimentum hendrerit.</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Pellentesque ut dolor porta, venenatis tortor a, semper ex.</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Suspendisse tempor orci in sem dapibus pharetra.</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Maecenas ac arcu suscipit, volutpat enim eu, ullamcorper velit.</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Cras cursus nisl sed hendrerit sodales.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Suspendisse a urna at lectus euismod egestas.</a:t>
            </a:r>
            <a:endParaRPr sz="1100">
              <a:latin typeface="DM Sans"/>
              <a:ea typeface="DM Sans"/>
              <a:cs typeface="DM Sans"/>
              <a:sym typeface="DM Sans"/>
            </a:endParaRPr>
          </a:p>
        </p:txBody>
      </p:sp>
      <p:sp>
        <p:nvSpPr>
          <p:cNvPr id="84" name="Google Shape;84;p13"/>
          <p:cNvSpPr txBox="1"/>
          <p:nvPr/>
        </p:nvSpPr>
        <p:spPr>
          <a:xfrm>
            <a:off x="447675" y="4675588"/>
            <a:ext cx="38097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i="1" lang="ru" sz="1100">
                <a:latin typeface="DM Sans"/>
                <a:ea typeface="DM Sans"/>
                <a:cs typeface="DM Sans"/>
                <a:sym typeface="DM Sans"/>
              </a:rPr>
              <a:t>Junior Architect, 02/2016 to 03/2020</a:t>
            </a:r>
            <a:endParaRPr b="1" i="1" sz="1100">
              <a:latin typeface="DM Sans"/>
              <a:ea typeface="DM Sans"/>
              <a:cs typeface="DM Sans"/>
              <a:sym typeface="DM Sans"/>
            </a:endParaRPr>
          </a:p>
          <a:p>
            <a:pPr indent="0" lvl="0" marL="0" rtl="0" algn="l">
              <a:lnSpc>
                <a:spcPct val="115000"/>
              </a:lnSpc>
              <a:spcBef>
                <a:spcPts val="0"/>
              </a:spcBef>
              <a:spcAft>
                <a:spcPts val="0"/>
              </a:spcAft>
              <a:buNone/>
            </a:pPr>
            <a:r>
              <a:rPr b="1" i="1" lang="ru" sz="1100">
                <a:latin typeface="DM Sans"/>
                <a:ea typeface="DM Sans"/>
                <a:cs typeface="DM Sans"/>
                <a:sym typeface="DM Sans"/>
              </a:rPr>
              <a:t>Suspendisse a urna at lectus euismod egestas</a:t>
            </a:r>
            <a:endParaRPr b="1" i="1" sz="1100">
              <a:latin typeface="DM Sans"/>
              <a:ea typeface="DM Sans"/>
              <a:cs typeface="DM Sans"/>
              <a:sym typeface="DM Sans"/>
            </a:endParaRPr>
          </a:p>
        </p:txBody>
      </p:sp>
      <p:sp>
        <p:nvSpPr>
          <p:cNvPr id="85" name="Google Shape;85;p13"/>
          <p:cNvSpPr txBox="1"/>
          <p:nvPr/>
        </p:nvSpPr>
        <p:spPr>
          <a:xfrm>
            <a:off x="452450" y="5082338"/>
            <a:ext cx="4795800" cy="9483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Pellentesque eu ante in eros pretium vestibulum id nec sem.</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Praesent ut augue nec lorem maximus congue sed vitae ante.</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Praesent ac nisi ullamcorper augue eleifend faucibus.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Quisque non dui in eros iaculis tristique non et risus.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Morbi lacinia enim eget nisi tempor, ac pharetra tellus semper.</a:t>
            </a:r>
            <a:endParaRPr sz="1100">
              <a:latin typeface="DM Sans"/>
              <a:ea typeface="DM Sans"/>
              <a:cs typeface="DM Sans"/>
              <a:sym typeface="DM Sans"/>
            </a:endParaRPr>
          </a:p>
        </p:txBody>
      </p:sp>
      <p:sp>
        <p:nvSpPr>
          <p:cNvPr id="86" name="Google Shape;86;p13"/>
          <p:cNvSpPr txBox="1"/>
          <p:nvPr/>
        </p:nvSpPr>
        <p:spPr>
          <a:xfrm>
            <a:off x="447675" y="6096363"/>
            <a:ext cx="38097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i="1" lang="ru" sz="1100">
                <a:latin typeface="DM Sans"/>
                <a:ea typeface="DM Sans"/>
                <a:cs typeface="DM Sans"/>
                <a:sym typeface="DM Sans"/>
              </a:rPr>
              <a:t>Architecture Summer Intern, 14/2014 to 03/2016</a:t>
            </a:r>
            <a:endParaRPr b="1" i="1" sz="1100">
              <a:latin typeface="DM Sans"/>
              <a:ea typeface="DM Sans"/>
              <a:cs typeface="DM Sans"/>
              <a:sym typeface="DM Sans"/>
            </a:endParaRPr>
          </a:p>
          <a:p>
            <a:pPr indent="0" lvl="0" marL="0" rtl="0" algn="l">
              <a:lnSpc>
                <a:spcPct val="115000"/>
              </a:lnSpc>
              <a:spcBef>
                <a:spcPts val="0"/>
              </a:spcBef>
              <a:spcAft>
                <a:spcPts val="0"/>
              </a:spcAft>
              <a:buNone/>
            </a:pPr>
            <a:r>
              <a:rPr b="1" i="1" lang="ru" sz="1100">
                <a:latin typeface="DM Sans"/>
                <a:ea typeface="DM Sans"/>
                <a:cs typeface="DM Sans"/>
                <a:sym typeface="DM Sans"/>
              </a:rPr>
              <a:t>Praesent ac nisi ullamcorper augue eleifend faucibus</a:t>
            </a:r>
            <a:endParaRPr b="1" i="1" sz="1100">
              <a:latin typeface="DM Sans"/>
              <a:ea typeface="DM Sans"/>
              <a:cs typeface="DM Sans"/>
              <a:sym typeface="DM Sans"/>
            </a:endParaRPr>
          </a:p>
        </p:txBody>
      </p:sp>
      <p:sp>
        <p:nvSpPr>
          <p:cNvPr id="87" name="Google Shape;87;p13"/>
          <p:cNvSpPr txBox="1"/>
          <p:nvPr/>
        </p:nvSpPr>
        <p:spPr>
          <a:xfrm>
            <a:off x="664379" y="8186750"/>
            <a:ext cx="5358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latin typeface="DM Sans"/>
                <a:ea typeface="DM Sans"/>
                <a:cs typeface="DM Sans"/>
                <a:sym typeface="DM Sans"/>
              </a:rPr>
              <a:t>Skills</a:t>
            </a:r>
            <a:endParaRPr b="1">
              <a:latin typeface="DM Sans"/>
              <a:ea typeface="DM Sans"/>
              <a:cs typeface="DM Sans"/>
              <a:sym typeface="DM Sans"/>
            </a:endParaRPr>
          </a:p>
        </p:txBody>
      </p:sp>
      <p:cxnSp>
        <p:nvCxnSpPr>
          <p:cNvPr id="88" name="Google Shape;88;p13"/>
          <p:cNvCxnSpPr/>
          <p:nvPr/>
        </p:nvCxnSpPr>
        <p:spPr>
          <a:xfrm flipH="1" rot="10800000">
            <a:off x="1314450" y="8294413"/>
            <a:ext cx="5786100" cy="11400"/>
          </a:xfrm>
          <a:prstGeom prst="straightConnector1">
            <a:avLst/>
          </a:prstGeom>
          <a:noFill/>
          <a:ln cap="flat" cmpd="sng" w="19050">
            <a:solidFill>
              <a:srgbClr val="36A9E1"/>
            </a:solidFill>
            <a:prstDash val="solid"/>
            <a:round/>
            <a:headEnd len="med" w="med" type="none"/>
            <a:tailEnd len="med" w="med" type="none"/>
          </a:ln>
        </p:spPr>
      </p:cxnSp>
      <p:sp>
        <p:nvSpPr>
          <p:cNvPr id="89" name="Google Shape;89;p13"/>
          <p:cNvSpPr txBox="1"/>
          <p:nvPr/>
        </p:nvSpPr>
        <p:spPr>
          <a:xfrm>
            <a:off x="452450" y="8436688"/>
            <a:ext cx="2533800" cy="7536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AutoCAD</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Commercial architecture</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Building codes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Revit</a:t>
            </a:r>
            <a:endParaRPr sz="1100">
              <a:latin typeface="DM Sans"/>
              <a:ea typeface="DM Sans"/>
              <a:cs typeface="DM Sans"/>
              <a:sym typeface="DM Sans"/>
            </a:endParaRPr>
          </a:p>
        </p:txBody>
      </p:sp>
      <p:sp>
        <p:nvSpPr>
          <p:cNvPr id="90" name="Google Shape;90;p13"/>
          <p:cNvSpPr txBox="1"/>
          <p:nvPr/>
        </p:nvSpPr>
        <p:spPr>
          <a:xfrm>
            <a:off x="3267088" y="8436688"/>
            <a:ext cx="2533800" cy="753600"/>
          </a:xfrm>
          <a:prstGeom prst="rect">
            <a:avLst/>
          </a:prstGeom>
          <a:noFill/>
          <a:ln>
            <a:noFill/>
          </a:ln>
        </p:spPr>
        <p:txBody>
          <a:bodyPr anchorCtr="0" anchor="t" bIns="0" lIns="0" spcFirstLastPara="1" rIns="0" wrap="square" tIns="0">
            <a:spAutoFit/>
          </a:bodyPr>
          <a:lstStyle/>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Architecctural specifications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Presentation skills</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Time management</a:t>
            </a:r>
            <a:endParaRPr sz="1100">
              <a:latin typeface="DM Sans"/>
              <a:ea typeface="DM Sans"/>
              <a:cs typeface="DM Sans"/>
              <a:sym typeface="DM Sans"/>
            </a:endParaRPr>
          </a:p>
          <a:p>
            <a:pPr indent="-298450" lvl="0" marL="457200" rtl="0" algn="l">
              <a:lnSpc>
                <a:spcPct val="115000"/>
              </a:lnSpc>
              <a:spcBef>
                <a:spcPts val="0"/>
              </a:spcBef>
              <a:spcAft>
                <a:spcPts val="0"/>
              </a:spcAft>
              <a:buSzPts val="1100"/>
              <a:buFont typeface="DM Sans"/>
              <a:buChar char="●"/>
            </a:pPr>
            <a:r>
              <a:rPr lang="ru" sz="1100">
                <a:latin typeface="DM Sans"/>
                <a:ea typeface="DM Sans"/>
                <a:cs typeface="DM Sans"/>
                <a:sym typeface="DM Sans"/>
              </a:rPr>
              <a:t>Project management</a:t>
            </a:r>
            <a:endParaRPr sz="1100">
              <a:latin typeface="DM Sans"/>
              <a:ea typeface="DM Sans"/>
              <a:cs typeface="DM Sans"/>
              <a:sym typeface="DM Sans"/>
            </a:endParaRPr>
          </a:p>
        </p:txBody>
      </p:sp>
      <p:sp>
        <p:nvSpPr>
          <p:cNvPr id="91" name="Google Shape;91;p13"/>
          <p:cNvSpPr txBox="1"/>
          <p:nvPr/>
        </p:nvSpPr>
        <p:spPr>
          <a:xfrm>
            <a:off x="664375" y="9328350"/>
            <a:ext cx="959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latin typeface="DM Sans"/>
                <a:ea typeface="DM Sans"/>
                <a:cs typeface="DM Sans"/>
                <a:sym typeface="DM Sans"/>
              </a:rPr>
              <a:t>Education</a:t>
            </a:r>
            <a:endParaRPr b="1">
              <a:latin typeface="DM Sans"/>
              <a:ea typeface="DM Sans"/>
              <a:cs typeface="DM Sans"/>
              <a:sym typeface="DM Sans"/>
            </a:endParaRPr>
          </a:p>
        </p:txBody>
      </p:sp>
      <p:cxnSp>
        <p:nvCxnSpPr>
          <p:cNvPr id="92" name="Google Shape;92;p13"/>
          <p:cNvCxnSpPr/>
          <p:nvPr/>
        </p:nvCxnSpPr>
        <p:spPr>
          <a:xfrm>
            <a:off x="1752600" y="9436050"/>
            <a:ext cx="5348100" cy="0"/>
          </a:xfrm>
          <a:prstGeom prst="straightConnector1">
            <a:avLst/>
          </a:prstGeom>
          <a:noFill/>
          <a:ln cap="flat" cmpd="sng" w="19050">
            <a:solidFill>
              <a:srgbClr val="36A9E1"/>
            </a:solidFill>
            <a:prstDash val="solid"/>
            <a:round/>
            <a:headEnd len="med" w="med" type="none"/>
            <a:tailEnd len="med" w="med" type="none"/>
          </a:ln>
        </p:spPr>
      </p:cxnSp>
      <p:sp>
        <p:nvSpPr>
          <p:cNvPr id="93" name="Google Shape;93;p13"/>
          <p:cNvSpPr txBox="1"/>
          <p:nvPr/>
        </p:nvSpPr>
        <p:spPr>
          <a:xfrm>
            <a:off x="450150" y="9594563"/>
            <a:ext cx="28740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Bachelor of Science: Architecture</a:t>
            </a:r>
            <a:endParaRPr sz="1100">
              <a:latin typeface="DM Sans"/>
              <a:ea typeface="DM Sans"/>
              <a:cs typeface="DM Sans"/>
              <a:sym typeface="DM Sans"/>
            </a:endParaRPr>
          </a:p>
          <a:p>
            <a:pPr indent="0" lvl="0" marL="0" rtl="0" algn="l">
              <a:lnSpc>
                <a:spcPct val="115000"/>
              </a:lnSpc>
              <a:spcBef>
                <a:spcPts val="0"/>
              </a:spcBef>
              <a:spcAft>
                <a:spcPts val="0"/>
              </a:spcAft>
              <a:buNone/>
            </a:pPr>
            <a:r>
              <a:rPr lang="ru" sz="1100">
                <a:latin typeface="DM Sans"/>
                <a:ea typeface="DM Sans"/>
                <a:cs typeface="DM Sans"/>
                <a:sym typeface="DM Sans"/>
              </a:rPr>
              <a:t>Florida A&amp;M  University - Tallahassee, FL</a:t>
            </a:r>
            <a:endParaRPr sz="1100">
              <a:latin typeface="DM Sans"/>
              <a:ea typeface="DM Sans"/>
              <a:cs typeface="DM Sans"/>
              <a:sym typeface="DM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4"/>
          <p:cNvPicPr preferRelativeResize="0"/>
          <p:nvPr/>
        </p:nvPicPr>
        <p:blipFill>
          <a:blip r:embed="rId3">
            <a:alphaModFix/>
          </a:blip>
          <a:stretch>
            <a:fillRect/>
          </a:stretch>
        </p:blipFill>
        <p:spPr>
          <a:xfrm>
            <a:off x="1363850" y="969150"/>
            <a:ext cx="5196001" cy="5241536"/>
          </a:xfrm>
          <a:prstGeom prst="rect">
            <a:avLst/>
          </a:prstGeom>
          <a:noFill/>
          <a:ln>
            <a:noFill/>
          </a:ln>
        </p:spPr>
      </p:pic>
      <p:pic>
        <p:nvPicPr>
          <p:cNvPr id="99" name="Google Shape;99;p14"/>
          <p:cNvPicPr preferRelativeResize="0"/>
          <p:nvPr/>
        </p:nvPicPr>
        <p:blipFill>
          <a:blip r:embed="rId4">
            <a:alphaModFix/>
          </a:blip>
          <a:stretch>
            <a:fillRect/>
          </a:stretch>
        </p:blipFill>
        <p:spPr>
          <a:xfrm>
            <a:off x="0" y="6935525"/>
            <a:ext cx="4076701" cy="3760176"/>
          </a:xfrm>
          <a:prstGeom prst="rect">
            <a:avLst/>
          </a:prstGeom>
          <a:noFill/>
          <a:ln>
            <a:noFill/>
          </a:ln>
        </p:spPr>
      </p:pic>
      <p:pic>
        <p:nvPicPr>
          <p:cNvPr id="100" name="Google Shape;100;p14"/>
          <p:cNvPicPr preferRelativeResize="0"/>
          <p:nvPr/>
        </p:nvPicPr>
        <p:blipFill>
          <a:blip r:embed="rId5">
            <a:alphaModFix/>
          </a:blip>
          <a:stretch>
            <a:fillRect/>
          </a:stretch>
        </p:blipFill>
        <p:spPr>
          <a:xfrm>
            <a:off x="4524375" y="4126900"/>
            <a:ext cx="3045900" cy="5637275"/>
          </a:xfrm>
          <a:prstGeom prst="rect">
            <a:avLst/>
          </a:prstGeom>
          <a:noFill/>
          <a:ln>
            <a:noFill/>
          </a:ln>
        </p:spPr>
      </p:pic>
      <p:sp>
        <p:nvSpPr>
          <p:cNvPr id="101" name="Google Shape;101;p14"/>
          <p:cNvSpPr txBox="1"/>
          <p:nvPr/>
        </p:nvSpPr>
        <p:spPr>
          <a:xfrm>
            <a:off x="450000" y="366713"/>
            <a:ext cx="2581200" cy="446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900">
                <a:latin typeface="Lato"/>
                <a:ea typeface="Lato"/>
                <a:cs typeface="Lato"/>
                <a:sym typeface="Lato"/>
              </a:rPr>
              <a:t>SID FAHEY</a:t>
            </a:r>
            <a:endParaRPr b="1" sz="2900">
              <a:latin typeface="Lato"/>
              <a:ea typeface="Lato"/>
              <a:cs typeface="Lato"/>
              <a:sym typeface="Lato"/>
            </a:endParaRPr>
          </a:p>
        </p:txBody>
      </p:sp>
      <p:sp>
        <p:nvSpPr>
          <p:cNvPr id="102" name="Google Shape;102;p14"/>
          <p:cNvSpPr txBox="1"/>
          <p:nvPr/>
        </p:nvSpPr>
        <p:spPr>
          <a:xfrm>
            <a:off x="450000" y="790575"/>
            <a:ext cx="1959900" cy="2310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500">
                <a:solidFill>
                  <a:srgbClr val="E6564E"/>
                </a:solidFill>
                <a:latin typeface="Lato"/>
                <a:ea typeface="Lato"/>
                <a:cs typeface="Lato"/>
                <a:sym typeface="Lato"/>
              </a:rPr>
              <a:t>Architect's resume</a:t>
            </a:r>
            <a:endParaRPr b="1" sz="1500">
              <a:solidFill>
                <a:srgbClr val="E6564E"/>
              </a:solidFill>
              <a:latin typeface="Lato"/>
              <a:ea typeface="Lato"/>
              <a:cs typeface="Lato"/>
              <a:sym typeface="Lato"/>
            </a:endParaRPr>
          </a:p>
        </p:txBody>
      </p:sp>
      <p:grpSp>
        <p:nvGrpSpPr>
          <p:cNvPr id="103" name="Google Shape;103;p14"/>
          <p:cNvGrpSpPr/>
          <p:nvPr/>
        </p:nvGrpSpPr>
        <p:grpSpPr>
          <a:xfrm>
            <a:off x="6678882" y="445381"/>
            <a:ext cx="430861" cy="430861"/>
            <a:chOff x="8143875" y="1466850"/>
            <a:chExt cx="462000" cy="462000"/>
          </a:xfrm>
        </p:grpSpPr>
        <p:sp>
          <p:nvSpPr>
            <p:cNvPr id="104" name="Google Shape;104;p14"/>
            <p:cNvSpPr/>
            <p:nvPr/>
          </p:nvSpPr>
          <p:spPr>
            <a:xfrm>
              <a:off x="8143875" y="1466850"/>
              <a:ext cx="462000" cy="231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4"/>
            <p:cNvSpPr/>
            <p:nvPr/>
          </p:nvSpPr>
          <p:spPr>
            <a:xfrm>
              <a:off x="8374875" y="1466850"/>
              <a:ext cx="231000" cy="231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
            <p:cNvSpPr/>
            <p:nvPr/>
          </p:nvSpPr>
          <p:spPr>
            <a:xfrm>
              <a:off x="8374875" y="1466850"/>
              <a:ext cx="231000" cy="462000"/>
            </a:xfrm>
            <a:prstGeom prst="rect">
              <a:avLst/>
            </a:prstGeom>
            <a:solidFill>
              <a:srgbClr val="E656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07" name="Google Shape;107;p14"/>
          <p:cNvPicPr preferRelativeResize="0"/>
          <p:nvPr/>
        </p:nvPicPr>
        <p:blipFill>
          <a:blip r:embed="rId6">
            <a:alphaModFix/>
          </a:blip>
          <a:stretch>
            <a:fillRect/>
          </a:stretch>
        </p:blipFill>
        <p:spPr>
          <a:xfrm>
            <a:off x="450000" y="1481375"/>
            <a:ext cx="129277" cy="142650"/>
          </a:xfrm>
          <a:prstGeom prst="rect">
            <a:avLst/>
          </a:prstGeom>
          <a:noFill/>
          <a:ln>
            <a:noFill/>
          </a:ln>
        </p:spPr>
      </p:pic>
      <p:grpSp>
        <p:nvGrpSpPr>
          <p:cNvPr id="108" name="Google Shape;108;p14"/>
          <p:cNvGrpSpPr/>
          <p:nvPr/>
        </p:nvGrpSpPr>
        <p:grpSpPr>
          <a:xfrm>
            <a:off x="449999" y="1138300"/>
            <a:ext cx="1734863" cy="169200"/>
            <a:chOff x="449999" y="1138300"/>
            <a:chExt cx="1734863" cy="169200"/>
          </a:xfrm>
        </p:grpSpPr>
        <p:pic>
          <p:nvPicPr>
            <p:cNvPr id="109" name="Google Shape;109;p14"/>
            <p:cNvPicPr preferRelativeResize="0"/>
            <p:nvPr/>
          </p:nvPicPr>
          <p:blipFill>
            <a:blip r:embed="rId7">
              <a:alphaModFix/>
            </a:blip>
            <a:stretch>
              <a:fillRect/>
            </a:stretch>
          </p:blipFill>
          <p:spPr>
            <a:xfrm>
              <a:off x="449999" y="1171724"/>
              <a:ext cx="157364" cy="121400"/>
            </a:xfrm>
            <a:prstGeom prst="rect">
              <a:avLst/>
            </a:prstGeom>
            <a:noFill/>
            <a:ln>
              <a:noFill/>
            </a:ln>
          </p:spPr>
        </p:pic>
        <p:sp>
          <p:nvSpPr>
            <p:cNvPr id="110" name="Google Shape;110;p14"/>
            <p:cNvSpPr txBox="1"/>
            <p:nvPr/>
          </p:nvSpPr>
          <p:spPr>
            <a:xfrm>
              <a:off x="646463" y="1138300"/>
              <a:ext cx="153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@example-name.com</a:t>
              </a:r>
              <a:endParaRPr sz="1100">
                <a:latin typeface="Lato"/>
                <a:ea typeface="Lato"/>
                <a:cs typeface="Lato"/>
                <a:sym typeface="Lato"/>
              </a:endParaRPr>
            </a:p>
          </p:txBody>
        </p:sp>
      </p:grpSp>
      <p:grpSp>
        <p:nvGrpSpPr>
          <p:cNvPr id="111" name="Google Shape;111;p14"/>
          <p:cNvGrpSpPr/>
          <p:nvPr/>
        </p:nvGrpSpPr>
        <p:grpSpPr>
          <a:xfrm>
            <a:off x="2572662" y="1138300"/>
            <a:ext cx="1732438" cy="169200"/>
            <a:chOff x="2566975" y="1138300"/>
            <a:chExt cx="1732438" cy="169200"/>
          </a:xfrm>
        </p:grpSpPr>
        <p:pic>
          <p:nvPicPr>
            <p:cNvPr id="112" name="Google Shape;112;p14"/>
            <p:cNvPicPr preferRelativeResize="0"/>
            <p:nvPr/>
          </p:nvPicPr>
          <p:blipFill>
            <a:blip r:embed="rId8">
              <a:alphaModFix/>
            </a:blip>
            <a:stretch>
              <a:fillRect/>
            </a:stretch>
          </p:blipFill>
          <p:spPr>
            <a:xfrm>
              <a:off x="2566975" y="1147850"/>
              <a:ext cx="145275" cy="145275"/>
            </a:xfrm>
            <a:prstGeom prst="rect">
              <a:avLst/>
            </a:prstGeom>
            <a:noFill/>
            <a:ln>
              <a:noFill/>
            </a:ln>
          </p:spPr>
        </p:pic>
        <p:sp>
          <p:nvSpPr>
            <p:cNvPr id="113" name="Google Shape;113;p14"/>
            <p:cNvSpPr txBox="1"/>
            <p:nvPr/>
          </p:nvSpPr>
          <p:spPr>
            <a:xfrm>
              <a:off x="2761013" y="1138300"/>
              <a:ext cx="153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www.example-name.com</a:t>
              </a:r>
              <a:endParaRPr sz="1100">
                <a:latin typeface="Lato"/>
                <a:ea typeface="Lato"/>
                <a:cs typeface="Lato"/>
                <a:sym typeface="Lato"/>
              </a:endParaRPr>
            </a:p>
          </p:txBody>
        </p:sp>
      </p:grpSp>
      <p:grpSp>
        <p:nvGrpSpPr>
          <p:cNvPr id="114" name="Google Shape;114;p14"/>
          <p:cNvGrpSpPr/>
          <p:nvPr/>
        </p:nvGrpSpPr>
        <p:grpSpPr>
          <a:xfrm>
            <a:off x="4692900" y="1138300"/>
            <a:ext cx="2436625" cy="169200"/>
            <a:chOff x="4692900" y="1138300"/>
            <a:chExt cx="2436625" cy="169200"/>
          </a:xfrm>
        </p:grpSpPr>
        <p:pic>
          <p:nvPicPr>
            <p:cNvPr id="115" name="Google Shape;115;p14"/>
            <p:cNvPicPr preferRelativeResize="0"/>
            <p:nvPr/>
          </p:nvPicPr>
          <p:blipFill>
            <a:blip r:embed="rId9">
              <a:alphaModFix/>
            </a:blip>
            <a:stretch>
              <a:fillRect/>
            </a:stretch>
          </p:blipFill>
          <p:spPr>
            <a:xfrm>
              <a:off x="4692900" y="1138300"/>
              <a:ext cx="130636" cy="154825"/>
            </a:xfrm>
            <a:prstGeom prst="rect">
              <a:avLst/>
            </a:prstGeom>
            <a:noFill/>
            <a:ln>
              <a:noFill/>
            </a:ln>
          </p:spPr>
        </p:pic>
        <p:sp>
          <p:nvSpPr>
            <p:cNvPr id="116" name="Google Shape;116;p14"/>
            <p:cNvSpPr txBox="1"/>
            <p:nvPr/>
          </p:nvSpPr>
          <p:spPr>
            <a:xfrm>
              <a:off x="4870825" y="1138300"/>
              <a:ext cx="2258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latin typeface="Lato"/>
                  <a:ea typeface="Lato"/>
                  <a:cs typeface="Lato"/>
                  <a:sym typeface="Lato"/>
                </a:rPr>
                <a:t>597 Anastasia Junction/Dickensview</a:t>
              </a:r>
              <a:endParaRPr sz="1100">
                <a:latin typeface="Lato"/>
                <a:ea typeface="Lato"/>
                <a:cs typeface="Lato"/>
                <a:sym typeface="Lato"/>
              </a:endParaRPr>
            </a:p>
          </p:txBody>
        </p:sp>
      </p:grpSp>
      <p:sp>
        <p:nvSpPr>
          <p:cNvPr id="117" name="Google Shape;117;p14"/>
          <p:cNvSpPr txBox="1"/>
          <p:nvPr/>
        </p:nvSpPr>
        <p:spPr>
          <a:xfrm>
            <a:off x="642950" y="1443100"/>
            <a:ext cx="11667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latin typeface="DM Sans"/>
                <a:ea typeface="DM Sans"/>
                <a:cs typeface="DM Sans"/>
                <a:sym typeface="DM Sans"/>
              </a:rPr>
              <a:t>Сover letter</a:t>
            </a:r>
            <a:endParaRPr b="1">
              <a:latin typeface="DM Sans"/>
              <a:ea typeface="DM Sans"/>
              <a:cs typeface="DM Sans"/>
              <a:sym typeface="DM Sans"/>
            </a:endParaRPr>
          </a:p>
        </p:txBody>
      </p:sp>
      <p:cxnSp>
        <p:nvCxnSpPr>
          <p:cNvPr id="118" name="Google Shape;118;p14"/>
          <p:cNvCxnSpPr/>
          <p:nvPr/>
        </p:nvCxnSpPr>
        <p:spPr>
          <a:xfrm>
            <a:off x="1905000" y="1550800"/>
            <a:ext cx="5196000" cy="0"/>
          </a:xfrm>
          <a:prstGeom prst="straightConnector1">
            <a:avLst/>
          </a:prstGeom>
          <a:noFill/>
          <a:ln cap="flat" cmpd="sng" w="19050">
            <a:solidFill>
              <a:srgbClr val="36A9E1"/>
            </a:solidFill>
            <a:prstDash val="solid"/>
            <a:round/>
            <a:headEnd len="med" w="med" type="none"/>
            <a:tailEnd len="med" w="med" type="none"/>
          </a:ln>
        </p:spPr>
      </p:cxnSp>
      <p:sp>
        <p:nvSpPr>
          <p:cNvPr id="119" name="Google Shape;119;p14"/>
          <p:cNvSpPr txBox="1"/>
          <p:nvPr/>
        </p:nvSpPr>
        <p:spPr>
          <a:xfrm>
            <a:off x="441650" y="1805900"/>
            <a:ext cx="15693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DM Sans"/>
                <a:ea typeface="DM Sans"/>
                <a:cs typeface="DM Sans"/>
                <a:sym typeface="DM Sans"/>
              </a:rPr>
              <a:t>October 02, 2021</a:t>
            </a:r>
            <a:endParaRPr sz="1100">
              <a:latin typeface="DM Sans"/>
              <a:ea typeface="DM Sans"/>
              <a:cs typeface="DM Sans"/>
              <a:sym typeface="DM Sans"/>
            </a:endParaRPr>
          </a:p>
        </p:txBody>
      </p:sp>
      <p:sp>
        <p:nvSpPr>
          <p:cNvPr id="120" name="Google Shape;120;p14"/>
          <p:cNvSpPr txBox="1"/>
          <p:nvPr/>
        </p:nvSpPr>
        <p:spPr>
          <a:xfrm>
            <a:off x="450000" y="2118813"/>
            <a:ext cx="27741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Toy Crist</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96323 Christiansen Pass, Stacymouth</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Bilzen, 08718</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(409) 626-4713</a:t>
            </a:r>
            <a:endParaRPr sz="1100">
              <a:latin typeface="DM Sans"/>
              <a:ea typeface="DM Sans"/>
              <a:cs typeface="DM Sans"/>
              <a:sym typeface="DM Sans"/>
            </a:endParaRPr>
          </a:p>
          <a:p>
            <a:pPr indent="0" lvl="0" marL="0" rtl="0" algn="l">
              <a:lnSpc>
                <a:spcPct val="115000"/>
              </a:lnSpc>
              <a:spcBef>
                <a:spcPts val="0"/>
              </a:spcBef>
              <a:spcAft>
                <a:spcPts val="0"/>
              </a:spcAft>
              <a:buNone/>
            </a:pPr>
            <a:r>
              <a:rPr lang="ru" sz="1100">
                <a:latin typeface="DM Sans"/>
                <a:ea typeface="DM Sans"/>
                <a:cs typeface="DM Sans"/>
                <a:sym typeface="DM Sans"/>
              </a:rPr>
              <a:t>www.example-name.com</a:t>
            </a:r>
            <a:endParaRPr sz="1100">
              <a:latin typeface="DM Sans"/>
              <a:ea typeface="DM Sans"/>
              <a:cs typeface="DM Sans"/>
              <a:sym typeface="DM Sans"/>
            </a:endParaRPr>
          </a:p>
        </p:txBody>
      </p:sp>
      <p:sp>
        <p:nvSpPr>
          <p:cNvPr id="121" name="Google Shape;121;p14"/>
          <p:cNvSpPr txBox="1"/>
          <p:nvPr/>
        </p:nvSpPr>
        <p:spPr>
          <a:xfrm>
            <a:off x="441650" y="3210688"/>
            <a:ext cx="15693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DM Sans"/>
                <a:ea typeface="DM Sans"/>
                <a:cs typeface="DM Sans"/>
                <a:sym typeface="DM Sans"/>
              </a:rPr>
              <a:t>Dear  Toy Crist</a:t>
            </a:r>
            <a:endParaRPr sz="1100">
              <a:latin typeface="DM Sans"/>
              <a:ea typeface="DM Sans"/>
              <a:cs typeface="DM Sans"/>
              <a:sym typeface="DM Sans"/>
            </a:endParaRPr>
          </a:p>
        </p:txBody>
      </p:sp>
      <p:sp>
        <p:nvSpPr>
          <p:cNvPr id="122" name="Google Shape;122;p14"/>
          <p:cNvSpPr txBox="1"/>
          <p:nvPr/>
        </p:nvSpPr>
        <p:spPr>
          <a:xfrm>
            <a:off x="441650" y="3535900"/>
            <a:ext cx="6659400" cy="1921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Fusce luctus lacus id nisi mattis, nec varius dolor bibendum. Phasellus vestibulum justo mauris, at condimentum lectus consequat molestie. Etiam eget diam faucibus nunc pulvinar volutpat ut sed ligula. Nulla facilisi. Donec in ligula nunc.</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rPr lang="ru" sz="1100">
                <a:latin typeface="DM Sans"/>
                <a:ea typeface="DM Sans"/>
                <a:cs typeface="DM Sans"/>
                <a:sym typeface="DM Sans"/>
              </a:rPr>
              <a:t>Nullam at purus scelerisque, faucibus lectus non, finibus augue. Curabitur non auctor elit. Curabitur condimentum finibus sapien, vel scelerisque sapien venenatis a. Nulla facilisi. Maecenas ultricies odio massa, eget faucibus nulla fermentum condimentum.</a:t>
            </a:r>
            <a:endParaRPr sz="1100">
              <a:latin typeface="DM Sans"/>
              <a:ea typeface="DM Sans"/>
              <a:cs typeface="DM Sans"/>
              <a:sym typeface="DM Sans"/>
            </a:endParaRPr>
          </a:p>
          <a:p>
            <a:pPr indent="0" lvl="0" marL="0" rtl="0" algn="l">
              <a:lnSpc>
                <a:spcPct val="115000"/>
              </a:lnSpc>
              <a:spcBef>
                <a:spcPts val="0"/>
              </a:spcBef>
              <a:spcAft>
                <a:spcPts val="0"/>
              </a:spcAft>
              <a:buClr>
                <a:schemeClr val="dk1"/>
              </a:buClr>
              <a:buSzPts val="1100"/>
              <a:buFont typeface="Arial"/>
              <a:buNone/>
            </a:pPr>
            <a:r>
              <a:t/>
            </a:r>
            <a:endParaRPr sz="1100">
              <a:latin typeface="DM Sans"/>
              <a:ea typeface="DM Sans"/>
              <a:cs typeface="DM Sans"/>
              <a:sym typeface="DM Sans"/>
            </a:endParaRPr>
          </a:p>
          <a:p>
            <a:pPr indent="0" lvl="0" marL="0" rtl="0" algn="l">
              <a:lnSpc>
                <a:spcPct val="115000"/>
              </a:lnSpc>
              <a:spcBef>
                <a:spcPts val="0"/>
              </a:spcBef>
              <a:spcAft>
                <a:spcPts val="0"/>
              </a:spcAft>
              <a:buNone/>
            </a:pPr>
            <a:r>
              <a:rPr lang="ru" sz="1100">
                <a:latin typeface="DM Sans"/>
                <a:ea typeface="DM Sans"/>
                <a:cs typeface="DM Sans"/>
                <a:sym typeface="DM Sans"/>
              </a:rPr>
              <a:t>Maecenas mollis lorem ut est tempus, non faucibus velit laoreet. Vivamus ante nulla, sodales et congue sed, viverra in lectus. Nulla fringilla dolor dolor, vel convallis nisl ornare ut.</a:t>
            </a:r>
            <a:endParaRPr sz="1100">
              <a:latin typeface="DM Sans"/>
              <a:ea typeface="DM Sans"/>
              <a:cs typeface="DM Sans"/>
              <a:sym typeface="DM Sans"/>
            </a:endParaRPr>
          </a:p>
        </p:txBody>
      </p:sp>
      <p:sp>
        <p:nvSpPr>
          <p:cNvPr id="123" name="Google Shape;123;p14"/>
          <p:cNvSpPr txBox="1"/>
          <p:nvPr/>
        </p:nvSpPr>
        <p:spPr>
          <a:xfrm>
            <a:off x="441650" y="5643650"/>
            <a:ext cx="15693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DM Sans"/>
                <a:ea typeface="DM Sans"/>
                <a:cs typeface="DM Sans"/>
                <a:sym typeface="DM Sans"/>
              </a:rPr>
              <a:t>Sincerely,</a:t>
            </a:r>
            <a:endParaRPr sz="1100">
              <a:latin typeface="DM Sans"/>
              <a:ea typeface="DM Sans"/>
              <a:cs typeface="DM Sans"/>
              <a:sym typeface="DM Sans"/>
            </a:endParaRPr>
          </a:p>
        </p:txBody>
      </p:sp>
      <p:sp>
        <p:nvSpPr>
          <p:cNvPr id="124" name="Google Shape;124;p14"/>
          <p:cNvSpPr txBox="1"/>
          <p:nvPr/>
        </p:nvSpPr>
        <p:spPr>
          <a:xfrm>
            <a:off x="441650" y="6235825"/>
            <a:ext cx="906300" cy="169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DM Sans"/>
                <a:ea typeface="DM Sans"/>
                <a:cs typeface="DM Sans"/>
                <a:sym typeface="DM Sans"/>
              </a:rPr>
              <a:t>Sid Fahey</a:t>
            </a:r>
            <a:endParaRPr b="1" sz="1100">
              <a:latin typeface="DM Sans"/>
              <a:ea typeface="DM Sans"/>
              <a:cs typeface="DM Sans"/>
              <a:sym typeface="DM Sans"/>
            </a:endParaRPr>
          </a:p>
        </p:txBody>
      </p:sp>
      <p:sp>
        <p:nvSpPr>
          <p:cNvPr id="125" name="Google Shape;125;p14"/>
          <p:cNvSpPr txBox="1"/>
          <p:nvPr/>
        </p:nvSpPr>
        <p:spPr>
          <a:xfrm>
            <a:off x="2213300" y="6127825"/>
            <a:ext cx="906300" cy="2772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800">
                <a:latin typeface="Dancing Script"/>
                <a:ea typeface="Dancing Script"/>
                <a:cs typeface="Dancing Script"/>
                <a:sym typeface="Dancing Script"/>
              </a:rPr>
              <a:t>SidFahey</a:t>
            </a:r>
            <a:endParaRPr sz="1800">
              <a:latin typeface="Dancing Script"/>
              <a:ea typeface="Dancing Script"/>
              <a:cs typeface="Dancing Script"/>
              <a:sym typeface="Dancing Scrip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