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layfair Display"/>
      <p:regular r:id="rId6"/>
      <p:bold r:id="rId7"/>
      <p:italic r:id="rId8"/>
      <p:boldItalic r:id="rId9"/>
    </p:embeddedFont>
    <p:embeddedFont>
      <p:font typeface="Quicksand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Quicksand-bold.fntdata"/><Relationship Id="rId10" Type="http://schemas.openxmlformats.org/officeDocument/2006/relationships/font" Target="fonts/Quicksand-regular.fntdata"/><Relationship Id="rId9" Type="http://schemas.openxmlformats.org/officeDocument/2006/relationships/font" Target="fonts/PlayfairDisplay-boldItalic.fntdata"/><Relationship Id="rId5" Type="http://schemas.openxmlformats.org/officeDocument/2006/relationships/slide" Target="slides/slide1.xml"/><Relationship Id="rId6" Type="http://schemas.openxmlformats.org/officeDocument/2006/relationships/font" Target="fonts/PlayfairDisplay-regular.fntdata"/><Relationship Id="rId7" Type="http://schemas.openxmlformats.org/officeDocument/2006/relationships/font" Target="fonts/PlayfairDisplay-bold.fntdata"/><Relationship Id="rId8" Type="http://schemas.openxmlformats.org/officeDocument/2006/relationships/font" Target="fonts/Playfair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552650" y="558487"/>
            <a:ext cx="4454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500">
                <a:solidFill>
                  <a:srgbClr val="292929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MEETING AGENDA</a:t>
            </a:r>
            <a:endParaRPr b="1" sz="3500">
              <a:solidFill>
                <a:srgbClr val="292929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530782" y="1612675"/>
            <a:ext cx="3804914" cy="739605"/>
            <a:chOff x="530782" y="1612675"/>
            <a:chExt cx="3804914" cy="739605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530782" y="1612675"/>
              <a:ext cx="3804914" cy="200105"/>
              <a:chOff x="530782" y="1612675"/>
              <a:chExt cx="3804914" cy="200105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530782" y="1612680"/>
                <a:ext cx="7938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Date: </a:t>
                </a:r>
                <a:endParaRPr b="1" sz="13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>
                <a:off x="1446397" y="1612675"/>
                <a:ext cx="2889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July 15, 2026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  <p:grpSp>
          <p:nvGrpSpPr>
            <p:cNvPr id="59" name="Google Shape;59;p13"/>
            <p:cNvGrpSpPr/>
            <p:nvPr/>
          </p:nvGrpSpPr>
          <p:grpSpPr>
            <a:xfrm>
              <a:off x="530782" y="1882425"/>
              <a:ext cx="3804914" cy="200105"/>
              <a:chOff x="530782" y="1612675"/>
              <a:chExt cx="3804914" cy="200105"/>
            </a:xfrm>
          </p:grpSpPr>
          <p:sp>
            <p:nvSpPr>
              <p:cNvPr id="60" name="Google Shape;60;p13"/>
              <p:cNvSpPr txBox="1"/>
              <p:nvPr/>
            </p:nvSpPr>
            <p:spPr>
              <a:xfrm>
                <a:off x="530782" y="1612680"/>
                <a:ext cx="7938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Time: </a:t>
                </a:r>
                <a:endParaRPr b="1" sz="13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1446397" y="1612675"/>
                <a:ext cx="2889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10:00 AM - 11:00 AM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  <p:grpSp>
          <p:nvGrpSpPr>
            <p:cNvPr id="62" name="Google Shape;62;p13"/>
            <p:cNvGrpSpPr/>
            <p:nvPr/>
          </p:nvGrpSpPr>
          <p:grpSpPr>
            <a:xfrm>
              <a:off x="530782" y="2152175"/>
              <a:ext cx="3804914" cy="200105"/>
              <a:chOff x="530782" y="1612675"/>
              <a:chExt cx="3804914" cy="200105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530782" y="1612680"/>
                <a:ext cx="7938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Location: </a:t>
                </a:r>
                <a:endParaRPr b="1" sz="13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1446397" y="1612675"/>
                <a:ext cx="28893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Conference Room B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  <p:grpSp>
        <p:nvGrpSpPr>
          <p:cNvPr id="65" name="Google Shape;65;p13"/>
          <p:cNvGrpSpPr/>
          <p:nvPr/>
        </p:nvGrpSpPr>
        <p:grpSpPr>
          <a:xfrm>
            <a:off x="518531" y="2861340"/>
            <a:ext cx="6500944" cy="1271960"/>
            <a:chOff x="518531" y="2861340"/>
            <a:chExt cx="6500944" cy="1271960"/>
          </a:xfrm>
        </p:grpSpPr>
        <p:grpSp>
          <p:nvGrpSpPr>
            <p:cNvPr id="66" name="Google Shape;66;p13"/>
            <p:cNvGrpSpPr/>
            <p:nvPr/>
          </p:nvGrpSpPr>
          <p:grpSpPr>
            <a:xfrm>
              <a:off x="518531" y="2861340"/>
              <a:ext cx="6500944" cy="587785"/>
              <a:chOff x="518531" y="2861340"/>
              <a:chExt cx="6500944" cy="587785"/>
            </a:xfrm>
          </p:grpSpPr>
          <p:cxnSp>
            <p:nvCxnSpPr>
              <p:cNvPr id="67" name="Google Shape;67;p13"/>
              <p:cNvCxnSpPr/>
              <p:nvPr/>
            </p:nvCxnSpPr>
            <p:spPr>
              <a:xfrm>
                <a:off x="541275" y="2909775"/>
                <a:ext cx="647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9292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8" name="Google Shape;68;p13"/>
              <p:cNvCxnSpPr/>
              <p:nvPr/>
            </p:nvCxnSpPr>
            <p:spPr>
              <a:xfrm>
                <a:off x="541275" y="3449125"/>
                <a:ext cx="647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9292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9" name="Google Shape;69;p13"/>
              <p:cNvSpPr txBox="1"/>
              <p:nvPr/>
            </p:nvSpPr>
            <p:spPr>
              <a:xfrm>
                <a:off x="518531" y="2861340"/>
                <a:ext cx="7938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3600">
                    <a:solidFill>
                      <a:srgbClr val="CCCCCC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01</a:t>
                </a:r>
                <a:endParaRPr b="1" sz="3600">
                  <a:solidFill>
                    <a:srgbClr val="CCCCCC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1452624" y="3040850"/>
                <a:ext cx="40287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8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Welcome and Introductions</a:t>
                </a:r>
                <a:endParaRPr b="1" sz="18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5414174" y="3040850"/>
                <a:ext cx="16053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8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(10 minutes)</a:t>
                </a:r>
                <a:endParaRPr b="1" sz="18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530782" y="3663450"/>
              <a:ext cx="4690211" cy="469850"/>
              <a:chOff x="530782" y="3663450"/>
              <a:chExt cx="4690211" cy="469850"/>
            </a:xfrm>
          </p:grpSpPr>
          <p:sp>
            <p:nvSpPr>
              <p:cNvPr id="73" name="Google Shape;73;p13"/>
              <p:cNvSpPr txBox="1"/>
              <p:nvPr/>
            </p:nvSpPr>
            <p:spPr>
              <a:xfrm>
                <a:off x="530782" y="3663455"/>
                <a:ext cx="7938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Host: </a:t>
                </a:r>
                <a:endParaRPr b="1" sz="13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1446393" y="3663450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Meeting Organizer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1446393" y="3933200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Brief introduction of attendees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  <p:grpSp>
        <p:nvGrpSpPr>
          <p:cNvPr id="76" name="Google Shape;76;p13"/>
          <p:cNvGrpSpPr/>
          <p:nvPr/>
        </p:nvGrpSpPr>
        <p:grpSpPr>
          <a:xfrm>
            <a:off x="518531" y="4415409"/>
            <a:ext cx="6501093" cy="1271960"/>
            <a:chOff x="518531" y="2861340"/>
            <a:chExt cx="6501093" cy="1271960"/>
          </a:xfrm>
        </p:grpSpPr>
        <p:grpSp>
          <p:nvGrpSpPr>
            <p:cNvPr id="77" name="Google Shape;77;p13"/>
            <p:cNvGrpSpPr/>
            <p:nvPr/>
          </p:nvGrpSpPr>
          <p:grpSpPr>
            <a:xfrm>
              <a:off x="518531" y="2861340"/>
              <a:ext cx="6501093" cy="587785"/>
              <a:chOff x="518531" y="2861340"/>
              <a:chExt cx="6501093" cy="587785"/>
            </a:xfrm>
          </p:grpSpPr>
          <p:cxnSp>
            <p:nvCxnSpPr>
              <p:cNvPr id="78" name="Google Shape;78;p13"/>
              <p:cNvCxnSpPr/>
              <p:nvPr/>
            </p:nvCxnSpPr>
            <p:spPr>
              <a:xfrm>
                <a:off x="541275" y="2909775"/>
                <a:ext cx="647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9292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9" name="Google Shape;79;p13"/>
              <p:cNvCxnSpPr/>
              <p:nvPr/>
            </p:nvCxnSpPr>
            <p:spPr>
              <a:xfrm>
                <a:off x="541275" y="3449125"/>
                <a:ext cx="647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9292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0" name="Google Shape;80;p13"/>
              <p:cNvSpPr txBox="1"/>
              <p:nvPr/>
            </p:nvSpPr>
            <p:spPr>
              <a:xfrm>
                <a:off x="518531" y="2861340"/>
                <a:ext cx="7938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3600">
                    <a:solidFill>
                      <a:srgbClr val="CCCCCC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02</a:t>
                </a:r>
                <a:endParaRPr b="1" sz="3600">
                  <a:solidFill>
                    <a:srgbClr val="CCCCCC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1452624" y="3040850"/>
                <a:ext cx="40287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8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Review of Previous Meeting Minutes</a:t>
                </a:r>
                <a:endParaRPr b="1" sz="18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5621625" y="3040857"/>
                <a:ext cx="13980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8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(5 minutes)</a:t>
                </a:r>
                <a:endParaRPr b="1" sz="18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530782" y="3663450"/>
              <a:ext cx="4690211" cy="469850"/>
              <a:chOff x="530782" y="3663450"/>
              <a:chExt cx="4690211" cy="46985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530782" y="3663455"/>
                <a:ext cx="7938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Host: </a:t>
                </a:r>
                <a:endParaRPr b="1" sz="13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1446393" y="3663450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Summary of last meeting's key points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1446393" y="3933200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Approval of minutes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  <p:grpSp>
        <p:nvGrpSpPr>
          <p:cNvPr id="87" name="Google Shape;87;p13"/>
          <p:cNvGrpSpPr/>
          <p:nvPr/>
        </p:nvGrpSpPr>
        <p:grpSpPr>
          <a:xfrm>
            <a:off x="518531" y="6009603"/>
            <a:ext cx="6501093" cy="2391635"/>
            <a:chOff x="518531" y="6009603"/>
            <a:chExt cx="6501093" cy="2391635"/>
          </a:xfrm>
        </p:grpSpPr>
        <p:grpSp>
          <p:nvGrpSpPr>
            <p:cNvPr id="88" name="Google Shape;88;p13"/>
            <p:cNvGrpSpPr/>
            <p:nvPr/>
          </p:nvGrpSpPr>
          <p:grpSpPr>
            <a:xfrm>
              <a:off x="518531" y="6009603"/>
              <a:ext cx="6501093" cy="587785"/>
              <a:chOff x="518531" y="2861340"/>
              <a:chExt cx="6501093" cy="587785"/>
            </a:xfrm>
          </p:grpSpPr>
          <p:cxnSp>
            <p:nvCxnSpPr>
              <p:cNvPr id="89" name="Google Shape;89;p13"/>
              <p:cNvCxnSpPr/>
              <p:nvPr/>
            </p:nvCxnSpPr>
            <p:spPr>
              <a:xfrm>
                <a:off x="541275" y="2909775"/>
                <a:ext cx="647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9292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0" name="Google Shape;90;p13"/>
              <p:cNvCxnSpPr/>
              <p:nvPr/>
            </p:nvCxnSpPr>
            <p:spPr>
              <a:xfrm>
                <a:off x="541275" y="3449125"/>
                <a:ext cx="647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9292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1" name="Google Shape;91;p13"/>
              <p:cNvSpPr txBox="1"/>
              <p:nvPr/>
            </p:nvSpPr>
            <p:spPr>
              <a:xfrm>
                <a:off x="518531" y="2861340"/>
                <a:ext cx="7938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3600">
                    <a:solidFill>
                      <a:srgbClr val="CCCCCC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03</a:t>
                </a:r>
                <a:endParaRPr b="1" sz="3600">
                  <a:solidFill>
                    <a:srgbClr val="CCCCCC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1452624" y="3040850"/>
                <a:ext cx="40287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8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Project Updates </a:t>
                </a:r>
                <a:endParaRPr b="1" sz="18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5621625" y="3040857"/>
                <a:ext cx="13980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8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(30 minutes)</a:t>
                </a:r>
                <a:endParaRPr b="1" sz="18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</p:grpSp>
        <p:grpSp>
          <p:nvGrpSpPr>
            <p:cNvPr id="94" name="Google Shape;94;p13"/>
            <p:cNvGrpSpPr/>
            <p:nvPr/>
          </p:nvGrpSpPr>
          <p:grpSpPr>
            <a:xfrm>
              <a:off x="530782" y="6811713"/>
              <a:ext cx="4690211" cy="739600"/>
              <a:chOff x="530782" y="6811713"/>
              <a:chExt cx="4690211" cy="739600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530782" y="6811718"/>
                <a:ext cx="7938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Project A:</a:t>
                </a:r>
                <a:endParaRPr b="1" sz="13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1446393" y="6811713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Project Lead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1446393" y="7081463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Current status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1446393" y="7351213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Key milestones achieved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530782" y="7661638"/>
              <a:ext cx="4690211" cy="739600"/>
              <a:chOff x="530782" y="6811713"/>
              <a:chExt cx="4690211" cy="739600"/>
            </a:xfrm>
          </p:grpSpPr>
          <p:sp>
            <p:nvSpPr>
              <p:cNvPr id="100" name="Google Shape;100;p13"/>
              <p:cNvSpPr txBox="1"/>
              <p:nvPr/>
            </p:nvSpPr>
            <p:spPr>
              <a:xfrm>
                <a:off x="530782" y="6811718"/>
                <a:ext cx="7938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Project B:</a:t>
                </a:r>
                <a:endParaRPr b="1" sz="13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1446393" y="6811713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Project Lead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1446393" y="7081463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Current status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1446393" y="7351213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Key milestones achieved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  <p:grpSp>
        <p:nvGrpSpPr>
          <p:cNvPr id="104" name="Google Shape;104;p13"/>
          <p:cNvGrpSpPr/>
          <p:nvPr/>
        </p:nvGrpSpPr>
        <p:grpSpPr>
          <a:xfrm>
            <a:off x="518531" y="8731802"/>
            <a:ext cx="6501093" cy="1271960"/>
            <a:chOff x="518531" y="2861340"/>
            <a:chExt cx="6501093" cy="1271960"/>
          </a:xfrm>
        </p:grpSpPr>
        <p:grpSp>
          <p:nvGrpSpPr>
            <p:cNvPr id="105" name="Google Shape;105;p13"/>
            <p:cNvGrpSpPr/>
            <p:nvPr/>
          </p:nvGrpSpPr>
          <p:grpSpPr>
            <a:xfrm>
              <a:off x="518531" y="2861340"/>
              <a:ext cx="6501093" cy="587785"/>
              <a:chOff x="518531" y="2861340"/>
              <a:chExt cx="6501093" cy="587785"/>
            </a:xfrm>
          </p:grpSpPr>
          <p:cxnSp>
            <p:nvCxnSpPr>
              <p:cNvPr id="106" name="Google Shape;106;p13"/>
              <p:cNvCxnSpPr/>
              <p:nvPr/>
            </p:nvCxnSpPr>
            <p:spPr>
              <a:xfrm>
                <a:off x="541275" y="2909775"/>
                <a:ext cx="647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9292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7" name="Google Shape;107;p13"/>
              <p:cNvCxnSpPr/>
              <p:nvPr/>
            </p:nvCxnSpPr>
            <p:spPr>
              <a:xfrm>
                <a:off x="541275" y="3449125"/>
                <a:ext cx="647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29292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8" name="Google Shape;108;p13"/>
              <p:cNvSpPr txBox="1"/>
              <p:nvPr/>
            </p:nvSpPr>
            <p:spPr>
              <a:xfrm>
                <a:off x="518531" y="2861340"/>
                <a:ext cx="7938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3600">
                    <a:solidFill>
                      <a:srgbClr val="CCCCCC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04</a:t>
                </a:r>
                <a:endParaRPr b="1" sz="3600">
                  <a:solidFill>
                    <a:srgbClr val="CCCCCC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1452624" y="3040850"/>
                <a:ext cx="40287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8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Priority Tasks</a:t>
                </a:r>
                <a:endParaRPr b="1" sz="18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5621625" y="3040857"/>
                <a:ext cx="13980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8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(15 minutes)</a:t>
                </a:r>
                <a:endParaRPr b="1" sz="18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530782" y="3663450"/>
              <a:ext cx="4690211" cy="469850"/>
              <a:chOff x="530782" y="3663450"/>
              <a:chExt cx="4690211" cy="469850"/>
            </a:xfrm>
          </p:grpSpPr>
          <p:sp>
            <p:nvSpPr>
              <p:cNvPr id="112" name="Google Shape;112;p13"/>
              <p:cNvSpPr txBox="1"/>
              <p:nvPr/>
            </p:nvSpPr>
            <p:spPr>
              <a:xfrm>
                <a:off x="530782" y="3663455"/>
                <a:ext cx="7938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solidFill>
                      <a:srgbClr val="292929"/>
                    </a:solidFill>
                    <a:latin typeface="Playfair Display"/>
                    <a:ea typeface="Playfair Display"/>
                    <a:cs typeface="Playfair Display"/>
                    <a:sym typeface="Playfair Display"/>
                  </a:rPr>
                  <a:t>Host: </a:t>
                </a:r>
                <a:endParaRPr b="1" sz="1300">
                  <a:solidFill>
                    <a:srgbClr val="292929"/>
                  </a:solidFill>
                  <a:latin typeface="Playfair Display"/>
                  <a:ea typeface="Playfair Display"/>
                  <a:cs typeface="Playfair Display"/>
                  <a:sym typeface="Playfair Display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1446393" y="3663450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Summary of the key points of the meeting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1446393" y="3933200"/>
                <a:ext cx="37746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rgbClr val="292929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Approval of minutes</a:t>
                </a:r>
                <a:endParaRPr sz="1300">
                  <a:solidFill>
                    <a:srgbClr val="292929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