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Inspiration"/>
      <p:regular r:id="rId7"/>
    </p:embeddedFont>
    <p:embeddedFont>
      <p:font typeface="Bacasime Antique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Inspiration-regular.fntdata"/><Relationship Id="rId8" Type="http://schemas.openxmlformats.org/officeDocument/2006/relationships/font" Target="fonts/BacasimeAntiq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211" y="0"/>
            <a:ext cx="7559577" cy="10691999"/>
            <a:chOff x="211" y="0"/>
            <a:chExt cx="7559577" cy="10691999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426" l="436" r="426" t="436"/>
            <a:stretch/>
          </p:blipFill>
          <p:spPr>
            <a:xfrm>
              <a:off x="211" y="0"/>
              <a:ext cx="7559577" cy="10691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8400" y="442875"/>
              <a:ext cx="7163200" cy="98062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1723200" y="2947325"/>
            <a:ext cx="4113600" cy="4797350"/>
            <a:chOff x="1723200" y="3050350"/>
            <a:chExt cx="4113600" cy="4797350"/>
          </a:xfrm>
        </p:grpSpPr>
        <p:grpSp>
          <p:nvGrpSpPr>
            <p:cNvPr id="58" name="Google Shape;58;p13"/>
            <p:cNvGrpSpPr/>
            <p:nvPr/>
          </p:nvGrpSpPr>
          <p:grpSpPr>
            <a:xfrm>
              <a:off x="1723200" y="3050350"/>
              <a:ext cx="4113600" cy="2756797"/>
              <a:chOff x="1723200" y="3050350"/>
              <a:chExt cx="4113600" cy="2756797"/>
            </a:xfrm>
          </p:grpSpPr>
          <p:sp>
            <p:nvSpPr>
              <p:cNvPr id="59" name="Google Shape;59;p13"/>
              <p:cNvSpPr txBox="1"/>
              <p:nvPr/>
            </p:nvSpPr>
            <p:spPr>
              <a:xfrm>
                <a:off x="1723200" y="3050350"/>
                <a:ext cx="4113600" cy="175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400">
                    <a:solidFill>
                      <a:srgbClr val="B04F5F"/>
                    </a:solidFill>
                    <a:latin typeface="Inspiration"/>
                    <a:ea typeface="Inspiration"/>
                    <a:cs typeface="Inspiration"/>
                    <a:sym typeface="Inspiration"/>
                  </a:rPr>
                  <a:t>Christmas</a:t>
                </a:r>
                <a:endParaRPr sz="11400">
                  <a:solidFill>
                    <a:srgbClr val="B04F5F"/>
                  </a:solidFill>
                  <a:latin typeface="Inspiration"/>
                  <a:ea typeface="Inspiration"/>
                  <a:cs typeface="Inspiration"/>
                  <a:sym typeface="Inspiration"/>
                </a:endParaRPr>
              </a:p>
            </p:txBody>
          </p:sp>
          <p:sp>
            <p:nvSpPr>
              <p:cNvPr id="60" name="Google Shape;60;p13"/>
              <p:cNvSpPr txBox="1"/>
              <p:nvPr/>
            </p:nvSpPr>
            <p:spPr>
              <a:xfrm>
                <a:off x="1723200" y="4052447"/>
                <a:ext cx="4113600" cy="175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400">
                    <a:solidFill>
                      <a:srgbClr val="535C5B"/>
                    </a:solidFill>
                    <a:latin typeface="Inspiration"/>
                    <a:ea typeface="Inspiration"/>
                    <a:cs typeface="Inspiration"/>
                    <a:sym typeface="Inspiration"/>
                  </a:rPr>
                  <a:t>Party</a:t>
                </a:r>
                <a:endParaRPr sz="11400">
                  <a:solidFill>
                    <a:srgbClr val="535C5B"/>
                  </a:solidFill>
                  <a:latin typeface="Inspiration"/>
                  <a:ea typeface="Inspiration"/>
                  <a:cs typeface="Inspiration"/>
                  <a:sym typeface="Inspiration"/>
                </a:endParaRPr>
              </a:p>
            </p:txBody>
          </p:sp>
        </p:grpSp>
        <p:grpSp>
          <p:nvGrpSpPr>
            <p:cNvPr id="61" name="Google Shape;61;p13"/>
            <p:cNvGrpSpPr/>
            <p:nvPr/>
          </p:nvGrpSpPr>
          <p:grpSpPr>
            <a:xfrm>
              <a:off x="1871950" y="6037975"/>
              <a:ext cx="3816000" cy="1809725"/>
              <a:chOff x="1871950" y="6037975"/>
              <a:chExt cx="3816000" cy="1809725"/>
            </a:xfrm>
          </p:grpSpPr>
          <p:sp>
            <p:nvSpPr>
              <p:cNvPr id="62" name="Google Shape;62;p13"/>
              <p:cNvSpPr txBox="1"/>
              <p:nvPr/>
            </p:nvSpPr>
            <p:spPr>
              <a:xfrm>
                <a:off x="1871950" y="6037975"/>
                <a:ext cx="3816000" cy="56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700">
                    <a:solidFill>
                      <a:srgbClr val="535C5B"/>
                    </a:solidFill>
                    <a:latin typeface="Bacasime Antique"/>
                    <a:ea typeface="Bacasime Antique"/>
                    <a:cs typeface="Bacasime Antique"/>
                    <a:sym typeface="Bacasime Antique"/>
                  </a:rPr>
                  <a:t>Please Join Us For Our</a:t>
                </a:r>
                <a:endParaRPr sz="1700">
                  <a:solidFill>
                    <a:srgbClr val="535C5B"/>
                  </a:solidFill>
                  <a:latin typeface="Bacasime Antique"/>
                  <a:ea typeface="Bacasime Antique"/>
                  <a:cs typeface="Bacasime Antique"/>
                  <a:sym typeface="Bacasime Antique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700">
                    <a:solidFill>
                      <a:srgbClr val="535C5B"/>
                    </a:solidFill>
                    <a:latin typeface="Bacasime Antique"/>
                    <a:ea typeface="Bacasime Antique"/>
                    <a:cs typeface="Bacasime Antique"/>
                    <a:sym typeface="Bacasime Antique"/>
                  </a:rPr>
                  <a:t>Annual Christmas Party At The</a:t>
                </a:r>
                <a:endParaRPr sz="1700">
                  <a:solidFill>
                    <a:srgbClr val="535C5B"/>
                  </a:solidFill>
                  <a:latin typeface="Bacasime Antique"/>
                  <a:ea typeface="Bacasime Antique"/>
                  <a:cs typeface="Bacasime Antique"/>
                  <a:sym typeface="Bacasime Antique"/>
                </a:endParaRPr>
              </a:p>
            </p:txBody>
          </p:sp>
          <p:sp>
            <p:nvSpPr>
              <p:cNvPr id="63" name="Google Shape;63;p13"/>
              <p:cNvSpPr txBox="1"/>
              <p:nvPr/>
            </p:nvSpPr>
            <p:spPr>
              <a:xfrm>
                <a:off x="1871950" y="6812037"/>
                <a:ext cx="3816000" cy="56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700">
                    <a:solidFill>
                      <a:srgbClr val="535C5B"/>
                    </a:solidFill>
                    <a:latin typeface="Bacasime Antique"/>
                    <a:ea typeface="Bacasime Antique"/>
                    <a:cs typeface="Bacasime Antique"/>
                    <a:sym typeface="Bacasime Antique"/>
                  </a:rPr>
                  <a:t>456 Snowflake Avenue, </a:t>
                </a:r>
                <a:endParaRPr sz="1700">
                  <a:solidFill>
                    <a:srgbClr val="535C5B"/>
                  </a:solidFill>
                  <a:latin typeface="Bacasime Antique"/>
                  <a:ea typeface="Bacasime Antique"/>
                  <a:cs typeface="Bacasime Antique"/>
                  <a:sym typeface="Bacasime Antique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700">
                    <a:solidFill>
                      <a:srgbClr val="535C5B"/>
                    </a:solidFill>
                    <a:latin typeface="Bacasime Antique"/>
                    <a:ea typeface="Bacasime Antique"/>
                    <a:cs typeface="Bacasime Antique"/>
                    <a:sym typeface="Bacasime Antique"/>
                  </a:rPr>
                  <a:t>Winterville, WV 12345</a:t>
                </a:r>
                <a:endParaRPr sz="1700">
                  <a:solidFill>
                    <a:srgbClr val="535C5B"/>
                  </a:solidFill>
                  <a:latin typeface="Bacasime Antique"/>
                  <a:ea typeface="Bacasime Antique"/>
                  <a:cs typeface="Bacasime Antique"/>
                  <a:sym typeface="Bacasime Antique"/>
                </a:endParaRPr>
              </a:p>
            </p:txBody>
          </p:sp>
          <p:sp>
            <p:nvSpPr>
              <p:cNvPr id="64" name="Google Shape;64;p13"/>
              <p:cNvSpPr txBox="1"/>
              <p:nvPr/>
            </p:nvSpPr>
            <p:spPr>
              <a:xfrm>
                <a:off x="1871950" y="7586100"/>
                <a:ext cx="38160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700">
                    <a:solidFill>
                      <a:srgbClr val="535C5B"/>
                    </a:solidFill>
                    <a:latin typeface="Bacasime Antique"/>
                    <a:ea typeface="Bacasime Antique"/>
                    <a:cs typeface="Bacasime Antique"/>
                    <a:sym typeface="Bacasime Antique"/>
                  </a:rPr>
                  <a:t>RSVP 123-4567-890</a:t>
                </a:r>
                <a:endParaRPr sz="1700">
                  <a:solidFill>
                    <a:srgbClr val="535C5B"/>
                  </a:solidFill>
                  <a:latin typeface="Bacasime Antique"/>
                  <a:ea typeface="Bacasime Antique"/>
                  <a:cs typeface="Bacasime Antique"/>
                  <a:sym typeface="Bacasime Antique"/>
                </a:endParaRPr>
              </a:p>
            </p:txBody>
          </p:sp>
        </p:grpSp>
        <p:sp>
          <p:nvSpPr>
            <p:cNvPr id="65" name="Google Shape;65;p13"/>
            <p:cNvSpPr txBox="1"/>
            <p:nvPr/>
          </p:nvSpPr>
          <p:spPr>
            <a:xfrm>
              <a:off x="1871950" y="3128400"/>
              <a:ext cx="38160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535C5B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We Invite You To</a:t>
              </a:r>
              <a:endParaRPr sz="1700">
                <a:solidFill>
                  <a:srgbClr val="535C5B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