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  <p:embeddedFont>
      <p:font typeface="Amatic SC"/>
      <p:regular r:id="rId9"/>
      <p:bold r:id="rId10"/>
    </p:embeddedFont>
    <p:embeddedFont>
      <p:font typeface="Permanent Marker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98">
          <p15:clr>
            <a:srgbClr val="A4A3A4"/>
          </p15:clr>
        </p15:guide>
        <p15:guide id="2" pos="530">
          <p15:clr>
            <a:srgbClr val="A4A3A4"/>
          </p15:clr>
        </p15:guide>
        <p15:guide id="3" orient="horz" pos="700">
          <p15:clr>
            <a:srgbClr val="9AA0A6"/>
          </p15:clr>
        </p15:guide>
        <p15:guide id="4" orient="horz" pos="2018">
          <p15:clr>
            <a:srgbClr val="9AA0A6"/>
          </p15:clr>
        </p15:guide>
        <p15:guide id="5" pos="1417">
          <p15:clr>
            <a:srgbClr val="9AA0A6"/>
          </p15:clr>
        </p15:guide>
        <p15:guide id="6" pos="1531">
          <p15:clr>
            <a:srgbClr val="9AA0A6"/>
          </p15:clr>
        </p15:guide>
        <p15:guide id="7" pos="2411">
          <p15:clr>
            <a:srgbClr val="9AA0A6"/>
          </p15:clr>
        </p15:guide>
        <p15:guide id="8" pos="2532">
          <p15:clr>
            <a:srgbClr val="9AA0A6"/>
          </p15:clr>
        </p15:guide>
        <p15:guide id="9" pos="3405">
          <p15:clr>
            <a:srgbClr val="9AA0A6"/>
          </p15:clr>
        </p15:guide>
        <p15:guide id="10" pos="3532">
          <p15:clr>
            <a:srgbClr val="9AA0A6"/>
          </p15:clr>
        </p15:guide>
        <p15:guide id="11" pos="4399">
          <p15:clr>
            <a:srgbClr val="9AA0A6"/>
          </p15:clr>
        </p15:guide>
        <p15:guide id="12" orient="horz" pos="2133">
          <p15:clr>
            <a:srgbClr val="9AA0A6"/>
          </p15:clr>
        </p15:guide>
        <p15:guide id="13" orient="horz" pos="3210">
          <p15:clr>
            <a:srgbClr val="9AA0A6"/>
          </p15:clr>
        </p15:guide>
        <p15:guide id="14" orient="horz" pos="4183">
          <p15:clr>
            <a:srgbClr val="9AA0A6"/>
          </p15:clr>
        </p15:guide>
        <p15:guide id="15" orient="horz" pos="4288">
          <p15:clr>
            <a:srgbClr val="9AA0A6"/>
          </p15:clr>
        </p15:guide>
        <p15:guide id="16" orient="horz" pos="5266">
          <p15:clr>
            <a:srgbClr val="9AA0A6"/>
          </p15:clr>
        </p15:guide>
        <p15:guide id="17" orient="horz" pos="5366">
          <p15:clr>
            <a:srgbClr val="9AA0A6"/>
          </p15:clr>
        </p15:guide>
        <p15:guide id="18" orient="horz" pos="634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98" orient="horz"/>
        <p:guide pos="530"/>
        <p:guide pos="700" orient="horz"/>
        <p:guide pos="2018" orient="horz"/>
        <p:guide pos="1417"/>
        <p:guide pos="1531"/>
        <p:guide pos="2411"/>
        <p:guide pos="2532"/>
        <p:guide pos="3405"/>
        <p:guide pos="3532"/>
        <p:guide pos="4399"/>
        <p:guide pos="2133" orient="horz"/>
        <p:guide pos="3210" orient="horz"/>
        <p:guide pos="4183" orient="horz"/>
        <p:guide pos="4288" orient="horz"/>
        <p:guide pos="5266" orient="horz"/>
        <p:guide pos="5366" orient="horz"/>
        <p:guide pos="634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ermanentMarker-regular.fntdata"/><Relationship Id="rId10" Type="http://schemas.openxmlformats.org/officeDocument/2006/relationships/font" Target="fonts/AmaticSC-bold.fntdata"/><Relationship Id="rId9" Type="http://schemas.openxmlformats.org/officeDocument/2006/relationships/font" Target="fonts/AmaticS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1"/>
            <a:ext cx="7560002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861114" y="570400"/>
            <a:ext cx="2696400" cy="354000"/>
          </a:xfrm>
          <a:prstGeom prst="rect">
            <a:avLst/>
          </a:prstGeom>
          <a:noFill/>
          <a:ln>
            <a:noFill/>
          </a:ln>
          <a:effectLst>
            <a:outerShdw rotWithShape="0" algn="bl" dir="1380000" dist="28575">
              <a:srgbClr val="000000"/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solidFill>
                  <a:srgbClr val="F9DE5B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ALL ABOUT ME</a:t>
            </a:r>
            <a:endParaRPr b="1" sz="2300">
              <a:solidFill>
                <a:srgbClr val="F9DE5B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006" y="195100"/>
            <a:ext cx="460800" cy="20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91839" y="120386"/>
            <a:ext cx="247875" cy="25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03283" y="-173184"/>
            <a:ext cx="1858700" cy="105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58336" y="2820889"/>
            <a:ext cx="247875" cy="25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16924" y="5139281"/>
            <a:ext cx="513600" cy="192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3378496">
            <a:off x="196747" y="6427789"/>
            <a:ext cx="415083" cy="426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2850" y="10007698"/>
            <a:ext cx="486200" cy="4635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461104" y="570731"/>
            <a:ext cx="2445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Permanent Marker"/>
                <a:ea typeface="Permanent Marker"/>
                <a:cs typeface="Permanent Marker"/>
                <a:sym typeface="Permanent Marker"/>
              </a:rPr>
              <a:t>MPK preschool:</a:t>
            </a:r>
            <a:endParaRPr sz="23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834475" y="1119550"/>
            <a:ext cx="1408800" cy="2093100"/>
            <a:chOff x="841325" y="1119550"/>
            <a:chExt cx="1408800" cy="2093100"/>
          </a:xfrm>
        </p:grpSpPr>
        <p:sp>
          <p:nvSpPr>
            <p:cNvPr id="65" name="Google Shape;65;p13"/>
            <p:cNvSpPr/>
            <p:nvPr/>
          </p:nvSpPr>
          <p:spPr>
            <a:xfrm>
              <a:off x="841325" y="1119550"/>
              <a:ext cx="1408800" cy="20931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841325" y="1119550"/>
              <a:ext cx="1408800" cy="582000"/>
            </a:xfrm>
            <a:prstGeom prst="rect">
              <a:avLst/>
            </a:prstGeom>
            <a:solidFill>
              <a:srgbClr val="F9DE5B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" name="Google Shape;67;p13"/>
          <p:cNvSpPr txBox="1"/>
          <p:nvPr/>
        </p:nvSpPr>
        <p:spPr>
          <a:xfrm>
            <a:off x="1006700" y="1152651"/>
            <a:ext cx="1046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Caveat"/>
                <a:ea typeface="Caveat"/>
                <a:cs typeface="Caveat"/>
                <a:sym typeface="Caveat"/>
              </a:rPr>
              <a:t>Read Aloud</a:t>
            </a:r>
            <a:endParaRPr b="1" sz="16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917300" y="1732225"/>
            <a:ext cx="1297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latin typeface="Caveat"/>
                <a:ea typeface="Caveat"/>
                <a:cs typeface="Caveat"/>
                <a:sym typeface="Caveat"/>
              </a:rPr>
              <a:t>Skill: Parts of a Book</a:t>
            </a:r>
            <a:endParaRPr b="1" sz="11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930550" y="1934276"/>
            <a:ext cx="1122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latin typeface="Amatic SC"/>
                <a:ea typeface="Amatic SC"/>
                <a:cs typeface="Amatic SC"/>
                <a:sym typeface="Amatic SC"/>
              </a:rPr>
              <a:t>Concepts oP Print</a:t>
            </a:r>
            <a:endParaRPr b="1" sz="1100"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2423375" y="1119550"/>
            <a:ext cx="1408800" cy="2093100"/>
            <a:chOff x="841325" y="1119550"/>
            <a:chExt cx="1408800" cy="2093100"/>
          </a:xfrm>
        </p:grpSpPr>
        <p:sp>
          <p:nvSpPr>
            <p:cNvPr id="71" name="Google Shape;71;p13"/>
            <p:cNvSpPr/>
            <p:nvPr/>
          </p:nvSpPr>
          <p:spPr>
            <a:xfrm>
              <a:off x="841325" y="1119550"/>
              <a:ext cx="1408800" cy="20931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841325" y="1119550"/>
              <a:ext cx="1408800" cy="582000"/>
            </a:xfrm>
            <a:prstGeom prst="rect">
              <a:avLst/>
            </a:prstGeom>
            <a:solidFill>
              <a:srgbClr val="F9DE5B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" name="Google Shape;73;p13"/>
          <p:cNvSpPr txBox="1"/>
          <p:nvPr/>
        </p:nvSpPr>
        <p:spPr>
          <a:xfrm>
            <a:off x="2595600" y="1152651"/>
            <a:ext cx="1046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Caveat"/>
                <a:ea typeface="Caveat"/>
                <a:cs typeface="Caveat"/>
                <a:sym typeface="Caveat"/>
              </a:rPr>
              <a:t>Literacy</a:t>
            </a:r>
            <a:endParaRPr b="1" sz="16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506200" y="1732225"/>
            <a:ext cx="13443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latin typeface="Caveat"/>
                <a:ea typeface="Caveat"/>
                <a:cs typeface="Caveat"/>
                <a:sym typeface="Caveat"/>
              </a:rPr>
              <a:t>Skills: Identify Letters</a:t>
            </a:r>
            <a:endParaRPr b="1" sz="11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519450" y="1934276"/>
            <a:ext cx="1122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latin typeface="Amatic SC"/>
                <a:ea typeface="Amatic SC"/>
                <a:cs typeface="Amatic SC"/>
                <a:sym typeface="Amatic SC"/>
              </a:rPr>
              <a:t>Y is Por You Read &amp; Color</a:t>
            </a:r>
            <a:endParaRPr b="1" sz="1100"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4005650" y="1119550"/>
            <a:ext cx="1408800" cy="2093100"/>
            <a:chOff x="841325" y="1119550"/>
            <a:chExt cx="1408800" cy="2093100"/>
          </a:xfrm>
        </p:grpSpPr>
        <p:sp>
          <p:nvSpPr>
            <p:cNvPr id="77" name="Google Shape;77;p13"/>
            <p:cNvSpPr/>
            <p:nvPr/>
          </p:nvSpPr>
          <p:spPr>
            <a:xfrm>
              <a:off x="841325" y="1119550"/>
              <a:ext cx="1408800" cy="20931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841325" y="1119550"/>
              <a:ext cx="1408800" cy="582000"/>
            </a:xfrm>
            <a:prstGeom prst="rect">
              <a:avLst/>
            </a:prstGeom>
            <a:solidFill>
              <a:srgbClr val="F9DE5B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Google Shape;79;p13"/>
          <p:cNvSpPr txBox="1"/>
          <p:nvPr/>
        </p:nvSpPr>
        <p:spPr>
          <a:xfrm>
            <a:off x="4193325" y="1152651"/>
            <a:ext cx="1046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Caveat"/>
                <a:ea typeface="Caveat"/>
                <a:cs typeface="Caveat"/>
                <a:sym typeface="Caveat"/>
              </a:rPr>
              <a:t>Math</a:t>
            </a:r>
            <a:endParaRPr b="1" sz="16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095100" y="1732225"/>
            <a:ext cx="1303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100">
                <a:latin typeface="Caveat"/>
                <a:ea typeface="Caveat"/>
                <a:cs typeface="Caveat"/>
                <a:sym typeface="Caveat"/>
              </a:rPr>
              <a:t>Skills: Count/Identify </a:t>
            </a:r>
            <a:endParaRPr b="1" sz="1100"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latin typeface="Caveat"/>
                <a:ea typeface="Caveat"/>
                <a:cs typeface="Caveat"/>
                <a:sym typeface="Caveat"/>
              </a:rPr>
              <a:t>Numbers 1-5</a:t>
            </a:r>
            <a:endParaRPr b="1" sz="12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108350" y="2106550"/>
            <a:ext cx="1122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latin typeface="Amatic SC"/>
                <a:ea typeface="Amatic SC"/>
                <a:cs typeface="Amatic SC"/>
                <a:sym typeface="Amatic SC"/>
              </a:rPr>
              <a:t>Sand Tray Number Wriimg</a:t>
            </a:r>
            <a:endParaRPr b="1" sz="1100"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82" name="Google Shape;82;p13"/>
          <p:cNvGrpSpPr/>
          <p:nvPr/>
        </p:nvGrpSpPr>
        <p:grpSpPr>
          <a:xfrm>
            <a:off x="5601163" y="1119550"/>
            <a:ext cx="1408800" cy="2093100"/>
            <a:chOff x="841325" y="1119550"/>
            <a:chExt cx="1408800" cy="2093100"/>
          </a:xfrm>
        </p:grpSpPr>
        <p:sp>
          <p:nvSpPr>
            <p:cNvPr id="83" name="Google Shape;83;p13"/>
            <p:cNvSpPr/>
            <p:nvPr/>
          </p:nvSpPr>
          <p:spPr>
            <a:xfrm>
              <a:off x="841325" y="1119550"/>
              <a:ext cx="1408800" cy="20931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841325" y="1119550"/>
              <a:ext cx="1408800" cy="582000"/>
            </a:xfrm>
            <a:prstGeom prst="rect">
              <a:avLst/>
            </a:prstGeom>
            <a:solidFill>
              <a:srgbClr val="F9DE5B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5" name="Google Shape;85;p13"/>
          <p:cNvSpPr txBox="1"/>
          <p:nvPr/>
        </p:nvSpPr>
        <p:spPr>
          <a:xfrm>
            <a:off x="5633425" y="1152650"/>
            <a:ext cx="1344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Caveat"/>
                <a:ea typeface="Caveat"/>
                <a:cs typeface="Caveat"/>
                <a:sym typeface="Caveat"/>
              </a:rPr>
              <a:t>Science/SS/Art</a:t>
            </a:r>
            <a:endParaRPr b="1" sz="16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5684000" y="1732225"/>
            <a:ext cx="1303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latin typeface="Caveat"/>
                <a:ea typeface="Caveat"/>
                <a:cs typeface="Caveat"/>
                <a:sym typeface="Caveat"/>
              </a:rPr>
              <a:t>Social Studies:</a:t>
            </a:r>
            <a:endParaRPr b="1" sz="11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5697250" y="1934276"/>
            <a:ext cx="1122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latin typeface="Amatic SC"/>
                <a:ea typeface="Amatic SC"/>
                <a:cs typeface="Amatic SC"/>
                <a:sym typeface="Amatic SC"/>
              </a:rPr>
              <a:t>Emotions Play Dough Mat</a:t>
            </a:r>
            <a:endParaRPr b="1" sz="1100"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88" name="Google Shape;88;p13"/>
          <p:cNvGrpSpPr/>
          <p:nvPr/>
        </p:nvGrpSpPr>
        <p:grpSpPr>
          <a:xfrm>
            <a:off x="834475" y="3385800"/>
            <a:ext cx="1408800" cy="1532400"/>
            <a:chOff x="841100" y="3385800"/>
            <a:chExt cx="1408800" cy="1532400"/>
          </a:xfrm>
        </p:grpSpPr>
        <p:sp>
          <p:nvSpPr>
            <p:cNvPr id="89" name="Google Shape;89;p13"/>
            <p:cNvSpPr/>
            <p:nvPr/>
          </p:nvSpPr>
          <p:spPr>
            <a:xfrm>
              <a:off x="841100" y="338580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923403" y="3469300"/>
              <a:ext cx="1297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Skill: Answering 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Questions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937175" y="3843625"/>
              <a:ext cx="112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About Me Flower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2423375" y="3385800"/>
            <a:ext cx="1408800" cy="1532400"/>
            <a:chOff x="2423375" y="3385800"/>
            <a:chExt cx="1408800" cy="1532400"/>
          </a:xfrm>
        </p:grpSpPr>
        <p:sp>
          <p:nvSpPr>
            <p:cNvPr id="93" name="Google Shape;93;p13"/>
            <p:cNvSpPr/>
            <p:nvPr/>
          </p:nvSpPr>
          <p:spPr>
            <a:xfrm>
              <a:off x="2423375" y="338580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2505678" y="3469300"/>
              <a:ext cx="1297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Skills: Identify Letters,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Identify Letter Sounds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2519450" y="3843625"/>
              <a:ext cx="112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Yo Yo Sound Stamping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005650" y="3385800"/>
            <a:ext cx="1408800" cy="1532400"/>
            <a:chOff x="4005650" y="3385800"/>
            <a:chExt cx="1408800" cy="1532400"/>
          </a:xfrm>
        </p:grpSpPr>
        <p:sp>
          <p:nvSpPr>
            <p:cNvPr id="97" name="Google Shape;97;p13"/>
            <p:cNvSpPr/>
            <p:nvPr/>
          </p:nvSpPr>
          <p:spPr>
            <a:xfrm>
              <a:off x="4005650" y="338580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4087953" y="3469300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Skills: AB Patterns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4101725" y="3674425"/>
              <a:ext cx="112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Fingerprint Patterns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5601163" y="3385800"/>
            <a:ext cx="1408800" cy="1532400"/>
            <a:chOff x="5616625" y="3385800"/>
            <a:chExt cx="1408800" cy="1532400"/>
          </a:xfrm>
        </p:grpSpPr>
        <p:sp>
          <p:nvSpPr>
            <p:cNvPr id="101" name="Google Shape;101;p13"/>
            <p:cNvSpPr/>
            <p:nvPr/>
          </p:nvSpPr>
          <p:spPr>
            <a:xfrm>
              <a:off x="5616625" y="338580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5698928" y="3469300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Art: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712700" y="3674425"/>
              <a:ext cx="11229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Family Portrait w/Stick 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House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sp>
        <p:nvSpPr>
          <p:cNvPr id="104" name="Google Shape;104;p13"/>
          <p:cNvSpPr txBox="1"/>
          <p:nvPr/>
        </p:nvSpPr>
        <p:spPr>
          <a:xfrm rot="-5400000">
            <a:off x="115250" y="2095953"/>
            <a:ext cx="957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latin typeface="Caveat"/>
                <a:ea typeface="Caveat"/>
                <a:cs typeface="Caveat"/>
                <a:sym typeface="Caveat"/>
              </a:rPr>
              <a:t>Day 1</a:t>
            </a:r>
            <a:endParaRPr b="1" sz="23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 rot="-5400000">
            <a:off x="115250" y="3810061"/>
            <a:ext cx="957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latin typeface="Caveat"/>
                <a:ea typeface="Caveat"/>
                <a:cs typeface="Caveat"/>
                <a:sym typeface="Caveat"/>
              </a:rPr>
              <a:t>Day 2</a:t>
            </a:r>
            <a:endParaRPr b="1" sz="23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 rot="-5400000">
            <a:off x="115250" y="5502610"/>
            <a:ext cx="957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latin typeface="Caveat"/>
                <a:ea typeface="Caveat"/>
                <a:cs typeface="Caveat"/>
                <a:sym typeface="Caveat"/>
              </a:rPr>
              <a:t>Day 3</a:t>
            </a:r>
            <a:endParaRPr b="1" sz="23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 rot="-5400000">
            <a:off x="115250" y="7221660"/>
            <a:ext cx="957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latin typeface="Caveat"/>
                <a:ea typeface="Caveat"/>
                <a:cs typeface="Caveat"/>
                <a:sym typeface="Caveat"/>
              </a:rPr>
              <a:t>Day 4</a:t>
            </a:r>
            <a:endParaRPr b="1" sz="23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 rot="-5400000">
            <a:off x="115250" y="8934088"/>
            <a:ext cx="957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latin typeface="Caveat"/>
                <a:ea typeface="Caveat"/>
                <a:cs typeface="Caveat"/>
                <a:sym typeface="Caveat"/>
              </a:rPr>
              <a:t>Day 5</a:t>
            </a:r>
            <a:endParaRPr b="1" sz="2300"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109" name="Google Shape;109;p13"/>
          <p:cNvGrpSpPr/>
          <p:nvPr/>
        </p:nvGrpSpPr>
        <p:grpSpPr>
          <a:xfrm>
            <a:off x="834475" y="5091350"/>
            <a:ext cx="1408800" cy="1532400"/>
            <a:chOff x="841100" y="5091350"/>
            <a:chExt cx="1408800" cy="1532400"/>
          </a:xfrm>
        </p:grpSpPr>
        <p:sp>
          <p:nvSpPr>
            <p:cNvPr id="110" name="Google Shape;110;p13"/>
            <p:cNvSpPr/>
            <p:nvPr/>
          </p:nvSpPr>
          <p:spPr>
            <a:xfrm>
              <a:off x="841100" y="509135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923403" y="5174850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Skill: Vocabulary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937175" y="5380449"/>
              <a:ext cx="112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Emotion Cards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834475" y="6827150"/>
            <a:ext cx="1408800" cy="1532400"/>
            <a:chOff x="841100" y="6827150"/>
            <a:chExt cx="1408800" cy="1532400"/>
          </a:xfrm>
        </p:grpSpPr>
        <p:sp>
          <p:nvSpPr>
            <p:cNvPr id="114" name="Google Shape;114;p13"/>
            <p:cNvSpPr/>
            <p:nvPr/>
          </p:nvSpPr>
          <p:spPr>
            <a:xfrm>
              <a:off x="841100" y="682715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923403" y="6910650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Skill: Retelling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937175" y="7122100"/>
              <a:ext cx="1195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Chrysanthemum Retelling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834475" y="8517975"/>
            <a:ext cx="1408800" cy="1532400"/>
            <a:chOff x="841100" y="8517975"/>
            <a:chExt cx="1408800" cy="1532400"/>
          </a:xfrm>
        </p:grpSpPr>
        <p:sp>
          <p:nvSpPr>
            <p:cNvPr id="118" name="Google Shape;118;p13"/>
            <p:cNvSpPr/>
            <p:nvPr/>
          </p:nvSpPr>
          <p:spPr>
            <a:xfrm>
              <a:off x="841100" y="8517975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923403" y="8601475"/>
              <a:ext cx="1297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aveat"/>
                  <a:ea typeface="Caveat"/>
                  <a:cs typeface="Caveat"/>
                  <a:sym typeface="Caveat"/>
                </a:rPr>
                <a:t>Skill: Tracking Print </a:t>
              </a:r>
              <a:endParaRPr b="1" sz="12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937175" y="8819396"/>
              <a:ext cx="112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"Y“ Emergent Readers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2423375" y="5091350"/>
            <a:ext cx="1408800" cy="1532400"/>
            <a:chOff x="2423375" y="5091350"/>
            <a:chExt cx="1408800" cy="1532400"/>
          </a:xfrm>
        </p:grpSpPr>
        <p:sp>
          <p:nvSpPr>
            <p:cNvPr id="122" name="Google Shape;122;p13"/>
            <p:cNvSpPr/>
            <p:nvPr/>
          </p:nvSpPr>
          <p:spPr>
            <a:xfrm>
              <a:off x="2423375" y="509135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2505678" y="5174850"/>
              <a:ext cx="12978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Skills: Phonemic A 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wareness (beginning 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sounds)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2519450" y="5718372"/>
              <a:ext cx="112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Yummy Y Food Sort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4005650" y="5091350"/>
            <a:ext cx="1408800" cy="1532400"/>
            <a:chOff x="4029013" y="5091350"/>
            <a:chExt cx="1408800" cy="1532400"/>
          </a:xfrm>
        </p:grpSpPr>
        <p:sp>
          <p:nvSpPr>
            <p:cNvPr id="126" name="Google Shape;126;p13"/>
            <p:cNvSpPr/>
            <p:nvPr/>
          </p:nvSpPr>
          <p:spPr>
            <a:xfrm>
              <a:off x="4029013" y="509135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4111315" y="5174850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Skills: AB Patterns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4125088" y="5380447"/>
              <a:ext cx="112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Favorite Color Patterns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5601163" y="5091350"/>
            <a:ext cx="1408800" cy="1532400"/>
            <a:chOff x="5601163" y="5091350"/>
            <a:chExt cx="1408800" cy="1532400"/>
          </a:xfrm>
        </p:grpSpPr>
        <p:sp>
          <p:nvSpPr>
            <p:cNvPr id="130" name="Google Shape;130;p13"/>
            <p:cNvSpPr/>
            <p:nvPr/>
          </p:nvSpPr>
          <p:spPr>
            <a:xfrm>
              <a:off x="5601163" y="509135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5683465" y="5174850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Sensory Bin: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5697238" y="5380447"/>
              <a:ext cx="112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My Family Sensory Bin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33" name="Google Shape;133;p13"/>
          <p:cNvGrpSpPr/>
          <p:nvPr/>
        </p:nvGrpSpPr>
        <p:grpSpPr>
          <a:xfrm>
            <a:off x="2423375" y="6827150"/>
            <a:ext cx="1408800" cy="1532400"/>
            <a:chOff x="2423375" y="6827150"/>
            <a:chExt cx="1408800" cy="1532400"/>
          </a:xfrm>
        </p:grpSpPr>
        <p:sp>
          <p:nvSpPr>
            <p:cNvPr id="134" name="Google Shape;134;p13"/>
            <p:cNvSpPr/>
            <p:nvPr/>
          </p:nvSpPr>
          <p:spPr>
            <a:xfrm>
              <a:off x="2423375" y="682715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2505678" y="6910650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Skills: Name Writing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2519450" y="7122100"/>
              <a:ext cx="123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All About Me Name CraPtMty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4005650" y="6827150"/>
            <a:ext cx="1408800" cy="1532400"/>
            <a:chOff x="4014663" y="6827150"/>
            <a:chExt cx="1408800" cy="1532400"/>
          </a:xfrm>
        </p:grpSpPr>
        <p:sp>
          <p:nvSpPr>
            <p:cNvPr id="138" name="Google Shape;138;p13"/>
            <p:cNvSpPr/>
            <p:nvPr/>
          </p:nvSpPr>
          <p:spPr>
            <a:xfrm>
              <a:off x="4014663" y="682715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4096965" y="6910650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Skills: AB Patterns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4110737" y="7122100"/>
              <a:ext cx="1195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Family Patterns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41" name="Google Shape;141;p13"/>
          <p:cNvGrpSpPr/>
          <p:nvPr/>
        </p:nvGrpSpPr>
        <p:grpSpPr>
          <a:xfrm>
            <a:off x="5601163" y="6827150"/>
            <a:ext cx="1408800" cy="1532400"/>
            <a:chOff x="5615788" y="6827150"/>
            <a:chExt cx="1408800" cy="1532400"/>
          </a:xfrm>
        </p:grpSpPr>
        <p:sp>
          <p:nvSpPr>
            <p:cNvPr id="142" name="Google Shape;142;p13"/>
            <p:cNvSpPr/>
            <p:nvPr/>
          </p:nvSpPr>
          <p:spPr>
            <a:xfrm>
              <a:off x="5615788" y="6827150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5698090" y="6910650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Caveat"/>
                  <a:ea typeface="Caveat"/>
                  <a:cs typeface="Caveat"/>
                  <a:sym typeface="Caveat"/>
                </a:rPr>
                <a:t>Art:</a:t>
              </a:r>
              <a:endParaRPr b="1" sz="11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5711862" y="7122100"/>
              <a:ext cx="1195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Full Body SelP Portrait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45" name="Google Shape;145;p13"/>
          <p:cNvGrpSpPr/>
          <p:nvPr/>
        </p:nvGrpSpPr>
        <p:grpSpPr>
          <a:xfrm>
            <a:off x="2423375" y="8517975"/>
            <a:ext cx="1408800" cy="1532400"/>
            <a:chOff x="2423375" y="8517975"/>
            <a:chExt cx="1408800" cy="1532400"/>
          </a:xfrm>
        </p:grpSpPr>
        <p:sp>
          <p:nvSpPr>
            <p:cNvPr id="146" name="Google Shape;146;p13"/>
            <p:cNvSpPr/>
            <p:nvPr/>
          </p:nvSpPr>
          <p:spPr>
            <a:xfrm>
              <a:off x="2423375" y="8517975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 txBox="1"/>
            <p:nvPr/>
          </p:nvSpPr>
          <p:spPr>
            <a:xfrm>
              <a:off x="2505678" y="8601475"/>
              <a:ext cx="129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aveat"/>
                  <a:ea typeface="Caveat"/>
                  <a:cs typeface="Caveat"/>
                  <a:sym typeface="Caveat"/>
                </a:rPr>
                <a:t>Skills: Expressing Ideas </a:t>
              </a:r>
              <a:endParaRPr b="1" sz="1200">
                <a:latin typeface="Caveat"/>
                <a:ea typeface="Caveat"/>
                <a:cs typeface="Caveat"/>
                <a:sym typeface="Cave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aveat"/>
                  <a:ea typeface="Caveat"/>
                  <a:cs typeface="Caveat"/>
                  <a:sym typeface="Caveat"/>
                </a:rPr>
                <a:t>in Writing</a:t>
              </a:r>
              <a:endParaRPr b="1" sz="12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2519450" y="9008923"/>
              <a:ext cx="112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All About Me Journal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49" name="Google Shape;149;p13"/>
          <p:cNvGrpSpPr/>
          <p:nvPr/>
        </p:nvGrpSpPr>
        <p:grpSpPr>
          <a:xfrm>
            <a:off x="4005650" y="8517975"/>
            <a:ext cx="1408800" cy="1532400"/>
            <a:chOff x="4005650" y="8517975"/>
            <a:chExt cx="1408800" cy="1532400"/>
          </a:xfrm>
        </p:grpSpPr>
        <p:sp>
          <p:nvSpPr>
            <p:cNvPr id="150" name="Google Shape;150;p13"/>
            <p:cNvSpPr/>
            <p:nvPr/>
          </p:nvSpPr>
          <p:spPr>
            <a:xfrm>
              <a:off x="4005650" y="8517975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4087953" y="8601475"/>
              <a:ext cx="1297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aveat"/>
                  <a:ea typeface="Caveat"/>
                  <a:cs typeface="Caveat"/>
                  <a:sym typeface="Caveat"/>
                </a:rPr>
                <a:t>Skills: AB Patterns</a:t>
              </a:r>
              <a:endParaRPr b="1" sz="12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4101725" y="8819396"/>
              <a:ext cx="112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Clothesline Shirt Patterns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53" name="Google Shape;153;p13"/>
          <p:cNvGrpSpPr/>
          <p:nvPr/>
        </p:nvGrpSpPr>
        <p:grpSpPr>
          <a:xfrm>
            <a:off x="5601163" y="8517975"/>
            <a:ext cx="1408800" cy="1532400"/>
            <a:chOff x="5616625" y="8517975"/>
            <a:chExt cx="1408800" cy="1532400"/>
          </a:xfrm>
        </p:grpSpPr>
        <p:sp>
          <p:nvSpPr>
            <p:cNvPr id="154" name="Google Shape;154;p13"/>
            <p:cNvSpPr/>
            <p:nvPr/>
          </p:nvSpPr>
          <p:spPr>
            <a:xfrm>
              <a:off x="5616625" y="8517975"/>
              <a:ext cx="1408800" cy="15324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5698928" y="8601475"/>
              <a:ext cx="1297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aveat"/>
                  <a:ea typeface="Caveat"/>
                  <a:cs typeface="Caveat"/>
                  <a:sym typeface="Caveat"/>
                </a:rPr>
                <a:t>Sensory Bin:</a:t>
              </a:r>
              <a:endParaRPr b="1" sz="12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56" name="Google Shape;156;p13"/>
            <p:cNvSpPr txBox="1"/>
            <p:nvPr/>
          </p:nvSpPr>
          <p:spPr>
            <a:xfrm>
              <a:off x="5712700" y="8819400"/>
              <a:ext cx="1195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latin typeface="Amatic SC"/>
                  <a:ea typeface="Amatic SC"/>
                  <a:cs typeface="Amatic SC"/>
                  <a:sym typeface="Amatic SC"/>
                </a:rPr>
                <a:t>Build a Family Sensory Bin</a:t>
              </a:r>
              <a:endParaRPr b="1" sz="11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pic>
        <p:nvPicPr>
          <p:cNvPr id="157" name="Google Shape;15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482792" y="9986017"/>
            <a:ext cx="858258" cy="58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3600004">
            <a:off x="3875700" y="8176380"/>
            <a:ext cx="328223" cy="337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