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DM Sans Medium"/>
      <p:regular r:id="rId7"/>
      <p:bold r:id="rId8"/>
      <p:italic r:id="rId9"/>
      <p:boldItalic r:id="rId10"/>
    </p:embeddedFont>
    <p:embeddedFont>
      <p:font typeface="DM Sans"/>
      <p:regular r:id="rId11"/>
      <p:bold r:id="rId12"/>
      <p:italic r:id="rId13"/>
      <p:boldItalic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4627">
          <p15:clr>
            <a:srgbClr val="A4A3A4"/>
          </p15:clr>
        </p15:guide>
        <p15:guide id="3" pos="135">
          <p15:clr>
            <a:srgbClr val="9AA0A6"/>
          </p15:clr>
        </p15:guide>
        <p15:guide id="4" orient="horz" pos="135">
          <p15:clr>
            <a:srgbClr val="9AA0A6"/>
          </p15:clr>
        </p15:guide>
        <p15:guide id="5" pos="534">
          <p15:clr>
            <a:srgbClr val="9AA0A6"/>
          </p15:clr>
        </p15:guide>
        <p15:guide id="6" pos="422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4627"/>
        <p:guide pos="135"/>
        <p:guide pos="135" orient="horz"/>
        <p:guide pos="534"/>
        <p:guide pos="422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DMSans-regular.fntdata"/><Relationship Id="rId10" Type="http://schemas.openxmlformats.org/officeDocument/2006/relationships/font" Target="fonts/DMSansMedium-boldItalic.fntdata"/><Relationship Id="rId13" Type="http://schemas.openxmlformats.org/officeDocument/2006/relationships/font" Target="fonts/DMSans-italic.fntdata"/><Relationship Id="rId12" Type="http://schemas.openxmlformats.org/officeDocument/2006/relationships/font" Target="fonts/DMSa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DMSansMedium-italic.fntdata"/><Relationship Id="rId15" Type="http://schemas.openxmlformats.org/officeDocument/2006/relationships/font" Target="fonts/OpenSans-regular.fntdata"/><Relationship Id="rId14" Type="http://schemas.openxmlformats.org/officeDocument/2006/relationships/font" Target="fonts/DMSans-boldItalic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OpenSans-boldItalic.fntdata"/><Relationship Id="rId7" Type="http://schemas.openxmlformats.org/officeDocument/2006/relationships/font" Target="fonts/DMSansMedium-regular.fntdata"/><Relationship Id="rId8" Type="http://schemas.openxmlformats.org/officeDocument/2006/relationships/font" Target="fonts/DMSans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-5400000">
            <a:off x="5231200" y="8339400"/>
            <a:ext cx="2352600" cy="2352600"/>
          </a:xfrm>
          <a:prstGeom prst="rtTriangle">
            <a:avLst/>
          </a:prstGeom>
          <a:solidFill>
            <a:srgbClr val="C6C6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 rot="5400000">
            <a:off x="0" y="-4625"/>
            <a:ext cx="2352600" cy="2352600"/>
          </a:xfrm>
          <a:prstGeom prst="rtTriangle">
            <a:avLst/>
          </a:prstGeom>
          <a:solidFill>
            <a:srgbClr val="C6C6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219075" y="219075"/>
            <a:ext cx="7126500" cy="102633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295275" y="295275"/>
            <a:ext cx="6986700" cy="10110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904875" y="752475"/>
            <a:ext cx="57612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4900">
                <a:latin typeface="DM Sans"/>
                <a:ea typeface="DM Sans"/>
                <a:cs typeface="DM Sans"/>
                <a:sym typeface="DM Sans"/>
              </a:rPr>
              <a:t>Power of Attorney</a:t>
            </a:r>
            <a:endParaRPr b="1" sz="49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259850" y="1506675"/>
            <a:ext cx="5040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>
                <a:latin typeface="DM Sans"/>
                <a:ea typeface="DM Sans"/>
                <a:cs typeface="DM Sans"/>
                <a:sym typeface="DM Sans"/>
              </a:rPr>
              <a:t>Resignation Letter Template</a:t>
            </a:r>
            <a:endParaRPr b="1" sz="2400">
              <a:latin typeface="DM Sans"/>
              <a:ea typeface="DM Sans"/>
              <a:cs typeface="DM Sans"/>
              <a:sym typeface="DM Sans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981075" y="2362213"/>
            <a:ext cx="5724600" cy="0"/>
          </a:xfrm>
          <a:prstGeom prst="straightConnector1">
            <a:avLst/>
          </a:prstGeom>
          <a:noFill/>
          <a:ln cap="flat" cmpd="sng" w="9525">
            <a:solidFill>
              <a:srgbClr val="C6C6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842992" y="2209813"/>
            <a:ext cx="314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D1D1B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I,</a:t>
            </a:r>
            <a:endParaRPr sz="1200">
              <a:solidFill>
                <a:srgbClr val="1D1D1B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976325" y="2424125"/>
            <a:ext cx="5495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000">
                <a:solidFill>
                  <a:srgbClr val="575756"/>
                </a:solidFill>
                <a:latin typeface="Open Sans"/>
                <a:ea typeface="Open Sans"/>
                <a:cs typeface="Open Sans"/>
                <a:sym typeface="Open Sans"/>
              </a:rPr>
              <a:t>(PRINT full name of representative/alternate, as it appears in the Enduring Power of Attorney) </a:t>
            </a:r>
            <a:endParaRPr i="1" sz="1000">
              <a:solidFill>
                <a:srgbClr val="57575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>
            <a:off x="1023950" y="2976600"/>
            <a:ext cx="5681700" cy="0"/>
          </a:xfrm>
          <a:prstGeom prst="straightConnector1">
            <a:avLst/>
          </a:prstGeom>
          <a:noFill/>
          <a:ln cap="flat" cmpd="sng" w="9525">
            <a:solidFill>
              <a:srgbClr val="C6C6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" name="Google Shape;64;p13"/>
          <p:cNvSpPr txBox="1"/>
          <p:nvPr/>
        </p:nvSpPr>
        <p:spPr>
          <a:xfrm>
            <a:off x="842992" y="2790850"/>
            <a:ext cx="3144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D1D1B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of</a:t>
            </a:r>
            <a:r>
              <a:rPr lang="ru">
                <a:solidFill>
                  <a:srgbClr val="1D1D1B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 </a:t>
            </a:r>
            <a:endParaRPr>
              <a:solidFill>
                <a:srgbClr val="1D1D1B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976325" y="3038500"/>
            <a:ext cx="5495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000">
                <a:solidFill>
                  <a:srgbClr val="575756"/>
                </a:solidFill>
                <a:latin typeface="Open Sans"/>
                <a:ea typeface="Open Sans"/>
                <a:cs typeface="Open Sans"/>
                <a:sym typeface="Open Sans"/>
              </a:rPr>
              <a:t>(current address)</a:t>
            </a:r>
            <a:endParaRPr i="1" sz="1000">
              <a:solidFill>
                <a:srgbClr val="57575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66" name="Google Shape;66;p13"/>
          <p:cNvCxnSpPr/>
          <p:nvPr/>
        </p:nvCxnSpPr>
        <p:spPr>
          <a:xfrm>
            <a:off x="1343025" y="3581450"/>
            <a:ext cx="5362500" cy="0"/>
          </a:xfrm>
          <a:prstGeom prst="straightConnector1">
            <a:avLst/>
          </a:prstGeom>
          <a:noFill/>
          <a:ln cap="flat" cmpd="sng" w="9525">
            <a:solidFill>
              <a:srgbClr val="C6C6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7" name="Google Shape;67;p13"/>
          <p:cNvSpPr txBox="1"/>
          <p:nvPr/>
        </p:nvSpPr>
        <p:spPr>
          <a:xfrm>
            <a:off x="843000" y="3424275"/>
            <a:ext cx="538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D1D1B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Phone</a:t>
            </a:r>
            <a:endParaRPr sz="1200">
              <a:solidFill>
                <a:srgbClr val="1D1D1B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309700" y="3643350"/>
            <a:ext cx="51624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000">
                <a:solidFill>
                  <a:srgbClr val="575756"/>
                </a:solidFill>
                <a:latin typeface="Open Sans"/>
                <a:ea typeface="Open Sans"/>
                <a:cs typeface="Open Sans"/>
                <a:sym typeface="Open Sans"/>
              </a:rPr>
              <a:t>(current address)</a:t>
            </a:r>
            <a:endParaRPr i="1" sz="1000">
              <a:solidFill>
                <a:srgbClr val="57575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843000" y="4036625"/>
            <a:ext cx="610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rgbClr val="1D1D1B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Hereby resign as the attorney/alternate named in the Enduring Power of Attorney</a:t>
            </a:r>
            <a:endParaRPr sz="1200">
              <a:solidFill>
                <a:srgbClr val="1D1D1B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rgbClr val="1D1D1B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made by</a:t>
            </a:r>
            <a:endParaRPr sz="1200">
              <a:solidFill>
                <a:srgbClr val="1D1D1B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1D1D1B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</p:txBody>
      </p:sp>
      <p:cxnSp>
        <p:nvCxnSpPr>
          <p:cNvPr id="70" name="Google Shape;70;p13"/>
          <p:cNvCxnSpPr/>
          <p:nvPr/>
        </p:nvCxnSpPr>
        <p:spPr>
          <a:xfrm>
            <a:off x="852500" y="4814925"/>
            <a:ext cx="5853000" cy="0"/>
          </a:xfrm>
          <a:prstGeom prst="straightConnector1">
            <a:avLst/>
          </a:prstGeom>
          <a:noFill/>
          <a:ln cap="flat" cmpd="sng" w="9525">
            <a:solidFill>
              <a:srgbClr val="C6C6C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3"/>
          <p:cNvCxnSpPr/>
          <p:nvPr/>
        </p:nvCxnSpPr>
        <p:spPr>
          <a:xfrm>
            <a:off x="1038225" y="5424525"/>
            <a:ext cx="5667300" cy="0"/>
          </a:xfrm>
          <a:prstGeom prst="straightConnector1">
            <a:avLst/>
          </a:prstGeom>
          <a:noFill/>
          <a:ln cap="flat" cmpd="sng" w="9525">
            <a:solidFill>
              <a:srgbClr val="C6C6C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" name="Google Shape;72;p13"/>
          <p:cNvCxnSpPr/>
          <p:nvPr/>
        </p:nvCxnSpPr>
        <p:spPr>
          <a:xfrm>
            <a:off x="1338275" y="6038900"/>
            <a:ext cx="5367300" cy="0"/>
          </a:xfrm>
          <a:prstGeom prst="straightConnector1">
            <a:avLst/>
          </a:prstGeom>
          <a:noFill/>
          <a:ln cap="flat" cmpd="sng" w="9525">
            <a:solidFill>
              <a:srgbClr val="C6C6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" name="Google Shape;73;p13"/>
          <p:cNvSpPr txBox="1"/>
          <p:nvPr/>
        </p:nvSpPr>
        <p:spPr>
          <a:xfrm>
            <a:off x="847738" y="4872038"/>
            <a:ext cx="5495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000">
                <a:solidFill>
                  <a:srgbClr val="575756"/>
                </a:solidFill>
                <a:latin typeface="Open Sans"/>
                <a:ea typeface="Open Sans"/>
                <a:cs typeface="Open Sans"/>
                <a:sym typeface="Open Sans"/>
              </a:rPr>
              <a:t>(PRINT full name of adult, as it appears on the Enduring Power of </a:t>
            </a:r>
            <a:r>
              <a:rPr i="1" lang="ru" sz="1000">
                <a:solidFill>
                  <a:srgbClr val="575756"/>
                </a:solidFill>
                <a:latin typeface="Open Sans"/>
                <a:ea typeface="Open Sans"/>
                <a:cs typeface="Open Sans"/>
                <a:sym typeface="Open Sans"/>
              </a:rPr>
              <a:t>Attorney</a:t>
            </a:r>
            <a:r>
              <a:rPr i="1" lang="ru" sz="1000">
                <a:solidFill>
                  <a:srgbClr val="575756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 i="1" sz="1000">
              <a:solidFill>
                <a:srgbClr val="57575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842992" y="5243838"/>
            <a:ext cx="3144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D1D1B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of</a:t>
            </a:r>
            <a:r>
              <a:rPr lang="ru">
                <a:solidFill>
                  <a:srgbClr val="1D1D1B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 </a:t>
            </a:r>
            <a:endParaRPr>
              <a:solidFill>
                <a:srgbClr val="1D1D1B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1000140" y="5481975"/>
            <a:ext cx="1314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000">
                <a:solidFill>
                  <a:srgbClr val="575756"/>
                </a:solidFill>
                <a:latin typeface="Open Sans"/>
                <a:ea typeface="Open Sans"/>
                <a:cs typeface="Open Sans"/>
                <a:sym typeface="Open Sans"/>
              </a:rPr>
              <a:t>(current address)</a:t>
            </a:r>
            <a:endParaRPr i="1" sz="1000">
              <a:solidFill>
                <a:srgbClr val="57575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843004" y="5877275"/>
            <a:ext cx="4668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D1D1B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Phone </a:t>
            </a:r>
            <a:endParaRPr>
              <a:solidFill>
                <a:srgbClr val="1D1D1B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1285890" y="6091575"/>
            <a:ext cx="1314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000">
                <a:solidFill>
                  <a:srgbClr val="575756"/>
                </a:solidFill>
                <a:latin typeface="Open Sans"/>
                <a:ea typeface="Open Sans"/>
                <a:cs typeface="Open Sans"/>
                <a:sym typeface="Open Sans"/>
              </a:rPr>
              <a:t>(area code + number)</a:t>
            </a:r>
            <a:endParaRPr i="1" sz="1000">
              <a:solidFill>
                <a:srgbClr val="57575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842980" y="6489550"/>
            <a:ext cx="2781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D1D1B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Enduring Power of Attorney signed on </a:t>
            </a:r>
            <a:endParaRPr>
              <a:solidFill>
                <a:srgbClr val="1D1D1B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3171898" y="6700850"/>
            <a:ext cx="36099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000">
                <a:solidFill>
                  <a:srgbClr val="575756"/>
                </a:solidFill>
                <a:latin typeface="Open Sans"/>
                <a:ea typeface="Open Sans"/>
                <a:cs typeface="Open Sans"/>
                <a:sym typeface="Open Sans"/>
              </a:rPr>
              <a:t>(Month, day, year, adult signed the Enduring Power of Attorney)</a:t>
            </a:r>
            <a:endParaRPr i="1" sz="1000">
              <a:solidFill>
                <a:srgbClr val="57575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80" name="Google Shape;80;p13"/>
          <p:cNvCxnSpPr/>
          <p:nvPr/>
        </p:nvCxnSpPr>
        <p:spPr>
          <a:xfrm>
            <a:off x="3671900" y="6643725"/>
            <a:ext cx="3033600" cy="0"/>
          </a:xfrm>
          <a:prstGeom prst="straightConnector1">
            <a:avLst/>
          </a:prstGeom>
          <a:noFill/>
          <a:ln cap="flat" cmpd="sng" w="9525">
            <a:solidFill>
              <a:srgbClr val="C6C6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1" name="Google Shape;81;p13"/>
          <p:cNvSpPr txBox="1"/>
          <p:nvPr/>
        </p:nvSpPr>
        <p:spPr>
          <a:xfrm>
            <a:off x="814425" y="7226300"/>
            <a:ext cx="6129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D1D1B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This notice is effective immediately and is signed by me, the attorney/alternate, on</a:t>
            </a:r>
            <a:endParaRPr sz="1200">
              <a:solidFill>
                <a:srgbClr val="1D1D1B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</p:txBody>
      </p:sp>
      <p:cxnSp>
        <p:nvCxnSpPr>
          <p:cNvPr id="82" name="Google Shape;82;p13"/>
          <p:cNvCxnSpPr/>
          <p:nvPr/>
        </p:nvCxnSpPr>
        <p:spPr>
          <a:xfrm>
            <a:off x="852500" y="7958400"/>
            <a:ext cx="2028900" cy="0"/>
          </a:xfrm>
          <a:prstGeom prst="straightConnector1">
            <a:avLst/>
          </a:prstGeom>
          <a:noFill/>
          <a:ln cap="flat" cmpd="sng" w="9525">
            <a:solidFill>
              <a:srgbClr val="C6C6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3" name="Google Shape;83;p13"/>
          <p:cNvSpPr txBox="1"/>
          <p:nvPr/>
        </p:nvSpPr>
        <p:spPr>
          <a:xfrm>
            <a:off x="847753" y="8010975"/>
            <a:ext cx="1771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000">
                <a:solidFill>
                  <a:srgbClr val="575756"/>
                </a:solidFill>
                <a:latin typeface="Open Sans"/>
                <a:ea typeface="Open Sans"/>
                <a:cs typeface="Open Sans"/>
                <a:sym typeface="Open Sans"/>
              </a:rPr>
              <a:t>(Current month, day and year)</a:t>
            </a:r>
            <a:endParaRPr i="1" sz="1000">
              <a:solidFill>
                <a:srgbClr val="57575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84" name="Google Shape;84;p13"/>
          <p:cNvCxnSpPr/>
          <p:nvPr/>
        </p:nvCxnSpPr>
        <p:spPr>
          <a:xfrm>
            <a:off x="3252800" y="7958288"/>
            <a:ext cx="328500" cy="0"/>
          </a:xfrm>
          <a:prstGeom prst="straightConnector1">
            <a:avLst/>
          </a:prstGeom>
          <a:noFill/>
          <a:ln cap="flat" cmpd="sng" w="9525">
            <a:solidFill>
              <a:srgbClr val="C6C6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5" name="Google Shape;85;p13"/>
          <p:cNvSpPr txBox="1"/>
          <p:nvPr/>
        </p:nvSpPr>
        <p:spPr>
          <a:xfrm>
            <a:off x="2924203" y="7796950"/>
            <a:ext cx="314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D1D1B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, 20</a:t>
            </a:r>
            <a:endParaRPr sz="1200">
              <a:solidFill>
                <a:srgbClr val="1D1D1B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</p:txBody>
      </p:sp>
      <p:cxnSp>
        <p:nvCxnSpPr>
          <p:cNvPr id="86" name="Google Shape;86;p13"/>
          <p:cNvCxnSpPr/>
          <p:nvPr/>
        </p:nvCxnSpPr>
        <p:spPr>
          <a:xfrm>
            <a:off x="852500" y="8618006"/>
            <a:ext cx="3381300" cy="0"/>
          </a:xfrm>
          <a:prstGeom prst="straightConnector1">
            <a:avLst/>
          </a:prstGeom>
          <a:noFill/>
          <a:ln cap="flat" cmpd="sng" w="9525">
            <a:solidFill>
              <a:srgbClr val="C6C6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7" name="Google Shape;87;p13"/>
          <p:cNvSpPr txBox="1"/>
          <p:nvPr/>
        </p:nvSpPr>
        <p:spPr>
          <a:xfrm>
            <a:off x="847749" y="8670581"/>
            <a:ext cx="2231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000">
                <a:solidFill>
                  <a:srgbClr val="575756"/>
                </a:solidFill>
                <a:latin typeface="Open Sans"/>
                <a:ea typeface="Open Sans"/>
                <a:cs typeface="Open Sans"/>
                <a:sym typeface="Open Sans"/>
              </a:rPr>
              <a:t>(Your signature, the attorney/alternate) </a:t>
            </a:r>
            <a:endParaRPr i="1" sz="1000">
              <a:solidFill>
                <a:srgbClr val="57575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