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Shantell Sans SemiBold"/>
      <p:regular r:id="rId7"/>
      <p:bold r:id="rId8"/>
      <p:italic r:id="rId9"/>
      <p:boldItalic r:id="rId10"/>
    </p:embeddedFont>
    <p:embeddedFont>
      <p:font typeface="Sour Gummy"/>
      <p:regular r:id="rId11"/>
      <p:bold r:id="rId12"/>
      <p:italic r:id="rId13"/>
      <p:boldItalic r:id="rId14"/>
    </p:embeddedFont>
    <p:embeddedFont>
      <p:font typeface="Shantell Sans"/>
      <p:regular r:id="rId15"/>
      <p:bold r:id="rId16"/>
      <p:italic r:id="rId17"/>
      <p:boldItalic r:id="rId18"/>
    </p:embeddedFont>
    <p:embeddedFont>
      <p:font typeface="Sour Gummy Light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GummyLight-bold.fntdata"/><Relationship Id="rId11" Type="http://schemas.openxmlformats.org/officeDocument/2006/relationships/font" Target="fonts/SourGummy-regular.fntdata"/><Relationship Id="rId22" Type="http://schemas.openxmlformats.org/officeDocument/2006/relationships/font" Target="fonts/SourGummyLight-boldItalic.fntdata"/><Relationship Id="rId10" Type="http://schemas.openxmlformats.org/officeDocument/2006/relationships/font" Target="fonts/ShantellSansSemiBold-boldItalic.fntdata"/><Relationship Id="rId21" Type="http://schemas.openxmlformats.org/officeDocument/2006/relationships/font" Target="fonts/SourGummyLight-italic.fntdata"/><Relationship Id="rId13" Type="http://schemas.openxmlformats.org/officeDocument/2006/relationships/font" Target="fonts/SourGummy-italic.fntdata"/><Relationship Id="rId12" Type="http://schemas.openxmlformats.org/officeDocument/2006/relationships/font" Target="fonts/SourGumm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ShantellSansSemiBold-italic.fntdata"/><Relationship Id="rId15" Type="http://schemas.openxmlformats.org/officeDocument/2006/relationships/font" Target="fonts/ShantellSans-regular.fntdata"/><Relationship Id="rId14" Type="http://schemas.openxmlformats.org/officeDocument/2006/relationships/font" Target="fonts/SourGummy-boldItalic.fntdata"/><Relationship Id="rId17" Type="http://schemas.openxmlformats.org/officeDocument/2006/relationships/font" Target="fonts/ShantellSans-italic.fntdata"/><Relationship Id="rId16" Type="http://schemas.openxmlformats.org/officeDocument/2006/relationships/font" Target="fonts/ShantellSans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GummyLight-regular.fntdata"/><Relationship Id="rId6" Type="http://schemas.openxmlformats.org/officeDocument/2006/relationships/slide" Target="slides/slide1.xml"/><Relationship Id="rId18" Type="http://schemas.openxmlformats.org/officeDocument/2006/relationships/font" Target="fonts/ShantellSans-boldItalic.fntdata"/><Relationship Id="rId7" Type="http://schemas.openxmlformats.org/officeDocument/2006/relationships/font" Target="fonts/ShantellSansSemiBold-regular.fntdata"/><Relationship Id="rId8" Type="http://schemas.openxmlformats.org/officeDocument/2006/relationships/font" Target="fonts/ShantellSans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EFE4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>
            <a:stCxn id="55" idx="4"/>
            <a:endCxn id="56" idx="0"/>
          </p:cNvCxnSpPr>
          <p:nvPr/>
        </p:nvCxnSpPr>
        <p:spPr>
          <a:xfrm>
            <a:off x="1700950" y="2327893"/>
            <a:ext cx="0" cy="7491600"/>
          </a:xfrm>
          <a:prstGeom prst="straightConnector1">
            <a:avLst/>
          </a:prstGeom>
          <a:noFill/>
          <a:ln cap="flat" cmpd="sng" w="19050">
            <a:solidFill>
              <a:srgbClr val="E9B25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7" name="Google Shape;57;p13"/>
          <p:cNvGrpSpPr/>
          <p:nvPr/>
        </p:nvGrpSpPr>
        <p:grpSpPr>
          <a:xfrm>
            <a:off x="5077260" y="397053"/>
            <a:ext cx="2081150" cy="9640850"/>
            <a:chOff x="5077260" y="397053"/>
            <a:chExt cx="2081150" cy="9640850"/>
          </a:xfrm>
        </p:grpSpPr>
        <p:pic>
          <p:nvPicPr>
            <p:cNvPr id="58" name="Google Shape;58;p13" title="Ресурс 1@2x.pn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549424" y="397053"/>
              <a:ext cx="1383203" cy="13260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 title="Ресурс 2@2x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077260" y="2053166"/>
              <a:ext cx="2081150" cy="19986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3" title="Ресурс 3@2x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61371" y="4390571"/>
              <a:ext cx="1541828" cy="2430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3" title="Ресурс 4@2x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74039" y="7117868"/>
              <a:ext cx="1922526" cy="1148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Google Shape;62;p13" title="Ресурс 5@2x.png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487571" y="8477040"/>
              <a:ext cx="1402238" cy="15608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13"/>
          <p:cNvSpPr txBox="1"/>
          <p:nvPr/>
        </p:nvSpPr>
        <p:spPr>
          <a:xfrm>
            <a:off x="541714" y="89814"/>
            <a:ext cx="4928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400">
                <a:solidFill>
                  <a:srgbClr val="2D3C83"/>
                </a:solidFill>
                <a:latin typeface="Sour Gummy"/>
                <a:ea typeface="Sour Gummy"/>
                <a:cs typeface="Sour Gummy"/>
                <a:sym typeface="Sour Gummy"/>
              </a:rPr>
              <a:t>Portugal</a:t>
            </a:r>
            <a:endParaRPr b="1" sz="8400">
              <a:solidFill>
                <a:srgbClr val="2D3C83"/>
              </a:solidFill>
              <a:latin typeface="Sour Gummy"/>
              <a:ea typeface="Sour Gummy"/>
              <a:cs typeface="Sour Gummy"/>
              <a:sym typeface="Sour Gummy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541714" y="1254154"/>
            <a:ext cx="4928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392E26"/>
                </a:solidFill>
                <a:latin typeface="Shantell Sans"/>
                <a:ea typeface="Shantell Sans"/>
                <a:cs typeface="Shantell Sans"/>
                <a:sym typeface="Shantell Sans"/>
              </a:rPr>
              <a:t>Itinerary</a:t>
            </a:r>
            <a:endParaRPr sz="3800">
              <a:solidFill>
                <a:srgbClr val="392E26"/>
              </a:solidFill>
              <a:latin typeface="Shantell Sans"/>
              <a:ea typeface="Shantell Sans"/>
              <a:cs typeface="Shantell Sans"/>
              <a:sym typeface="Shantell Sans"/>
            </a:endParaRPr>
          </a:p>
        </p:txBody>
      </p:sp>
      <p:grpSp>
        <p:nvGrpSpPr>
          <p:cNvPr id="65" name="Google Shape;65;p13"/>
          <p:cNvGrpSpPr/>
          <p:nvPr/>
        </p:nvGrpSpPr>
        <p:grpSpPr>
          <a:xfrm>
            <a:off x="578778" y="2141143"/>
            <a:ext cx="4675222" cy="695100"/>
            <a:chOff x="578778" y="2141143"/>
            <a:chExt cx="4675222" cy="695100"/>
          </a:xfrm>
        </p:grpSpPr>
        <p:sp>
          <p:nvSpPr>
            <p:cNvPr id="66" name="Google Shape;66;p13"/>
            <p:cNvSpPr txBox="1"/>
            <p:nvPr/>
          </p:nvSpPr>
          <p:spPr>
            <a:xfrm>
              <a:off x="578778" y="2141143"/>
              <a:ext cx="1013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2D3C83"/>
                  </a:solidFill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Day 1:</a:t>
              </a:r>
              <a:endParaRPr sz="1800">
                <a:solidFill>
                  <a:srgbClr val="2D3C83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  <p:sp>
          <p:nvSpPr>
            <p:cNvPr id="67" name="Google Shape;67;p13"/>
            <p:cNvSpPr txBox="1"/>
            <p:nvPr/>
          </p:nvSpPr>
          <p:spPr>
            <a:xfrm>
              <a:off x="2162500" y="2141143"/>
              <a:ext cx="3091500" cy="6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rgbClr val="392E26"/>
                  </a:solidFill>
                  <a:latin typeface="Sour Gummy Light"/>
                  <a:ea typeface="Sour Gummy Light"/>
                  <a:cs typeface="Sour Gummy Light"/>
                  <a:sym typeface="Sour Gummy Light"/>
                </a:rPr>
                <a:t>Arrival in Lisbon</a:t>
              </a:r>
              <a:endParaRPr sz="2100">
                <a:solidFill>
                  <a:srgbClr val="392E26"/>
                </a:solidFill>
                <a:latin typeface="Sour Gummy Light"/>
                <a:ea typeface="Sour Gummy Light"/>
                <a:cs typeface="Sour Gummy Light"/>
                <a:sym typeface="Sour Gummy Ligh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rgbClr val="392E26"/>
                  </a:solidFill>
                  <a:latin typeface="Sour Gummy Light"/>
                  <a:ea typeface="Sour Gummy Light"/>
                  <a:cs typeface="Sour Gummy Light"/>
                  <a:sym typeface="Sour Gummy Light"/>
                </a:rPr>
                <a:t>Stay in Lisbon (Days 1–4)</a:t>
              </a:r>
              <a:endParaRPr sz="2100">
                <a:solidFill>
                  <a:srgbClr val="392E26"/>
                </a:solidFill>
                <a:latin typeface="Sour Gummy Light"/>
                <a:ea typeface="Sour Gummy Light"/>
                <a:cs typeface="Sour Gummy Light"/>
                <a:sym typeface="Sour Gummy Light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1652800" y="2231593"/>
              <a:ext cx="96300" cy="96300"/>
            </a:xfrm>
            <a:prstGeom prst="ellipse">
              <a:avLst/>
            </a:prstGeom>
            <a:solidFill>
              <a:srgbClr val="2D3C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" name="Google Shape;68;p13"/>
          <p:cNvGrpSpPr/>
          <p:nvPr/>
        </p:nvGrpSpPr>
        <p:grpSpPr>
          <a:xfrm>
            <a:off x="578778" y="3188343"/>
            <a:ext cx="4675222" cy="323100"/>
            <a:chOff x="578778" y="3188343"/>
            <a:chExt cx="4675222" cy="323100"/>
          </a:xfrm>
        </p:grpSpPr>
        <p:sp>
          <p:nvSpPr>
            <p:cNvPr id="69" name="Google Shape;69;p13"/>
            <p:cNvSpPr txBox="1"/>
            <p:nvPr/>
          </p:nvSpPr>
          <p:spPr>
            <a:xfrm>
              <a:off x="578778" y="3188343"/>
              <a:ext cx="1013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2D3C83"/>
                  </a:solidFill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Day 2:</a:t>
              </a:r>
              <a:endParaRPr sz="1800">
                <a:solidFill>
                  <a:srgbClr val="2D3C83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  <p:sp>
          <p:nvSpPr>
            <p:cNvPr id="70" name="Google Shape;70;p13"/>
            <p:cNvSpPr txBox="1"/>
            <p:nvPr/>
          </p:nvSpPr>
          <p:spPr>
            <a:xfrm>
              <a:off x="2162500" y="3188343"/>
              <a:ext cx="30915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rgbClr val="392E26"/>
                  </a:solidFill>
                  <a:latin typeface="Sour Gummy Light"/>
                  <a:ea typeface="Sour Gummy Light"/>
                  <a:cs typeface="Sour Gummy Light"/>
                  <a:sym typeface="Sour Gummy Light"/>
                </a:rPr>
                <a:t>Lisbon</a:t>
              </a:r>
              <a:endParaRPr sz="2100">
                <a:solidFill>
                  <a:srgbClr val="392E26"/>
                </a:solidFill>
                <a:latin typeface="Sour Gummy Light"/>
                <a:ea typeface="Sour Gummy Light"/>
                <a:cs typeface="Sour Gummy Light"/>
                <a:sym typeface="Sour Gummy Light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1652800" y="3301743"/>
              <a:ext cx="96300" cy="96300"/>
            </a:xfrm>
            <a:prstGeom prst="ellipse">
              <a:avLst/>
            </a:prstGeom>
            <a:solidFill>
              <a:srgbClr val="2D3C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" name="Google Shape;72;p13"/>
          <p:cNvGrpSpPr/>
          <p:nvPr/>
        </p:nvGrpSpPr>
        <p:grpSpPr>
          <a:xfrm>
            <a:off x="578778" y="3863544"/>
            <a:ext cx="4675222" cy="323100"/>
            <a:chOff x="578778" y="3863544"/>
            <a:chExt cx="4675222" cy="323100"/>
          </a:xfrm>
        </p:grpSpPr>
        <p:grpSp>
          <p:nvGrpSpPr>
            <p:cNvPr id="73" name="Google Shape;73;p13"/>
            <p:cNvGrpSpPr/>
            <p:nvPr/>
          </p:nvGrpSpPr>
          <p:grpSpPr>
            <a:xfrm>
              <a:off x="578778" y="3863544"/>
              <a:ext cx="4675222" cy="323100"/>
              <a:chOff x="578778" y="3192173"/>
              <a:chExt cx="4675222" cy="323100"/>
            </a:xfrm>
          </p:grpSpPr>
          <p:sp>
            <p:nvSpPr>
              <p:cNvPr id="74" name="Google Shape;74;p13"/>
              <p:cNvSpPr txBox="1"/>
              <p:nvPr/>
            </p:nvSpPr>
            <p:spPr>
              <a:xfrm>
                <a:off x="578778" y="3192173"/>
                <a:ext cx="10137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rgbClr val="2D3C83"/>
                    </a:solidFill>
                    <a:latin typeface="Shantell Sans SemiBold"/>
                    <a:ea typeface="Shantell Sans SemiBold"/>
                    <a:cs typeface="Shantell Sans SemiBold"/>
                    <a:sym typeface="Shantell Sans SemiBold"/>
                  </a:rPr>
                  <a:t>Day 3:</a:t>
                </a:r>
                <a:endParaRPr sz="1800">
                  <a:solidFill>
                    <a:srgbClr val="2D3C83"/>
                  </a:solidFill>
                  <a:latin typeface="Shantell Sans SemiBold"/>
                  <a:ea typeface="Shantell Sans SemiBold"/>
                  <a:cs typeface="Shantell Sans SemiBold"/>
                  <a:sym typeface="Shantell Sans SemiBold"/>
                </a:endParaRPr>
              </a:p>
            </p:txBody>
          </p:sp>
          <p:sp>
            <p:nvSpPr>
              <p:cNvPr id="75" name="Google Shape;75;p13"/>
              <p:cNvSpPr txBox="1"/>
              <p:nvPr/>
            </p:nvSpPr>
            <p:spPr>
              <a:xfrm>
                <a:off x="2162500" y="3192173"/>
                <a:ext cx="30915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100">
                    <a:solidFill>
                      <a:srgbClr val="392E26"/>
                    </a:solidFill>
                    <a:latin typeface="Sour Gummy Light"/>
                    <a:ea typeface="Sour Gummy Light"/>
                    <a:cs typeface="Sour Gummy Light"/>
                    <a:sym typeface="Sour Gummy Light"/>
                  </a:rPr>
                  <a:t>Belém</a:t>
                </a:r>
                <a:endParaRPr sz="2100">
                  <a:solidFill>
                    <a:srgbClr val="392E26"/>
                  </a:solidFill>
                  <a:latin typeface="Sour Gummy Light"/>
                  <a:ea typeface="Sour Gummy Light"/>
                  <a:cs typeface="Sour Gummy Light"/>
                  <a:sym typeface="Sour Gummy Light"/>
                </a:endParaRPr>
              </a:p>
            </p:txBody>
          </p:sp>
        </p:grpSp>
        <p:sp>
          <p:nvSpPr>
            <p:cNvPr id="76" name="Google Shape;76;p13"/>
            <p:cNvSpPr/>
            <p:nvPr/>
          </p:nvSpPr>
          <p:spPr>
            <a:xfrm>
              <a:off x="1652800" y="3976944"/>
              <a:ext cx="96300" cy="96300"/>
            </a:xfrm>
            <a:prstGeom prst="ellipse">
              <a:avLst/>
            </a:prstGeom>
            <a:solidFill>
              <a:srgbClr val="2D3C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" name="Google Shape;77;p13"/>
          <p:cNvGrpSpPr/>
          <p:nvPr/>
        </p:nvGrpSpPr>
        <p:grpSpPr>
          <a:xfrm>
            <a:off x="578778" y="4538744"/>
            <a:ext cx="4675222" cy="323100"/>
            <a:chOff x="578778" y="4538744"/>
            <a:chExt cx="4675222" cy="323100"/>
          </a:xfrm>
        </p:grpSpPr>
        <p:grpSp>
          <p:nvGrpSpPr>
            <p:cNvPr id="78" name="Google Shape;78;p13"/>
            <p:cNvGrpSpPr/>
            <p:nvPr/>
          </p:nvGrpSpPr>
          <p:grpSpPr>
            <a:xfrm>
              <a:off x="578778" y="4538744"/>
              <a:ext cx="4675222" cy="323100"/>
              <a:chOff x="578778" y="3192173"/>
              <a:chExt cx="4675222" cy="323100"/>
            </a:xfrm>
          </p:grpSpPr>
          <p:sp>
            <p:nvSpPr>
              <p:cNvPr id="79" name="Google Shape;79;p13"/>
              <p:cNvSpPr txBox="1"/>
              <p:nvPr/>
            </p:nvSpPr>
            <p:spPr>
              <a:xfrm>
                <a:off x="578778" y="3192173"/>
                <a:ext cx="10137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rgbClr val="2D3C83"/>
                    </a:solidFill>
                    <a:latin typeface="Shantell Sans SemiBold"/>
                    <a:ea typeface="Shantell Sans SemiBold"/>
                    <a:cs typeface="Shantell Sans SemiBold"/>
                    <a:sym typeface="Shantell Sans SemiBold"/>
                  </a:rPr>
                  <a:t>Day 4:</a:t>
                </a:r>
                <a:endParaRPr sz="1800">
                  <a:solidFill>
                    <a:srgbClr val="2D3C83"/>
                  </a:solidFill>
                  <a:latin typeface="Shantell Sans SemiBold"/>
                  <a:ea typeface="Shantell Sans SemiBold"/>
                  <a:cs typeface="Shantell Sans SemiBold"/>
                  <a:sym typeface="Shantell Sans SemiBold"/>
                </a:endParaRPr>
              </a:p>
            </p:txBody>
          </p:sp>
          <p:sp>
            <p:nvSpPr>
              <p:cNvPr id="80" name="Google Shape;80;p13"/>
              <p:cNvSpPr txBox="1"/>
              <p:nvPr/>
            </p:nvSpPr>
            <p:spPr>
              <a:xfrm>
                <a:off x="2162500" y="3192173"/>
                <a:ext cx="30915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100">
                    <a:solidFill>
                      <a:srgbClr val="392E26"/>
                    </a:solidFill>
                    <a:latin typeface="Sour Gummy Light"/>
                    <a:ea typeface="Sour Gummy Light"/>
                    <a:cs typeface="Sour Gummy Light"/>
                    <a:sym typeface="Sour Gummy Light"/>
                  </a:rPr>
                  <a:t>Sintra Day Trip</a:t>
                </a:r>
                <a:endParaRPr sz="2100">
                  <a:solidFill>
                    <a:srgbClr val="392E26"/>
                  </a:solidFill>
                  <a:latin typeface="Sour Gummy Light"/>
                  <a:ea typeface="Sour Gummy Light"/>
                  <a:cs typeface="Sour Gummy Light"/>
                  <a:sym typeface="Sour Gummy Light"/>
                </a:endParaRPr>
              </a:p>
            </p:txBody>
          </p:sp>
        </p:grpSp>
        <p:sp>
          <p:nvSpPr>
            <p:cNvPr id="81" name="Google Shape;81;p13"/>
            <p:cNvSpPr/>
            <p:nvPr/>
          </p:nvSpPr>
          <p:spPr>
            <a:xfrm>
              <a:off x="1652800" y="4652144"/>
              <a:ext cx="96300" cy="96300"/>
            </a:xfrm>
            <a:prstGeom prst="ellipse">
              <a:avLst/>
            </a:prstGeom>
            <a:solidFill>
              <a:srgbClr val="2D3C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" name="Google Shape;82;p13"/>
          <p:cNvGrpSpPr/>
          <p:nvPr/>
        </p:nvGrpSpPr>
        <p:grpSpPr>
          <a:xfrm>
            <a:off x="578778" y="5213945"/>
            <a:ext cx="4675222" cy="695100"/>
            <a:chOff x="578778" y="5213945"/>
            <a:chExt cx="4675222" cy="695100"/>
          </a:xfrm>
        </p:grpSpPr>
        <p:sp>
          <p:nvSpPr>
            <p:cNvPr id="83" name="Google Shape;83;p13"/>
            <p:cNvSpPr txBox="1"/>
            <p:nvPr/>
          </p:nvSpPr>
          <p:spPr>
            <a:xfrm>
              <a:off x="578778" y="5213945"/>
              <a:ext cx="1013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2D3C83"/>
                  </a:solidFill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Day 5:</a:t>
              </a:r>
              <a:endParaRPr sz="1800">
                <a:solidFill>
                  <a:srgbClr val="2D3C83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  <p:sp>
          <p:nvSpPr>
            <p:cNvPr id="84" name="Google Shape;84;p13"/>
            <p:cNvSpPr txBox="1"/>
            <p:nvPr/>
          </p:nvSpPr>
          <p:spPr>
            <a:xfrm>
              <a:off x="2162500" y="5213945"/>
              <a:ext cx="3091500" cy="6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rgbClr val="392E26"/>
                  </a:solidFill>
                  <a:latin typeface="Sour Gummy Light"/>
                  <a:ea typeface="Sour Gummy Light"/>
                  <a:cs typeface="Sour Gummy Light"/>
                  <a:sym typeface="Sour Gummy Light"/>
                </a:rPr>
                <a:t>Cascais + Cabo da Roca</a:t>
              </a:r>
              <a:endParaRPr sz="2100">
                <a:solidFill>
                  <a:srgbClr val="392E26"/>
                </a:solidFill>
                <a:latin typeface="Sour Gummy Light"/>
                <a:ea typeface="Sour Gummy Light"/>
                <a:cs typeface="Sour Gummy Light"/>
                <a:sym typeface="Sour Gummy Ligh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rgbClr val="392E26"/>
                  </a:solidFill>
                  <a:latin typeface="Sour Gummy Light"/>
                  <a:ea typeface="Sour Gummy Light"/>
                  <a:cs typeface="Sour Gummy Light"/>
                  <a:sym typeface="Sour Gummy Light"/>
                </a:rPr>
                <a:t>Return to Lisbon</a:t>
              </a:r>
              <a:endParaRPr sz="2100">
                <a:solidFill>
                  <a:srgbClr val="392E26"/>
                </a:solidFill>
                <a:latin typeface="Sour Gummy Light"/>
                <a:ea typeface="Sour Gummy Light"/>
                <a:cs typeface="Sour Gummy Light"/>
                <a:sym typeface="Sour Gummy Light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1652800" y="5304395"/>
              <a:ext cx="96300" cy="96300"/>
            </a:xfrm>
            <a:prstGeom prst="ellipse">
              <a:avLst/>
            </a:prstGeom>
            <a:solidFill>
              <a:srgbClr val="2D3C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" name="Google Shape;86;p13"/>
          <p:cNvGrpSpPr/>
          <p:nvPr/>
        </p:nvGrpSpPr>
        <p:grpSpPr>
          <a:xfrm>
            <a:off x="578778" y="6261145"/>
            <a:ext cx="4675222" cy="695100"/>
            <a:chOff x="578778" y="6261145"/>
            <a:chExt cx="4675222" cy="695100"/>
          </a:xfrm>
        </p:grpSpPr>
        <p:sp>
          <p:nvSpPr>
            <p:cNvPr id="87" name="Google Shape;87;p13"/>
            <p:cNvSpPr txBox="1"/>
            <p:nvPr/>
          </p:nvSpPr>
          <p:spPr>
            <a:xfrm>
              <a:off x="578778" y="6261145"/>
              <a:ext cx="1013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2D3C83"/>
                  </a:solidFill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Day 6:</a:t>
              </a:r>
              <a:endParaRPr sz="1800">
                <a:solidFill>
                  <a:srgbClr val="2D3C83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2162500" y="6261145"/>
              <a:ext cx="3091500" cy="6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rgbClr val="392E26"/>
                  </a:solidFill>
                  <a:latin typeface="Sour Gummy Light"/>
                  <a:ea typeface="Sour Gummy Light"/>
                  <a:cs typeface="Sour Gummy Light"/>
                  <a:sym typeface="Sour Gummy Light"/>
                </a:rPr>
                <a:t>Lisbon to Porto</a:t>
              </a:r>
              <a:endParaRPr sz="2100">
                <a:solidFill>
                  <a:srgbClr val="392E26"/>
                </a:solidFill>
                <a:latin typeface="Sour Gummy Light"/>
                <a:ea typeface="Sour Gummy Light"/>
                <a:cs typeface="Sour Gummy Light"/>
                <a:sym typeface="Sour Gummy Ligh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rgbClr val="392E26"/>
                  </a:solidFill>
                  <a:latin typeface="Sour Gummy Light"/>
                  <a:ea typeface="Sour Gummy Light"/>
                  <a:cs typeface="Sour Gummy Light"/>
                  <a:sym typeface="Sour Gummy Light"/>
                </a:rPr>
                <a:t>Stay in Porto (Days 6–8)</a:t>
              </a:r>
              <a:endParaRPr sz="2100">
                <a:solidFill>
                  <a:srgbClr val="392E26"/>
                </a:solidFill>
                <a:latin typeface="Sour Gummy Light"/>
                <a:ea typeface="Sour Gummy Light"/>
                <a:cs typeface="Sour Gummy Light"/>
                <a:sym typeface="Sour Gummy Light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1652800" y="6351595"/>
              <a:ext cx="96300" cy="96300"/>
            </a:xfrm>
            <a:prstGeom prst="ellipse">
              <a:avLst/>
            </a:prstGeom>
            <a:solidFill>
              <a:srgbClr val="2D3C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" name="Google Shape;90;p13"/>
          <p:cNvGrpSpPr/>
          <p:nvPr/>
        </p:nvGrpSpPr>
        <p:grpSpPr>
          <a:xfrm>
            <a:off x="578778" y="7308345"/>
            <a:ext cx="4675222" cy="323100"/>
            <a:chOff x="578778" y="7308345"/>
            <a:chExt cx="4675222" cy="323100"/>
          </a:xfrm>
        </p:grpSpPr>
        <p:grpSp>
          <p:nvGrpSpPr>
            <p:cNvPr id="91" name="Google Shape;91;p13"/>
            <p:cNvGrpSpPr/>
            <p:nvPr/>
          </p:nvGrpSpPr>
          <p:grpSpPr>
            <a:xfrm>
              <a:off x="578778" y="7308345"/>
              <a:ext cx="4675222" cy="323100"/>
              <a:chOff x="578778" y="3192173"/>
              <a:chExt cx="4675222" cy="323100"/>
            </a:xfrm>
          </p:grpSpPr>
          <p:sp>
            <p:nvSpPr>
              <p:cNvPr id="92" name="Google Shape;92;p13"/>
              <p:cNvSpPr txBox="1"/>
              <p:nvPr/>
            </p:nvSpPr>
            <p:spPr>
              <a:xfrm>
                <a:off x="578778" y="3192173"/>
                <a:ext cx="10137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rgbClr val="2D3C83"/>
                    </a:solidFill>
                    <a:latin typeface="Shantell Sans SemiBold"/>
                    <a:ea typeface="Shantell Sans SemiBold"/>
                    <a:cs typeface="Shantell Sans SemiBold"/>
                    <a:sym typeface="Shantell Sans SemiBold"/>
                  </a:rPr>
                  <a:t>Day 7:</a:t>
                </a:r>
                <a:endParaRPr sz="1800">
                  <a:solidFill>
                    <a:srgbClr val="2D3C83"/>
                  </a:solidFill>
                  <a:latin typeface="Shantell Sans SemiBold"/>
                  <a:ea typeface="Shantell Sans SemiBold"/>
                  <a:cs typeface="Shantell Sans SemiBold"/>
                  <a:sym typeface="Shantell Sans SemiBold"/>
                </a:endParaRPr>
              </a:p>
            </p:txBody>
          </p:sp>
          <p:sp>
            <p:nvSpPr>
              <p:cNvPr id="93" name="Google Shape;93;p13"/>
              <p:cNvSpPr txBox="1"/>
              <p:nvPr/>
            </p:nvSpPr>
            <p:spPr>
              <a:xfrm>
                <a:off x="2162500" y="3192173"/>
                <a:ext cx="30915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100">
                    <a:solidFill>
                      <a:srgbClr val="392E26"/>
                    </a:solidFill>
                    <a:latin typeface="Sour Gummy Light"/>
                    <a:ea typeface="Sour Gummy Light"/>
                    <a:cs typeface="Sour Gummy Light"/>
                    <a:sym typeface="Sour Gummy Light"/>
                  </a:rPr>
                  <a:t>Porto</a:t>
                </a:r>
                <a:endParaRPr sz="2100">
                  <a:solidFill>
                    <a:srgbClr val="392E26"/>
                  </a:solidFill>
                  <a:latin typeface="Sour Gummy Light"/>
                  <a:ea typeface="Sour Gummy Light"/>
                  <a:cs typeface="Sour Gummy Light"/>
                  <a:sym typeface="Sour Gummy Light"/>
                </a:endParaRPr>
              </a:p>
            </p:txBody>
          </p:sp>
        </p:grpSp>
        <p:sp>
          <p:nvSpPr>
            <p:cNvPr id="94" name="Google Shape;94;p13"/>
            <p:cNvSpPr/>
            <p:nvPr/>
          </p:nvSpPr>
          <p:spPr>
            <a:xfrm>
              <a:off x="1652800" y="7421745"/>
              <a:ext cx="96300" cy="96300"/>
            </a:xfrm>
            <a:prstGeom prst="ellipse">
              <a:avLst/>
            </a:prstGeom>
            <a:solidFill>
              <a:srgbClr val="2D3C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" name="Google Shape;95;p13"/>
          <p:cNvGrpSpPr/>
          <p:nvPr/>
        </p:nvGrpSpPr>
        <p:grpSpPr>
          <a:xfrm>
            <a:off x="578778" y="7983546"/>
            <a:ext cx="4675222" cy="323100"/>
            <a:chOff x="578778" y="7983546"/>
            <a:chExt cx="4675222" cy="323100"/>
          </a:xfrm>
        </p:grpSpPr>
        <p:grpSp>
          <p:nvGrpSpPr>
            <p:cNvPr id="96" name="Google Shape;96;p13"/>
            <p:cNvGrpSpPr/>
            <p:nvPr/>
          </p:nvGrpSpPr>
          <p:grpSpPr>
            <a:xfrm>
              <a:off x="578778" y="7983546"/>
              <a:ext cx="4675222" cy="323100"/>
              <a:chOff x="578778" y="3192173"/>
              <a:chExt cx="4675222" cy="323100"/>
            </a:xfrm>
          </p:grpSpPr>
          <p:sp>
            <p:nvSpPr>
              <p:cNvPr id="97" name="Google Shape;97;p13"/>
              <p:cNvSpPr txBox="1"/>
              <p:nvPr/>
            </p:nvSpPr>
            <p:spPr>
              <a:xfrm>
                <a:off x="578778" y="3192173"/>
                <a:ext cx="10137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rgbClr val="2D3C83"/>
                    </a:solidFill>
                    <a:latin typeface="Shantell Sans SemiBold"/>
                    <a:ea typeface="Shantell Sans SemiBold"/>
                    <a:cs typeface="Shantell Sans SemiBold"/>
                    <a:sym typeface="Shantell Sans SemiBold"/>
                  </a:rPr>
                  <a:t>Day 8:</a:t>
                </a:r>
                <a:endParaRPr sz="1800">
                  <a:solidFill>
                    <a:srgbClr val="2D3C83"/>
                  </a:solidFill>
                  <a:latin typeface="Shantell Sans SemiBold"/>
                  <a:ea typeface="Shantell Sans SemiBold"/>
                  <a:cs typeface="Shantell Sans SemiBold"/>
                  <a:sym typeface="Shantell Sans SemiBold"/>
                </a:endParaRPr>
              </a:p>
            </p:txBody>
          </p:sp>
          <p:sp>
            <p:nvSpPr>
              <p:cNvPr id="98" name="Google Shape;98;p13"/>
              <p:cNvSpPr txBox="1"/>
              <p:nvPr/>
            </p:nvSpPr>
            <p:spPr>
              <a:xfrm>
                <a:off x="2162500" y="3192173"/>
                <a:ext cx="30915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100">
                    <a:solidFill>
                      <a:srgbClr val="392E26"/>
                    </a:solidFill>
                    <a:latin typeface="Sour Gummy Light"/>
                    <a:ea typeface="Sour Gummy Light"/>
                    <a:cs typeface="Sour Gummy Light"/>
                    <a:sym typeface="Sour Gummy Light"/>
                  </a:rPr>
                  <a:t>Douro Valley Day Trip</a:t>
                </a:r>
                <a:endParaRPr sz="2100">
                  <a:solidFill>
                    <a:srgbClr val="392E26"/>
                  </a:solidFill>
                  <a:latin typeface="Sour Gummy Light"/>
                  <a:ea typeface="Sour Gummy Light"/>
                  <a:cs typeface="Sour Gummy Light"/>
                  <a:sym typeface="Sour Gummy Light"/>
                </a:endParaRPr>
              </a:p>
            </p:txBody>
          </p:sp>
        </p:grpSp>
        <p:sp>
          <p:nvSpPr>
            <p:cNvPr id="99" name="Google Shape;99;p13"/>
            <p:cNvSpPr/>
            <p:nvPr/>
          </p:nvSpPr>
          <p:spPr>
            <a:xfrm>
              <a:off x="1652800" y="8096946"/>
              <a:ext cx="96300" cy="96300"/>
            </a:xfrm>
            <a:prstGeom prst="ellipse">
              <a:avLst/>
            </a:prstGeom>
            <a:solidFill>
              <a:srgbClr val="2D3C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" name="Google Shape;100;p13"/>
          <p:cNvGrpSpPr/>
          <p:nvPr/>
        </p:nvGrpSpPr>
        <p:grpSpPr>
          <a:xfrm>
            <a:off x="578778" y="8658746"/>
            <a:ext cx="4882522" cy="695102"/>
            <a:chOff x="578778" y="8658746"/>
            <a:chExt cx="4882522" cy="695102"/>
          </a:xfrm>
        </p:grpSpPr>
        <p:sp>
          <p:nvSpPr>
            <p:cNvPr id="101" name="Google Shape;101;p13"/>
            <p:cNvSpPr txBox="1"/>
            <p:nvPr/>
          </p:nvSpPr>
          <p:spPr>
            <a:xfrm>
              <a:off x="578778" y="8658746"/>
              <a:ext cx="10137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>
                  <a:solidFill>
                    <a:srgbClr val="2D3C83"/>
                  </a:solidFill>
                  <a:latin typeface="Shantell Sans SemiBold"/>
                  <a:ea typeface="Shantell Sans SemiBold"/>
                  <a:cs typeface="Shantell Sans SemiBold"/>
                  <a:sym typeface="Shantell Sans SemiBold"/>
                </a:rPr>
                <a:t>Day 9:</a:t>
              </a:r>
              <a:endParaRPr sz="1800">
                <a:solidFill>
                  <a:srgbClr val="2D3C83"/>
                </a:solidFill>
                <a:latin typeface="Shantell Sans SemiBold"/>
                <a:ea typeface="Shantell Sans SemiBold"/>
                <a:cs typeface="Shantell Sans SemiBold"/>
                <a:sym typeface="Shantell Sans SemiBold"/>
              </a:endParaRPr>
            </a:p>
          </p:txBody>
        </p:sp>
        <p:sp>
          <p:nvSpPr>
            <p:cNvPr id="102" name="Google Shape;102;p13"/>
            <p:cNvSpPr txBox="1"/>
            <p:nvPr/>
          </p:nvSpPr>
          <p:spPr>
            <a:xfrm>
              <a:off x="2162500" y="8658748"/>
              <a:ext cx="3298800" cy="6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rgbClr val="392E26"/>
                  </a:solidFill>
                  <a:latin typeface="Sour Gummy Light"/>
                  <a:ea typeface="Sour Gummy Light"/>
                  <a:cs typeface="Sour Gummy Light"/>
                  <a:sym typeface="Sour Gummy Light"/>
                </a:rPr>
                <a:t>Flight from Porto to Faro</a:t>
              </a:r>
              <a:endParaRPr sz="2100">
                <a:solidFill>
                  <a:srgbClr val="392E26"/>
                </a:solidFill>
                <a:latin typeface="Sour Gummy Light"/>
                <a:ea typeface="Sour Gummy Light"/>
                <a:cs typeface="Sour Gummy Light"/>
                <a:sym typeface="Sour Gummy Ligh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rgbClr val="392E26"/>
                  </a:solidFill>
                  <a:latin typeface="Sour Gummy Light"/>
                  <a:ea typeface="Sour Gummy Light"/>
                  <a:cs typeface="Sour Gummy Light"/>
                  <a:sym typeface="Sour Gummy Light"/>
                </a:rPr>
                <a:t>Stay in Algarve (Days 9–10)</a:t>
              </a:r>
              <a:endParaRPr sz="2100">
                <a:solidFill>
                  <a:srgbClr val="392E26"/>
                </a:solidFill>
                <a:latin typeface="Sour Gummy Light"/>
                <a:ea typeface="Sour Gummy Light"/>
                <a:cs typeface="Sour Gummy Light"/>
                <a:sym typeface="Sour Gummy Light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1652800" y="8749196"/>
              <a:ext cx="96300" cy="96300"/>
            </a:xfrm>
            <a:prstGeom prst="ellipse">
              <a:avLst/>
            </a:prstGeom>
            <a:solidFill>
              <a:srgbClr val="2D3C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4" name="Google Shape;104;p13"/>
          <p:cNvGrpSpPr/>
          <p:nvPr/>
        </p:nvGrpSpPr>
        <p:grpSpPr>
          <a:xfrm>
            <a:off x="578778" y="9705948"/>
            <a:ext cx="4675222" cy="323100"/>
            <a:chOff x="578778" y="9705948"/>
            <a:chExt cx="4675222" cy="323100"/>
          </a:xfrm>
        </p:grpSpPr>
        <p:grpSp>
          <p:nvGrpSpPr>
            <p:cNvPr id="105" name="Google Shape;105;p13"/>
            <p:cNvGrpSpPr/>
            <p:nvPr/>
          </p:nvGrpSpPr>
          <p:grpSpPr>
            <a:xfrm>
              <a:off x="578778" y="9705948"/>
              <a:ext cx="4675222" cy="323100"/>
              <a:chOff x="578778" y="3192173"/>
              <a:chExt cx="4675222" cy="323100"/>
            </a:xfrm>
          </p:grpSpPr>
          <p:sp>
            <p:nvSpPr>
              <p:cNvPr id="106" name="Google Shape;106;p13"/>
              <p:cNvSpPr txBox="1"/>
              <p:nvPr/>
            </p:nvSpPr>
            <p:spPr>
              <a:xfrm>
                <a:off x="578778" y="3192173"/>
                <a:ext cx="1013700" cy="27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800">
                    <a:solidFill>
                      <a:srgbClr val="2D3C83"/>
                    </a:solidFill>
                    <a:latin typeface="Shantell Sans SemiBold"/>
                    <a:ea typeface="Shantell Sans SemiBold"/>
                    <a:cs typeface="Shantell Sans SemiBold"/>
                    <a:sym typeface="Shantell Sans SemiBold"/>
                  </a:rPr>
                  <a:t>Day 10:</a:t>
                </a:r>
                <a:endParaRPr sz="1800">
                  <a:solidFill>
                    <a:srgbClr val="2D3C83"/>
                  </a:solidFill>
                  <a:latin typeface="Shantell Sans SemiBold"/>
                  <a:ea typeface="Shantell Sans SemiBold"/>
                  <a:cs typeface="Shantell Sans SemiBold"/>
                  <a:sym typeface="Shantell Sans SemiBold"/>
                </a:endParaRPr>
              </a:p>
            </p:txBody>
          </p:sp>
          <p:sp>
            <p:nvSpPr>
              <p:cNvPr id="107" name="Google Shape;107;p13"/>
              <p:cNvSpPr txBox="1"/>
              <p:nvPr/>
            </p:nvSpPr>
            <p:spPr>
              <a:xfrm>
                <a:off x="2162500" y="3192173"/>
                <a:ext cx="3091500" cy="323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100">
                    <a:solidFill>
                      <a:srgbClr val="392E26"/>
                    </a:solidFill>
                    <a:latin typeface="Sour Gummy Light"/>
                    <a:ea typeface="Sour Gummy Light"/>
                    <a:cs typeface="Sour Gummy Light"/>
                    <a:sym typeface="Sour Gummy Light"/>
                  </a:rPr>
                  <a:t>Algarve + Departure</a:t>
                </a:r>
                <a:endParaRPr sz="2100">
                  <a:solidFill>
                    <a:srgbClr val="392E26"/>
                  </a:solidFill>
                  <a:latin typeface="Sour Gummy Light"/>
                  <a:ea typeface="Sour Gummy Light"/>
                  <a:cs typeface="Sour Gummy Light"/>
                  <a:sym typeface="Sour Gummy Light"/>
                </a:endParaRPr>
              </a:p>
            </p:txBody>
          </p:sp>
        </p:grpSp>
        <p:sp>
          <p:nvSpPr>
            <p:cNvPr id="56" name="Google Shape;56;p13"/>
            <p:cNvSpPr/>
            <p:nvPr/>
          </p:nvSpPr>
          <p:spPr>
            <a:xfrm>
              <a:off x="1652800" y="9819348"/>
              <a:ext cx="96300" cy="96300"/>
            </a:xfrm>
            <a:prstGeom prst="ellipse">
              <a:avLst/>
            </a:prstGeom>
            <a:solidFill>
              <a:srgbClr val="2D3C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