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</p:sldIdLst>
  <p:sldSz cy="7772400" cx="10058400"/>
  <p:notesSz cx="6858000" cy="9144000"/>
  <p:embeddedFontLst>
    <p:embeddedFont>
      <p:font typeface="Archivo Narrow"/>
      <p:regular r:id="rId8"/>
      <p:bold r:id="rId9"/>
      <p:italic r:id="rId10"/>
      <p:boldItalic r:id="rId11"/>
    </p:embeddedFont>
    <p:embeddedFont>
      <p:font typeface="Anton"/>
      <p:regular r:id="rId12"/>
    </p:embeddedFont>
    <p:embeddedFont>
      <p:font typeface="Archivo Narrow SemiBold"/>
      <p:regular r:id="rId13"/>
      <p:bold r:id="rId14"/>
      <p:italic r:id="rId15"/>
      <p:boldItalic r:id="rId16"/>
    </p:embeddedFont>
    <p:embeddedFont>
      <p:font typeface="Hurricane"/>
      <p:regular r:id="rId17"/>
    </p:embeddedFont>
    <p:embeddedFont>
      <p:font typeface="Archivo Black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747775"/>
          </p15:clr>
        </p15:guide>
        <p15:guide id="2" pos="2111">
          <p15:clr>
            <a:srgbClr val="747775"/>
          </p15:clr>
        </p15:guide>
        <p15:guide id="3" pos="6336">
          <p15:clr>
            <a:srgbClr val="747775"/>
          </p15:clr>
        </p15:guide>
        <p15:guide id="4" pos="4223">
          <p15:clr>
            <a:srgbClr val="747775"/>
          </p15:clr>
        </p15:guide>
        <p15:guide id="5" pos="4388">
          <p15:clr>
            <a:srgbClr val="747775"/>
          </p15:clr>
        </p15:guide>
        <p15:guide id="6" pos="2268">
          <p15:clr>
            <a:srgbClr val="747775"/>
          </p15:clr>
        </p15:guide>
        <p15:guide id="7" pos="17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  <p:guide pos="2111"/>
        <p:guide pos="6336"/>
        <p:guide pos="4223"/>
        <p:guide pos="4388"/>
        <p:guide pos="2268"/>
        <p:guide pos="17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rchivoNarrow-boldItalic.fntdata"/><Relationship Id="rId10" Type="http://schemas.openxmlformats.org/officeDocument/2006/relationships/font" Target="fonts/ArchivoNarrow-italic.fntdata"/><Relationship Id="rId13" Type="http://schemas.openxmlformats.org/officeDocument/2006/relationships/font" Target="fonts/ArchivoNarrowSemiBold-regular.fntdata"/><Relationship Id="rId12" Type="http://schemas.openxmlformats.org/officeDocument/2006/relationships/font" Target="fonts/Anton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ArchivoNarrow-bold.fntdata"/><Relationship Id="rId15" Type="http://schemas.openxmlformats.org/officeDocument/2006/relationships/font" Target="fonts/ArchivoNarrowSemiBold-italic.fntdata"/><Relationship Id="rId14" Type="http://schemas.openxmlformats.org/officeDocument/2006/relationships/font" Target="fonts/ArchivoNarrowSemiBold-bold.fntdata"/><Relationship Id="rId17" Type="http://schemas.openxmlformats.org/officeDocument/2006/relationships/font" Target="fonts/Hurricane-regular.fntdata"/><Relationship Id="rId16" Type="http://schemas.openxmlformats.org/officeDocument/2006/relationships/font" Target="fonts/ArchivoNarrow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ArchivoBlack-regular.fntdata"/><Relationship Id="rId7" Type="http://schemas.openxmlformats.org/officeDocument/2006/relationships/slide" Target="slides/slide2.xml"/><Relationship Id="rId8" Type="http://schemas.openxmlformats.org/officeDocument/2006/relationships/font" Target="fonts/ArchivoNarrow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a2b2c0c28e_0_60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a2b2c0c28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4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9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3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700"/>
              <a:buNone/>
              <a:defRPr sz="147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9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17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9100" cy="11421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91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400" cy="6181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50200" cy="22404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50200" cy="18660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11.png"/><Relationship Id="rId13" Type="http://schemas.openxmlformats.org/officeDocument/2006/relationships/image" Target="../media/image9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6.png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924750" y="847647"/>
            <a:ext cx="3117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62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DELICIOUS </a:t>
            </a:r>
            <a:endParaRPr sz="62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62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PIZZA</a:t>
            </a:r>
            <a:endParaRPr sz="62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924750" y="2857200"/>
            <a:ext cx="2686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Savor Every Slice of Perfection</a:t>
            </a:r>
            <a:endParaRPr sz="1600">
              <a:solidFill>
                <a:srgbClr val="3B2314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661925" y="183550"/>
            <a:ext cx="13965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7100">
                <a:solidFill>
                  <a:srgbClr val="3B2314"/>
                </a:solidFill>
                <a:latin typeface="Hurricane"/>
                <a:ea typeface="Hurricane"/>
                <a:cs typeface="Hurricane"/>
                <a:sym typeface="Hurricane"/>
              </a:rPr>
              <a:t>extra</a:t>
            </a:r>
            <a:endParaRPr sz="7100">
              <a:solidFill>
                <a:srgbClr val="3B2314"/>
              </a:solidFill>
              <a:latin typeface="Hurricane"/>
              <a:ea typeface="Hurricane"/>
              <a:cs typeface="Hurricane"/>
              <a:sym typeface="Hurricane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15754"/>
          <a:stretch/>
        </p:blipFill>
        <p:spPr>
          <a:xfrm>
            <a:off x="6956150" y="-13950"/>
            <a:ext cx="9276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0" l="0" r="43848" t="0"/>
          <a:stretch/>
        </p:blipFill>
        <p:spPr>
          <a:xfrm>
            <a:off x="6819725" y="3103500"/>
            <a:ext cx="3238700" cy="46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8443" y="1842643"/>
            <a:ext cx="927675" cy="6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6">
            <a:alphaModFix/>
          </a:blip>
          <a:srcRect b="0" l="16415" r="0" t="43464"/>
          <a:stretch/>
        </p:blipFill>
        <p:spPr>
          <a:xfrm>
            <a:off x="0" y="0"/>
            <a:ext cx="5990151" cy="342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89871" y="5243975"/>
            <a:ext cx="1255725" cy="1255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3"/>
          <p:cNvGrpSpPr/>
          <p:nvPr/>
        </p:nvGrpSpPr>
        <p:grpSpPr>
          <a:xfrm>
            <a:off x="4366438" y="6901050"/>
            <a:ext cx="1318931" cy="246300"/>
            <a:chOff x="4366438" y="6901050"/>
            <a:chExt cx="1318931" cy="246300"/>
          </a:xfrm>
        </p:grpSpPr>
        <p:pic>
          <p:nvPicPr>
            <p:cNvPr id="63" name="Google Shape;63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66438" y="6901050"/>
              <a:ext cx="132272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634280" y="6901050"/>
              <a:ext cx="246300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016149" y="6901050"/>
              <a:ext cx="332961" cy="24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484680" y="6910172"/>
              <a:ext cx="200689" cy="2280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b="0" l="-4004" r="0" t="26394"/>
          <a:stretch/>
        </p:blipFill>
        <p:spPr>
          <a:xfrm>
            <a:off x="3425450" y="7187775"/>
            <a:ext cx="11043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0" l="-4004" r="0" t="26394"/>
          <a:stretch/>
        </p:blipFill>
        <p:spPr>
          <a:xfrm>
            <a:off x="6767190" y="7187775"/>
            <a:ext cx="11043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3">
            <a:alphaModFix/>
          </a:blip>
          <a:srcRect b="0" l="-4004" r="0" t="26394"/>
          <a:stretch/>
        </p:blipFill>
        <p:spPr>
          <a:xfrm>
            <a:off x="83700" y="7187775"/>
            <a:ext cx="110430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3600000" y="3075053"/>
            <a:ext cx="3117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LET'S BE IN TOUCH:</a:t>
            </a:r>
            <a:endParaRPr sz="33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4137625" y="7276675"/>
            <a:ext cx="1783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Deliciouspizza.com</a:t>
            </a:r>
            <a:endParaRPr sz="1200">
              <a:solidFill>
                <a:srgbClr val="3B2314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270000" y="3861969"/>
            <a:ext cx="3117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49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ORDER NOW:</a:t>
            </a:r>
            <a:endParaRPr sz="49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73" name="Google Shape;73;p13"/>
          <p:cNvGrpSpPr/>
          <p:nvPr/>
        </p:nvGrpSpPr>
        <p:grpSpPr>
          <a:xfrm>
            <a:off x="3631474" y="3845837"/>
            <a:ext cx="2730282" cy="184800"/>
            <a:chOff x="3631474" y="3845837"/>
            <a:chExt cx="2730282" cy="184800"/>
          </a:xfrm>
        </p:grpSpPr>
        <p:pic>
          <p:nvPicPr>
            <p:cNvPr id="74" name="Google Shape;74;p1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631474" y="3872587"/>
              <a:ext cx="179925" cy="131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3"/>
            <p:cNvSpPr txBox="1"/>
            <p:nvPr/>
          </p:nvSpPr>
          <p:spPr>
            <a:xfrm>
              <a:off x="3952156" y="3845837"/>
              <a:ext cx="2409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Deliciouspizza@mail.com</a:t>
              </a:r>
              <a:endParaRPr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76" name="Google Shape;76;p13"/>
          <p:cNvGrpSpPr/>
          <p:nvPr/>
        </p:nvGrpSpPr>
        <p:grpSpPr>
          <a:xfrm>
            <a:off x="3643024" y="4106912"/>
            <a:ext cx="2718732" cy="184800"/>
            <a:chOff x="3643024" y="4106912"/>
            <a:chExt cx="2718732" cy="184800"/>
          </a:xfrm>
        </p:grpSpPr>
        <p:pic>
          <p:nvPicPr>
            <p:cNvPr id="77" name="Google Shape;77;p1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643024" y="4120875"/>
              <a:ext cx="156825" cy="156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13"/>
            <p:cNvSpPr txBox="1"/>
            <p:nvPr/>
          </p:nvSpPr>
          <p:spPr>
            <a:xfrm>
              <a:off x="3952156" y="4106912"/>
              <a:ext cx="2409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Deliciouspizza.com</a:t>
              </a:r>
              <a:endParaRPr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79" name="Google Shape;79;p13"/>
          <p:cNvGrpSpPr/>
          <p:nvPr/>
        </p:nvGrpSpPr>
        <p:grpSpPr>
          <a:xfrm>
            <a:off x="3653237" y="4366693"/>
            <a:ext cx="2708520" cy="462993"/>
            <a:chOff x="3653237" y="4366693"/>
            <a:chExt cx="2708520" cy="462993"/>
          </a:xfrm>
        </p:grpSpPr>
        <p:pic>
          <p:nvPicPr>
            <p:cNvPr id="80" name="Google Shape;80;p13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53237" y="4366693"/>
              <a:ext cx="136400" cy="18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3"/>
            <p:cNvSpPr txBox="1"/>
            <p:nvPr/>
          </p:nvSpPr>
          <p:spPr>
            <a:xfrm>
              <a:off x="3952156" y="4367987"/>
              <a:ext cx="2409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261 Green Street, North Little Rock, Arkansas</a:t>
              </a:r>
              <a:endParaRPr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82" name="Google Shape;82;p13"/>
          <p:cNvGrpSpPr/>
          <p:nvPr/>
        </p:nvGrpSpPr>
        <p:grpSpPr>
          <a:xfrm>
            <a:off x="488118" y="4788150"/>
            <a:ext cx="2684805" cy="369300"/>
            <a:chOff x="488118" y="4788150"/>
            <a:chExt cx="2684805" cy="369300"/>
          </a:xfrm>
        </p:grpSpPr>
        <p:pic>
          <p:nvPicPr>
            <p:cNvPr id="83" name="Google Shape;83;p13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88118" y="4849643"/>
              <a:ext cx="241902" cy="24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3"/>
            <p:cNvSpPr txBox="1"/>
            <p:nvPr/>
          </p:nvSpPr>
          <p:spPr>
            <a:xfrm>
              <a:off x="856324" y="4788150"/>
              <a:ext cx="23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400">
                  <a:solidFill>
                    <a:srgbClr val="3B2314"/>
                  </a:solidFill>
                  <a:latin typeface="Archivo Narrow SemiBold"/>
                  <a:ea typeface="Archivo Narrow SemiBold"/>
                  <a:cs typeface="Archivo Narrow SemiBold"/>
                  <a:sym typeface="Archivo Narrow SemiBold"/>
                </a:rPr>
                <a:t>+1  774-773-1457</a:t>
              </a:r>
              <a:endParaRPr sz="2400">
                <a:solidFill>
                  <a:srgbClr val="3B2314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endParaRPr>
            </a:p>
          </p:txBody>
        </p:sp>
      </p:grpSp>
      <p:sp>
        <p:nvSpPr>
          <p:cNvPr id="85" name="Google Shape;85;p13"/>
          <p:cNvSpPr txBox="1"/>
          <p:nvPr/>
        </p:nvSpPr>
        <p:spPr>
          <a:xfrm>
            <a:off x="518100" y="5232143"/>
            <a:ext cx="2316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rgbClr val="F2712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Free Home Delivery!</a:t>
            </a:r>
            <a:endParaRPr b="1" sz="1600">
              <a:solidFill>
                <a:srgbClr val="F2712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grpSp>
        <p:nvGrpSpPr>
          <p:cNvPr id="86" name="Google Shape;86;p13"/>
          <p:cNvGrpSpPr/>
          <p:nvPr/>
        </p:nvGrpSpPr>
        <p:grpSpPr>
          <a:xfrm>
            <a:off x="518100" y="5805752"/>
            <a:ext cx="2316600" cy="1255896"/>
            <a:chOff x="518100" y="5805752"/>
            <a:chExt cx="2316600" cy="1255896"/>
          </a:xfrm>
        </p:grpSpPr>
        <p:sp>
          <p:nvSpPr>
            <p:cNvPr id="87" name="Google Shape;87;p13"/>
            <p:cNvSpPr txBox="1"/>
            <p:nvPr/>
          </p:nvSpPr>
          <p:spPr>
            <a:xfrm>
              <a:off x="518100" y="5805752"/>
              <a:ext cx="2316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100">
                  <a:solidFill>
                    <a:srgbClr val="3B2314"/>
                  </a:solidFill>
                  <a:latin typeface="Archivo Narrow SemiBold"/>
                  <a:ea typeface="Archivo Narrow SemiBold"/>
                  <a:cs typeface="Archivo Narrow SemiBold"/>
                  <a:sym typeface="Archivo Narrow SemiBold"/>
                </a:rPr>
                <a:t>OPEN HOURS</a:t>
              </a:r>
              <a:endParaRPr sz="2100">
                <a:solidFill>
                  <a:srgbClr val="3B2314"/>
                </a:solidFill>
                <a:latin typeface="Archivo Narrow SemiBold"/>
                <a:ea typeface="Archivo Narrow SemiBold"/>
                <a:cs typeface="Archivo Narrow SemiBold"/>
                <a:sym typeface="Archivo Narrow SemiBold"/>
              </a:endParaRPr>
            </a:p>
          </p:txBody>
        </p:sp>
        <p:sp>
          <p:nvSpPr>
            <p:cNvPr id="88" name="Google Shape;88;p13"/>
            <p:cNvSpPr txBox="1"/>
            <p:nvPr/>
          </p:nvSpPr>
          <p:spPr>
            <a:xfrm>
              <a:off x="518975" y="6253400"/>
              <a:ext cx="2314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Monday - Friday 8:00am - 9:00pm</a:t>
              </a:r>
              <a:endParaRPr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518975" y="6565917"/>
              <a:ext cx="2314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Saturday 11:00am - 10:00pm</a:t>
              </a:r>
              <a:endParaRPr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518975" y="6876847"/>
              <a:ext cx="2314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rgbClr val="F27121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Sunday Closed</a:t>
              </a:r>
              <a:endParaRPr sz="1200">
                <a:solidFill>
                  <a:srgbClr val="F27121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sp>
        <p:nvSpPr>
          <p:cNvPr id="91" name="Google Shape;91;p13"/>
          <p:cNvSpPr/>
          <p:nvPr/>
        </p:nvSpPr>
        <p:spPr>
          <a:xfrm>
            <a:off x="2700500" y="0"/>
            <a:ext cx="650400" cy="7772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10196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6053475" y="0"/>
            <a:ext cx="650400" cy="7772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10196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/>
        </p:nvSpPr>
        <p:spPr>
          <a:xfrm rot="-5400000">
            <a:off x="-556941" y="3310518"/>
            <a:ext cx="65340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600">
                <a:solidFill>
                  <a:srgbClr val="F6F6F6"/>
                </a:solidFill>
                <a:latin typeface="Archivo Black"/>
                <a:ea typeface="Archivo Black"/>
                <a:cs typeface="Archivo Black"/>
                <a:sym typeface="Archivo Black"/>
              </a:rPr>
              <a:t>PIZZA</a:t>
            </a:r>
            <a:endParaRPr b="1" sz="13600">
              <a:solidFill>
                <a:srgbClr val="F6F6F6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98" name="Google Shape;98;p14"/>
          <p:cNvGrpSpPr/>
          <p:nvPr/>
        </p:nvGrpSpPr>
        <p:grpSpPr>
          <a:xfrm>
            <a:off x="6705600" y="-62875"/>
            <a:ext cx="3836225" cy="7835275"/>
            <a:chOff x="6705600" y="-62875"/>
            <a:chExt cx="3836225" cy="7835275"/>
          </a:xfrm>
        </p:grpSpPr>
        <p:sp>
          <p:nvSpPr>
            <p:cNvPr id="99" name="Google Shape;99;p14"/>
            <p:cNvSpPr/>
            <p:nvPr/>
          </p:nvSpPr>
          <p:spPr>
            <a:xfrm>
              <a:off x="6705600" y="0"/>
              <a:ext cx="3352800" cy="7772400"/>
            </a:xfrm>
            <a:prstGeom prst="rect">
              <a:avLst/>
            </a:prstGeom>
            <a:solidFill>
              <a:srgbClr val="F692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4"/>
            <p:cNvSpPr txBox="1"/>
            <p:nvPr/>
          </p:nvSpPr>
          <p:spPr>
            <a:xfrm rot="-5400000">
              <a:off x="5823125" y="2177525"/>
              <a:ext cx="6959100" cy="247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6100">
                  <a:solidFill>
                    <a:srgbClr val="F79D34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PIZZA</a:t>
              </a:r>
              <a:endParaRPr b="1" sz="16100">
                <a:solidFill>
                  <a:srgbClr val="F79D34"/>
                </a:solidFill>
                <a:latin typeface="Archivo Black"/>
                <a:ea typeface="Archivo Black"/>
                <a:cs typeface="Archivo Black"/>
                <a:sym typeface="Archivo Black"/>
              </a:endParaRPr>
            </a:p>
          </p:txBody>
        </p:sp>
      </p:grpSp>
      <p:pic>
        <p:nvPicPr>
          <p:cNvPr id="101" name="Google Shape;101;p14"/>
          <p:cNvPicPr preferRelativeResize="0"/>
          <p:nvPr/>
        </p:nvPicPr>
        <p:blipFill rotWithShape="1">
          <a:blip r:embed="rId3">
            <a:alphaModFix/>
          </a:blip>
          <a:srcRect b="44543" l="9903" r="38598" t="9681"/>
          <a:stretch/>
        </p:blipFill>
        <p:spPr>
          <a:xfrm>
            <a:off x="5925100" y="4030625"/>
            <a:ext cx="4133298" cy="37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b="0" l="-4004" r="0" t="26394"/>
          <a:stretch/>
        </p:blipFill>
        <p:spPr>
          <a:xfrm>
            <a:off x="3424296" y="7187775"/>
            <a:ext cx="11043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4">
            <a:alphaModFix/>
          </a:blip>
          <a:srcRect b="0" l="-4004" r="0" t="26394"/>
          <a:stretch/>
        </p:blipFill>
        <p:spPr>
          <a:xfrm>
            <a:off x="82546" y="7187775"/>
            <a:ext cx="110430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>
            <a:off x="2700175" y="0"/>
            <a:ext cx="650400" cy="7772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10196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6935224" y="408029"/>
            <a:ext cx="31173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500">
                <a:solidFill>
                  <a:srgbClr val="3B2314"/>
                </a:solidFill>
                <a:latin typeface="Anton"/>
                <a:ea typeface="Anton"/>
                <a:cs typeface="Anton"/>
                <a:sym typeface="Anton"/>
              </a:rPr>
              <a:t>BUILD</a:t>
            </a:r>
            <a:r>
              <a:rPr lang="uk" sz="45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 YOUR</a:t>
            </a:r>
            <a:endParaRPr sz="45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5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OWN </a:t>
            </a:r>
            <a:r>
              <a:rPr lang="uk" sz="4500">
                <a:solidFill>
                  <a:srgbClr val="3B2314"/>
                </a:solidFill>
                <a:latin typeface="Anton"/>
                <a:ea typeface="Anton"/>
                <a:cs typeface="Anton"/>
                <a:sym typeface="Anton"/>
              </a:rPr>
              <a:t>PIZZA:</a:t>
            </a:r>
            <a:endParaRPr sz="4500">
              <a:solidFill>
                <a:srgbClr val="3B231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6958753" y="2083906"/>
            <a:ext cx="2730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Unleash your creativity! Customize your pizza with a variety of toppings, cheeses, and sauces to suit your taste buds. From pineapple to prosciutto, the choice is yours!</a:t>
            </a:r>
            <a:endParaRPr sz="1200">
              <a:solidFill>
                <a:srgbClr val="3B2314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B2314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Endless possibilities to create your perfect flavor combination, tailored to satisfy your cravings.</a:t>
            </a:r>
            <a:endParaRPr sz="1200">
              <a:solidFill>
                <a:srgbClr val="3B2314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grpSp>
        <p:nvGrpSpPr>
          <p:cNvPr id="107" name="Google Shape;107;p14"/>
          <p:cNvGrpSpPr/>
          <p:nvPr/>
        </p:nvGrpSpPr>
        <p:grpSpPr>
          <a:xfrm>
            <a:off x="5385950" y="6246575"/>
            <a:ext cx="1318800" cy="1318800"/>
            <a:chOff x="4114425" y="6246575"/>
            <a:chExt cx="1318800" cy="1318800"/>
          </a:xfrm>
        </p:grpSpPr>
        <p:sp>
          <p:nvSpPr>
            <p:cNvPr id="108" name="Google Shape;108;p14"/>
            <p:cNvSpPr/>
            <p:nvPr/>
          </p:nvSpPr>
          <p:spPr>
            <a:xfrm>
              <a:off x="4114425" y="6246575"/>
              <a:ext cx="1318800" cy="1318800"/>
            </a:xfrm>
            <a:prstGeom prst="ellipse">
              <a:avLst/>
            </a:prstGeom>
            <a:solidFill>
              <a:srgbClr val="F79D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4226950" y="6359100"/>
              <a:ext cx="1093800" cy="10938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4184259" y="6559625"/>
              <a:ext cx="1167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3300">
                  <a:solidFill>
                    <a:srgbClr val="3B2314"/>
                  </a:solidFill>
                  <a:latin typeface="Anton"/>
                  <a:ea typeface="Anton"/>
                  <a:cs typeface="Anton"/>
                  <a:sym typeface="Anton"/>
                </a:rPr>
                <a:t>-15%</a:t>
              </a:r>
              <a:endParaRPr sz="3300">
                <a:solidFill>
                  <a:srgbClr val="3B2314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</p:grpSp>
      <p:pic>
        <p:nvPicPr>
          <p:cNvPr id="111" name="Google Shape;111;p14"/>
          <p:cNvPicPr preferRelativeResize="0"/>
          <p:nvPr/>
        </p:nvPicPr>
        <p:blipFill rotWithShape="1">
          <a:blip r:embed="rId5">
            <a:alphaModFix/>
          </a:blip>
          <a:srcRect b="4970" l="10427" r="11635" t="5791"/>
          <a:stretch/>
        </p:blipFill>
        <p:spPr>
          <a:xfrm>
            <a:off x="0" y="0"/>
            <a:ext cx="3352800" cy="282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/>
          <p:nvPr/>
        </p:nvSpPr>
        <p:spPr>
          <a:xfrm>
            <a:off x="3584255" y="408029"/>
            <a:ext cx="31173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4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PIZZA </a:t>
            </a:r>
            <a:endParaRPr sz="44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44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OFFERINGS:</a:t>
            </a:r>
            <a:endParaRPr sz="44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113" name="Google Shape;113;p14"/>
          <p:cNvGrpSpPr/>
          <p:nvPr/>
        </p:nvGrpSpPr>
        <p:grpSpPr>
          <a:xfrm>
            <a:off x="3584250" y="2048458"/>
            <a:ext cx="3003600" cy="797894"/>
            <a:chOff x="3584250" y="2048458"/>
            <a:chExt cx="3003600" cy="797894"/>
          </a:xfrm>
        </p:grpSpPr>
        <p:sp>
          <p:nvSpPr>
            <p:cNvPr id="114" name="Google Shape;114;p14"/>
            <p:cNvSpPr txBox="1"/>
            <p:nvPr/>
          </p:nvSpPr>
          <p:spPr>
            <a:xfrm>
              <a:off x="3584250" y="2048458"/>
              <a:ext cx="3003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Classic Margherita</a:t>
              </a:r>
              <a:r>
                <a:rPr lang="uk" sz="10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...........................................</a:t>
              </a: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$18.50</a:t>
              </a:r>
              <a:endParaRPr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115" name="Google Shape;115;p14"/>
            <p:cNvSpPr txBox="1"/>
            <p:nvPr/>
          </p:nvSpPr>
          <p:spPr>
            <a:xfrm>
              <a:off x="3584250" y="2323152"/>
              <a:ext cx="3003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Our homage to tradition, featuring a thin crust topped with vibrant tomato sauce, fresh mozzarella, garden-picked basil leaves, and a drizzle of olive oil.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116" name="Google Shape;116;p14"/>
          <p:cNvGrpSpPr/>
          <p:nvPr/>
        </p:nvGrpSpPr>
        <p:grpSpPr>
          <a:xfrm>
            <a:off x="3584250" y="3128535"/>
            <a:ext cx="3003600" cy="797894"/>
            <a:chOff x="3584250" y="2048458"/>
            <a:chExt cx="3003600" cy="797894"/>
          </a:xfrm>
        </p:grpSpPr>
        <p:sp>
          <p:nvSpPr>
            <p:cNvPr id="117" name="Google Shape;117;p14"/>
            <p:cNvSpPr txBox="1"/>
            <p:nvPr/>
          </p:nvSpPr>
          <p:spPr>
            <a:xfrm>
              <a:off x="3584250" y="2048458"/>
              <a:ext cx="3003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Meat Lover's Supreme</a:t>
              </a:r>
              <a:r>
                <a:rPr lang="uk" sz="10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..................................</a:t>
              </a: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$21.50</a:t>
              </a:r>
              <a:endParaRPr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118" name="Google Shape;118;p14"/>
            <p:cNvSpPr txBox="1"/>
            <p:nvPr/>
          </p:nvSpPr>
          <p:spPr>
            <a:xfrm>
              <a:off x="3584250" y="2323152"/>
              <a:ext cx="3003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A </a:t>
              </a: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carnivore</a:t>
              </a: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 delight! Piled high with generous portions of pepperoni, Italian sausage, savory bacon, and a mix of 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cheeses atop our flavorful pizza sauce.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119" name="Google Shape;119;p14"/>
          <p:cNvGrpSpPr/>
          <p:nvPr/>
        </p:nvGrpSpPr>
        <p:grpSpPr>
          <a:xfrm>
            <a:off x="3584250" y="4156383"/>
            <a:ext cx="3003600" cy="797894"/>
            <a:chOff x="3584250" y="2057319"/>
            <a:chExt cx="3003600" cy="797894"/>
          </a:xfrm>
        </p:grpSpPr>
        <p:sp>
          <p:nvSpPr>
            <p:cNvPr id="120" name="Google Shape;120;p14"/>
            <p:cNvSpPr txBox="1"/>
            <p:nvPr/>
          </p:nvSpPr>
          <p:spPr>
            <a:xfrm>
              <a:off x="3584250" y="2057319"/>
              <a:ext cx="3003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Vegetarian Garden Delight</a:t>
              </a:r>
              <a:r>
                <a:rPr lang="uk" sz="10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.........................</a:t>
              </a: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$14.50</a:t>
              </a:r>
              <a:endParaRPr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121" name="Google Shape;121;p14"/>
            <p:cNvSpPr txBox="1"/>
            <p:nvPr/>
          </p:nvSpPr>
          <p:spPr>
            <a:xfrm>
              <a:off x="3584250" y="2332012"/>
              <a:ext cx="3003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Our homage to tradition, featuring a thin crust topped with vibrant tomato sauce, fresh mozzarella, garden-picked basil leaves, and a drizzle of olive oil.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122" name="Google Shape;122;p14"/>
          <p:cNvGrpSpPr/>
          <p:nvPr/>
        </p:nvGrpSpPr>
        <p:grpSpPr>
          <a:xfrm>
            <a:off x="3584250" y="5232933"/>
            <a:ext cx="3003600" cy="982690"/>
            <a:chOff x="3584250" y="2057319"/>
            <a:chExt cx="3003600" cy="982690"/>
          </a:xfrm>
        </p:grpSpPr>
        <p:sp>
          <p:nvSpPr>
            <p:cNvPr id="123" name="Google Shape;123;p14"/>
            <p:cNvSpPr txBox="1"/>
            <p:nvPr/>
          </p:nvSpPr>
          <p:spPr>
            <a:xfrm>
              <a:off x="3584250" y="2057319"/>
              <a:ext cx="3003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Spicy BBQ Chicken</a:t>
              </a:r>
              <a:r>
                <a:rPr lang="uk" sz="1000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........................................</a:t>
              </a:r>
              <a:r>
                <a:rPr lang="uk">
                  <a:solidFill>
                    <a:srgbClr val="3B2314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$18.50</a:t>
              </a:r>
              <a:endParaRPr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124" name="Google Shape;124;p14"/>
            <p:cNvSpPr txBox="1"/>
            <p:nvPr/>
          </p:nvSpPr>
          <p:spPr>
            <a:xfrm>
              <a:off x="3584250" y="2332009"/>
              <a:ext cx="3003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A fusion of flavors! Tender chicken marinated in tangy BBQ sauce, paired with caramelized onions, bell peppers, 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and a sprinkle of spicy jalapeños, all topped 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rgbClr val="90827A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with melted cheese.</a:t>
              </a:r>
              <a:endParaRPr sz="1000">
                <a:solidFill>
                  <a:srgbClr val="90827A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</p:grpSp>
      <p:grpSp>
        <p:nvGrpSpPr>
          <p:cNvPr id="125" name="Google Shape;125;p14"/>
          <p:cNvGrpSpPr/>
          <p:nvPr/>
        </p:nvGrpSpPr>
        <p:grpSpPr>
          <a:xfrm>
            <a:off x="2189756" y="1527256"/>
            <a:ext cx="982638" cy="982638"/>
            <a:chOff x="4114425" y="6246575"/>
            <a:chExt cx="1318800" cy="1318800"/>
          </a:xfrm>
        </p:grpSpPr>
        <p:sp>
          <p:nvSpPr>
            <p:cNvPr id="126" name="Google Shape;126;p14"/>
            <p:cNvSpPr/>
            <p:nvPr/>
          </p:nvSpPr>
          <p:spPr>
            <a:xfrm>
              <a:off x="4114425" y="6246575"/>
              <a:ext cx="1318800" cy="1318800"/>
            </a:xfrm>
            <a:prstGeom prst="ellipse">
              <a:avLst/>
            </a:prstGeom>
            <a:solidFill>
              <a:srgbClr val="F79D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4226950" y="6359100"/>
              <a:ext cx="1093800" cy="1093800"/>
            </a:xfrm>
            <a:prstGeom prst="ellipse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4"/>
            <p:cNvSpPr txBox="1"/>
            <p:nvPr/>
          </p:nvSpPr>
          <p:spPr>
            <a:xfrm>
              <a:off x="4184259" y="6559625"/>
              <a:ext cx="1167300" cy="70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200">
                  <a:solidFill>
                    <a:srgbClr val="3B2314"/>
                  </a:solidFill>
                  <a:latin typeface="Anton"/>
                  <a:ea typeface="Anton"/>
                  <a:cs typeface="Anton"/>
                  <a:sym typeface="Anton"/>
                </a:rPr>
                <a:t>-20%</a:t>
              </a:r>
              <a:endParaRPr sz="2200">
                <a:solidFill>
                  <a:srgbClr val="3B2314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</p:grpSp>
      <p:sp>
        <p:nvSpPr>
          <p:cNvPr id="129" name="Google Shape;129;p14"/>
          <p:cNvSpPr txBox="1"/>
          <p:nvPr/>
        </p:nvSpPr>
        <p:spPr>
          <a:xfrm>
            <a:off x="233800" y="2798675"/>
            <a:ext cx="2938500" cy="19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WELCOME TO </a:t>
            </a:r>
            <a:endParaRPr sz="38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DELICIOUS </a:t>
            </a:r>
            <a:endParaRPr sz="38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800">
                <a:solidFill>
                  <a:srgbClr val="F27121"/>
                </a:solidFill>
                <a:latin typeface="Anton"/>
                <a:ea typeface="Anton"/>
                <a:cs typeface="Anton"/>
                <a:sym typeface="Anton"/>
              </a:rPr>
              <a:t>PIZZA:</a:t>
            </a:r>
            <a:endParaRPr sz="3800">
              <a:solidFill>
                <a:srgbClr val="F2712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270003" y="4954609"/>
            <a:ext cx="2730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3B2314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At Delicious Pizza, we believe in crafting more than just pizzas — we create experiences that tantalize taste buds and bring people together. Nestled in the heart of North Little Rock, our restaurant is a haven for pizza enthusiasts seeking a slice of culinary delight.</a:t>
            </a:r>
            <a:endParaRPr sz="1200">
              <a:solidFill>
                <a:srgbClr val="3B2314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6055200" y="0"/>
            <a:ext cx="650400" cy="7772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10196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