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aleway SemiBold"/>
      <p:regular r:id="rId7"/>
      <p:bold r:id="rId8"/>
      <p:italic r:id="rId9"/>
      <p:boldItalic r:id="rId10"/>
    </p:embeddedFont>
    <p:embeddedFont>
      <p:font typeface="Montserrat Alternates Light"/>
      <p:regular r:id="rId11"/>
      <p:bold r:id="rId12"/>
      <p:italic r:id="rId13"/>
      <p:boldItalic r:id="rId14"/>
    </p:embeddedFont>
    <p:embeddedFont>
      <p:font typeface="Montserrat Alternates"/>
      <p:regular r:id="rId15"/>
      <p:bold r:id="rId16"/>
      <p:italic r:id="rId17"/>
      <p:boldItalic r:id="rId18"/>
    </p:embeddedFont>
    <p:embeddedFont>
      <p:font typeface="Raleway Medium"/>
      <p:regular r:id="rId19"/>
      <p:bold r:id="rId20"/>
      <p:italic r:id="rId21"/>
      <p:boldItalic r:id="rId22"/>
    </p:embeddedFont>
    <p:embeddedFont>
      <p:font typeface="Montserrat Alternates Medium"/>
      <p:regular r:id="rId23"/>
      <p:bold r:id="rId24"/>
      <p:italic r:id="rId25"/>
      <p:boldItalic r:id="rId26"/>
    </p:embeddedFont>
    <p:embeddedFont>
      <p:font typeface="Montserrat Alternates SemiBold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984">
          <p15:clr>
            <a:srgbClr val="A4A3A4"/>
          </p15:clr>
        </p15:guide>
        <p15:guide id="2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84"/>
        <p:guide pos="2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Medium-bold.fntdata"/><Relationship Id="rId22" Type="http://schemas.openxmlformats.org/officeDocument/2006/relationships/font" Target="fonts/RalewayMedium-boldItalic.fntdata"/><Relationship Id="rId21" Type="http://schemas.openxmlformats.org/officeDocument/2006/relationships/font" Target="fonts/RalewayMedium-italic.fntdata"/><Relationship Id="rId24" Type="http://schemas.openxmlformats.org/officeDocument/2006/relationships/font" Target="fonts/MontserratAlternatesMedium-bold.fntdata"/><Relationship Id="rId23" Type="http://schemas.openxmlformats.org/officeDocument/2006/relationships/font" Target="fonts/MontserratAlternates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SemiBold-italic.fntdata"/><Relationship Id="rId26" Type="http://schemas.openxmlformats.org/officeDocument/2006/relationships/font" Target="fonts/MontserratAlternatesMedium-boldItalic.fntdata"/><Relationship Id="rId25" Type="http://schemas.openxmlformats.org/officeDocument/2006/relationships/font" Target="fonts/MontserratAlternatesMedium-italic.fntdata"/><Relationship Id="rId28" Type="http://schemas.openxmlformats.org/officeDocument/2006/relationships/font" Target="fonts/MontserratAlternatesSemiBold-bold.fntdata"/><Relationship Id="rId27" Type="http://schemas.openxmlformats.org/officeDocument/2006/relationships/font" Target="fonts/MontserratAlternates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AlternatesSemiBold-italic.fntdata"/><Relationship Id="rId7" Type="http://schemas.openxmlformats.org/officeDocument/2006/relationships/font" Target="fonts/RalewaySemiBold-regular.fntdata"/><Relationship Id="rId8" Type="http://schemas.openxmlformats.org/officeDocument/2006/relationships/font" Target="fonts/RalewaySemiBold-bold.fntdata"/><Relationship Id="rId30" Type="http://schemas.openxmlformats.org/officeDocument/2006/relationships/font" Target="fonts/MontserratAlternatesSemiBold-boldItalic.fntdata"/><Relationship Id="rId11" Type="http://schemas.openxmlformats.org/officeDocument/2006/relationships/font" Target="fonts/MontserratAlternatesLight-regular.fntdata"/><Relationship Id="rId10" Type="http://schemas.openxmlformats.org/officeDocument/2006/relationships/font" Target="fonts/RalewaySemiBold-boldItalic.fntdata"/><Relationship Id="rId13" Type="http://schemas.openxmlformats.org/officeDocument/2006/relationships/font" Target="fonts/MontserratAlternatesLight-italic.fntdata"/><Relationship Id="rId12" Type="http://schemas.openxmlformats.org/officeDocument/2006/relationships/font" Target="fonts/MontserratAlternatesLight-bold.fntdata"/><Relationship Id="rId15" Type="http://schemas.openxmlformats.org/officeDocument/2006/relationships/font" Target="fonts/MontserratAlternates-regular.fntdata"/><Relationship Id="rId14" Type="http://schemas.openxmlformats.org/officeDocument/2006/relationships/font" Target="fonts/MontserratAlternatesLight-boldItalic.fntdata"/><Relationship Id="rId17" Type="http://schemas.openxmlformats.org/officeDocument/2006/relationships/font" Target="fonts/MontserratAlternates-italic.fntdata"/><Relationship Id="rId16" Type="http://schemas.openxmlformats.org/officeDocument/2006/relationships/font" Target="fonts/MontserratAlternates-bold.fntdata"/><Relationship Id="rId19" Type="http://schemas.openxmlformats.org/officeDocument/2006/relationships/font" Target="fonts/RalewayMedium-regular.fntdata"/><Relationship Id="rId18" Type="http://schemas.openxmlformats.org/officeDocument/2006/relationships/font" Target="fonts/MontserratAlternate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75" y="3458000"/>
            <a:ext cx="2822100" cy="7242000"/>
          </a:xfrm>
          <a:prstGeom prst="rect">
            <a:avLst/>
          </a:prstGeom>
          <a:solidFill>
            <a:srgbClr val="4250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2822050" cy="35640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090254" y="294772"/>
            <a:ext cx="404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rPr>
              <a:t>Adeniji</a:t>
            </a:r>
            <a:endParaRPr sz="4800">
              <a:latin typeface="Montserrat Alternates Medium"/>
              <a:ea typeface="Montserrat Alternates Medium"/>
              <a:cs typeface="Montserrat Alternates Medium"/>
              <a:sym typeface="Montserrat Alternates Medium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090254" y="943768"/>
            <a:ext cx="404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Montserrat Alternates Light"/>
                <a:ea typeface="Montserrat Alternates Light"/>
                <a:cs typeface="Montserrat Alternates Light"/>
                <a:sym typeface="Montserrat Alternates Light"/>
              </a:rPr>
              <a:t>Abdullahi A</a:t>
            </a:r>
            <a:endParaRPr sz="4800">
              <a:latin typeface="Montserrat Alternates Light"/>
              <a:ea typeface="Montserrat Alternates Light"/>
              <a:cs typeface="Montserrat Alternates Light"/>
              <a:sym typeface="Montserrat Alternates Ligh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30001" y="1892150"/>
            <a:ext cx="1950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7990A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  H  Y  S  I  C  I  A  N</a:t>
            </a:r>
            <a:endParaRPr sz="1500">
              <a:solidFill>
                <a:srgbClr val="7990A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256476" y="1892150"/>
            <a:ext cx="1950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7990A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 S  S  I  S  T  A  N  T</a:t>
            </a:r>
            <a:endParaRPr sz="1500">
              <a:solidFill>
                <a:srgbClr val="7990A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-192" y="3879075"/>
            <a:ext cx="2822072" cy="298200"/>
            <a:chOff x="-192" y="3879075"/>
            <a:chExt cx="2822072" cy="298200"/>
          </a:xfrm>
        </p:grpSpPr>
        <p:grpSp>
          <p:nvGrpSpPr>
            <p:cNvPr id="61" name="Google Shape;61;p13"/>
            <p:cNvGrpSpPr/>
            <p:nvPr/>
          </p:nvGrpSpPr>
          <p:grpSpPr>
            <a:xfrm>
              <a:off x="-192" y="3879075"/>
              <a:ext cx="2822072" cy="298200"/>
              <a:chOff x="2821925" y="2861800"/>
              <a:chExt cx="4738200" cy="298200"/>
            </a:xfrm>
          </p:grpSpPr>
          <p:sp>
            <p:nvSpPr>
              <p:cNvPr id="62" name="Google Shape;62;p13"/>
              <p:cNvSpPr/>
              <p:nvPr/>
            </p:nvSpPr>
            <p:spPr>
              <a:xfrm>
                <a:off x="2821925" y="2861800"/>
                <a:ext cx="69600" cy="298200"/>
              </a:xfrm>
              <a:prstGeom prst="rect">
                <a:avLst/>
              </a:prstGeom>
              <a:solidFill>
                <a:srgbClr val="FFD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2891525" y="2861800"/>
                <a:ext cx="4668600" cy="298200"/>
              </a:xfrm>
              <a:prstGeom prst="rect">
                <a:avLst/>
              </a:prstGeom>
              <a:gradFill>
                <a:gsLst>
                  <a:gs pos="0">
                    <a:srgbClr val="7990A3"/>
                  </a:gs>
                  <a:gs pos="100000">
                    <a:srgbClr val="7990A3">
                      <a:alpha val="0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" name="Google Shape;64;p13"/>
            <p:cNvSpPr txBox="1"/>
            <p:nvPr/>
          </p:nvSpPr>
          <p:spPr>
            <a:xfrm>
              <a:off x="307901" y="3912673"/>
              <a:ext cx="19509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C  O  N  T  A  C  T</a:t>
              </a:r>
              <a:endParaRPr sz="15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sp>
        <p:nvSpPr>
          <p:cNvPr id="65" name="Google Shape;65;p13"/>
          <p:cNvSpPr txBox="1"/>
          <p:nvPr/>
        </p:nvSpPr>
        <p:spPr>
          <a:xfrm>
            <a:off x="3130000" y="3326425"/>
            <a:ext cx="37926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Alternates"/>
                <a:ea typeface="Montserrat Alternates"/>
                <a:cs typeface="Montserrat Alternates"/>
                <a:sym typeface="Montserrat Alternates"/>
              </a:rPr>
              <a:t>Personable and professional NCCPA-certified physician assistant with 3+ years expertise in busy, mid-sized clinic. Seeking to leverage successful treatment and care of over 500 patients with traumatic injuries and orthopedic emergencies to become the next physician assistant at Your Place, Any City</a:t>
            </a:r>
            <a:endParaRPr sz="11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grpSp>
        <p:nvGrpSpPr>
          <p:cNvPr id="66" name="Google Shape;66;p13"/>
          <p:cNvGrpSpPr/>
          <p:nvPr/>
        </p:nvGrpSpPr>
        <p:grpSpPr>
          <a:xfrm>
            <a:off x="2821925" y="5107500"/>
            <a:ext cx="4738200" cy="298200"/>
            <a:chOff x="2821925" y="2861800"/>
            <a:chExt cx="4738200" cy="298200"/>
          </a:xfrm>
        </p:grpSpPr>
        <p:sp>
          <p:nvSpPr>
            <p:cNvPr id="67" name="Google Shape;67;p13"/>
            <p:cNvSpPr/>
            <p:nvPr/>
          </p:nvSpPr>
          <p:spPr>
            <a:xfrm>
              <a:off x="2821925" y="2861800"/>
              <a:ext cx="69600" cy="298200"/>
            </a:xfrm>
            <a:prstGeom prst="rect">
              <a:avLst/>
            </a:prstGeom>
            <a:solidFill>
              <a:srgbClr val="FFD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891525" y="2861800"/>
              <a:ext cx="4668600" cy="298200"/>
            </a:xfrm>
            <a:prstGeom prst="rect">
              <a:avLst/>
            </a:prstGeom>
            <a:gradFill>
              <a:gsLst>
                <a:gs pos="0">
                  <a:srgbClr val="7990A3"/>
                </a:gs>
                <a:gs pos="100000">
                  <a:srgbClr val="7990A3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13"/>
          <p:cNvSpPr txBox="1"/>
          <p:nvPr/>
        </p:nvSpPr>
        <p:spPr>
          <a:xfrm>
            <a:off x="3130001" y="5141100"/>
            <a:ext cx="1083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Raleway SemiBold"/>
                <a:ea typeface="Raleway SemiBold"/>
                <a:cs typeface="Raleway SemiBold"/>
                <a:sym typeface="Raleway SemiBold"/>
              </a:rPr>
              <a:t>W  O  R  K</a:t>
            </a:r>
            <a:endParaRPr sz="15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302549" y="5141100"/>
            <a:ext cx="2666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Raleway SemiBold"/>
                <a:ea typeface="Raleway SemiBold"/>
                <a:cs typeface="Raleway SemiBold"/>
                <a:sym typeface="Raleway SemiBold"/>
              </a:rPr>
              <a:t>E  X  P  E  R  I  E  N  C  E</a:t>
            </a:r>
            <a:endParaRPr sz="15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143249" y="5572126"/>
            <a:ext cx="3792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rPr>
              <a:t>Orthopedic Surgery Physician Assistant</a:t>
            </a:r>
            <a:endParaRPr sz="1100">
              <a:latin typeface="Montserrat Alternates SemiBold"/>
              <a:ea typeface="Montserrat Alternates SemiBold"/>
              <a:cs typeface="Montserrat Alternates SemiBold"/>
              <a:sym typeface="Montserrat Alternates SemiBold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7990A3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rPr>
              <a:t>January 2016-March 2019</a:t>
            </a:r>
            <a:endParaRPr sz="1100">
              <a:solidFill>
                <a:srgbClr val="7990A3"/>
              </a:solidFill>
              <a:latin typeface="Montserrat Alternates SemiBold"/>
              <a:ea typeface="Montserrat Alternates SemiBold"/>
              <a:cs typeface="Montserrat Alternates SemiBold"/>
              <a:sym typeface="Montserrat Alternates SemiBold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381749" y="6001825"/>
            <a:ext cx="3554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Alternates"/>
                <a:ea typeface="Montserrat Alternates"/>
                <a:cs typeface="Montserrat Alternates"/>
                <a:sym typeface="Montserrat Alternates"/>
              </a:rPr>
              <a:t>Your Work Experience, Any City</a:t>
            </a:r>
            <a:endParaRPr sz="1100">
              <a:solidFill>
                <a:srgbClr val="7990A3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3" name="Google Shape;73;p13"/>
          <p:cNvSpPr/>
          <p:nvPr/>
        </p:nvSpPr>
        <p:spPr>
          <a:xfrm rot="2700000">
            <a:off x="3222405" y="6068606"/>
            <a:ext cx="35638" cy="35638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3143249" y="6420052"/>
            <a:ext cx="37926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rPr>
              <a:t>Oncology Physician Assistant</a:t>
            </a:r>
            <a:endParaRPr sz="1100">
              <a:latin typeface="Montserrat Alternates SemiBold"/>
              <a:ea typeface="Montserrat Alternates SemiBold"/>
              <a:cs typeface="Montserrat Alternates SemiBold"/>
              <a:sym typeface="Montserrat Alternates SemiBold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7990A3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rPr>
              <a:t>January 2015-January 2016</a:t>
            </a:r>
            <a:endParaRPr sz="1100">
              <a:solidFill>
                <a:srgbClr val="7990A3"/>
              </a:solidFill>
              <a:latin typeface="Montserrat Alternates SemiBold"/>
              <a:ea typeface="Montserrat Alternates SemiBold"/>
              <a:cs typeface="Montserrat Alternates SemiBold"/>
              <a:sym typeface="Montserrat Alternates SemiBold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381749" y="6849751"/>
            <a:ext cx="3554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Alternates"/>
                <a:ea typeface="Montserrat Alternates"/>
                <a:cs typeface="Montserrat Alternates"/>
                <a:sym typeface="Montserrat Alternates"/>
              </a:rPr>
              <a:t>Your Work Experience, Any City</a:t>
            </a:r>
            <a:endParaRPr sz="1100">
              <a:solidFill>
                <a:srgbClr val="7990A3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76" name="Google Shape;76;p13"/>
          <p:cNvSpPr/>
          <p:nvPr/>
        </p:nvSpPr>
        <p:spPr>
          <a:xfrm rot="2700000">
            <a:off x="3222405" y="6916532"/>
            <a:ext cx="35638" cy="35638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2821925" y="7492350"/>
            <a:ext cx="4738200" cy="298200"/>
            <a:chOff x="2821925" y="2861800"/>
            <a:chExt cx="4738200" cy="298200"/>
          </a:xfrm>
        </p:grpSpPr>
        <p:sp>
          <p:nvSpPr>
            <p:cNvPr id="78" name="Google Shape;78;p13"/>
            <p:cNvSpPr/>
            <p:nvPr/>
          </p:nvSpPr>
          <p:spPr>
            <a:xfrm>
              <a:off x="2821925" y="2861800"/>
              <a:ext cx="69600" cy="298200"/>
            </a:xfrm>
            <a:prstGeom prst="rect">
              <a:avLst/>
            </a:prstGeom>
            <a:solidFill>
              <a:srgbClr val="FFD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2891525" y="2861800"/>
              <a:ext cx="4668600" cy="298200"/>
            </a:xfrm>
            <a:prstGeom prst="rect">
              <a:avLst/>
            </a:prstGeom>
            <a:gradFill>
              <a:gsLst>
                <a:gs pos="0">
                  <a:srgbClr val="7990A3"/>
                </a:gs>
                <a:gs pos="100000">
                  <a:srgbClr val="7990A3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3"/>
          <p:cNvSpPr txBox="1"/>
          <p:nvPr/>
        </p:nvSpPr>
        <p:spPr>
          <a:xfrm>
            <a:off x="3130000" y="7525950"/>
            <a:ext cx="1275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Raleway SemiBold"/>
                <a:ea typeface="Raleway SemiBold"/>
                <a:cs typeface="Raleway SemiBold"/>
                <a:sym typeface="Raleway SemiBold"/>
              </a:rPr>
              <a:t>A  W  A  R  D</a:t>
            </a:r>
            <a:endParaRPr sz="15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3368500" y="7962675"/>
            <a:ext cx="355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Alternates"/>
                <a:ea typeface="Montserrat Alternates"/>
                <a:cs typeface="Montserrat Alternates"/>
                <a:sym typeface="Montserrat Alternates"/>
              </a:rPr>
              <a:t>Awarded the 2018 AAPA/PAEA</a:t>
            </a:r>
            <a:endParaRPr sz="11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Alternates"/>
                <a:ea typeface="Montserrat Alternates"/>
                <a:cs typeface="Montserrat Alternates"/>
                <a:sym typeface="Montserrat Alternates"/>
              </a:rPr>
              <a:t>Preceptor of the Year Award</a:t>
            </a:r>
            <a:endParaRPr sz="1100">
              <a:solidFill>
                <a:srgbClr val="7990A3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2" name="Google Shape;82;p13"/>
          <p:cNvSpPr/>
          <p:nvPr/>
        </p:nvSpPr>
        <p:spPr>
          <a:xfrm rot="2700000">
            <a:off x="3209156" y="8029456"/>
            <a:ext cx="35638" cy="35638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3368500" y="8370575"/>
            <a:ext cx="355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Alternates"/>
                <a:ea typeface="Montserrat Alternates"/>
                <a:cs typeface="Montserrat Alternates"/>
                <a:sym typeface="Montserrat Alternates"/>
              </a:rPr>
              <a:t>Earned "Humanitarian of the</a:t>
            </a:r>
            <a:endParaRPr sz="11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Alternates"/>
                <a:ea typeface="Montserrat Alternates"/>
                <a:cs typeface="Montserrat Alternates"/>
                <a:sym typeface="Montserrat Alternates"/>
              </a:rPr>
              <a:t>Year" acknowledgment for 2015.</a:t>
            </a:r>
            <a:endParaRPr sz="1100">
              <a:solidFill>
                <a:srgbClr val="7990A3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84" name="Google Shape;84;p13"/>
          <p:cNvSpPr/>
          <p:nvPr/>
        </p:nvSpPr>
        <p:spPr>
          <a:xfrm rot="2700000">
            <a:off x="3209156" y="8437358"/>
            <a:ext cx="35638" cy="35638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13"/>
          <p:cNvGrpSpPr/>
          <p:nvPr/>
        </p:nvGrpSpPr>
        <p:grpSpPr>
          <a:xfrm>
            <a:off x="2821925" y="9171275"/>
            <a:ext cx="4738200" cy="298200"/>
            <a:chOff x="2821925" y="2861800"/>
            <a:chExt cx="4738200" cy="298200"/>
          </a:xfrm>
        </p:grpSpPr>
        <p:sp>
          <p:nvSpPr>
            <p:cNvPr id="86" name="Google Shape;86;p13"/>
            <p:cNvSpPr/>
            <p:nvPr/>
          </p:nvSpPr>
          <p:spPr>
            <a:xfrm>
              <a:off x="2821925" y="2861800"/>
              <a:ext cx="69600" cy="298200"/>
            </a:xfrm>
            <a:prstGeom prst="rect">
              <a:avLst/>
            </a:prstGeom>
            <a:solidFill>
              <a:srgbClr val="FFD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891525" y="2861800"/>
              <a:ext cx="4668600" cy="298200"/>
            </a:xfrm>
            <a:prstGeom prst="rect">
              <a:avLst/>
            </a:prstGeom>
            <a:gradFill>
              <a:gsLst>
                <a:gs pos="0">
                  <a:srgbClr val="7990A3"/>
                </a:gs>
                <a:gs pos="100000">
                  <a:srgbClr val="7990A3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3130000" y="9204875"/>
            <a:ext cx="2732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Raleway SemiBold"/>
                <a:ea typeface="Raleway SemiBold"/>
                <a:cs typeface="Raleway SemiBold"/>
                <a:sym typeface="Raleway SemiBold"/>
              </a:rPr>
              <a:t>L  A  N  G  U  A  G  E  S</a:t>
            </a:r>
            <a:endParaRPr sz="15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368500" y="9648650"/>
            <a:ext cx="355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Alternates"/>
                <a:ea typeface="Montserrat Alternates"/>
                <a:cs typeface="Montserrat Alternates"/>
                <a:sym typeface="Montserrat Alternates"/>
              </a:rPr>
              <a:t>Spanish (Latin American):</a:t>
            </a:r>
            <a:endParaRPr sz="1100">
              <a:latin typeface="Montserrat Alternates"/>
              <a:ea typeface="Montserrat Alternates"/>
              <a:cs typeface="Montserrat Alternates"/>
              <a:sym typeface="Montserrat Alternate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Alternates"/>
                <a:ea typeface="Montserrat Alternates"/>
                <a:cs typeface="Montserrat Alternates"/>
                <a:sym typeface="Montserrat Alternates"/>
              </a:rPr>
              <a:t>Professional Working Proficiency</a:t>
            </a:r>
            <a:endParaRPr sz="1100">
              <a:solidFill>
                <a:srgbClr val="7990A3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0" name="Google Shape;90;p13"/>
          <p:cNvSpPr/>
          <p:nvPr/>
        </p:nvSpPr>
        <p:spPr>
          <a:xfrm rot="2700000">
            <a:off x="3209156" y="9715431"/>
            <a:ext cx="35638" cy="35638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3368500" y="10056551"/>
            <a:ext cx="342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Alternates"/>
                <a:ea typeface="Montserrat Alternates"/>
                <a:cs typeface="Montserrat Alternates"/>
                <a:sym typeface="Montserrat Alternates"/>
              </a:rPr>
              <a:t>Bengali: Limited Working Proficiency</a:t>
            </a:r>
            <a:endParaRPr sz="1100">
              <a:solidFill>
                <a:srgbClr val="7990A3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92" name="Google Shape;92;p13"/>
          <p:cNvSpPr/>
          <p:nvPr/>
        </p:nvSpPr>
        <p:spPr>
          <a:xfrm rot="2700000">
            <a:off x="3209156" y="10123333"/>
            <a:ext cx="35638" cy="35638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94" y="5304654"/>
            <a:ext cx="231000" cy="22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994" y="4385694"/>
            <a:ext cx="231000" cy="26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994" y="4863242"/>
            <a:ext cx="231000" cy="23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3"/>
          <p:cNvGrpSpPr/>
          <p:nvPr/>
        </p:nvGrpSpPr>
        <p:grpSpPr>
          <a:xfrm>
            <a:off x="775063" y="4339066"/>
            <a:ext cx="1908000" cy="351375"/>
            <a:chOff x="775063" y="4339066"/>
            <a:chExt cx="1908000" cy="351375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775063" y="4339066"/>
              <a:ext cx="1908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Phone</a:t>
              </a:r>
              <a:endParaRPr sz="11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775063" y="4521241"/>
              <a:ext cx="1908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Montserrat Alternates Light"/>
                  <a:ea typeface="Montserrat Alternates Light"/>
                  <a:cs typeface="Montserrat Alternates Light"/>
                  <a:sym typeface="Montserrat Alternates Light"/>
                </a:rPr>
                <a:t>123-456-7890</a:t>
              </a:r>
              <a:endParaRPr sz="1100">
                <a:solidFill>
                  <a:schemeClr val="lt1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775063" y="4803054"/>
            <a:ext cx="1908000" cy="351375"/>
            <a:chOff x="775063" y="4339066"/>
            <a:chExt cx="1908000" cy="351375"/>
          </a:xfrm>
        </p:grpSpPr>
        <p:sp>
          <p:nvSpPr>
            <p:cNvPr id="100" name="Google Shape;100;p13"/>
            <p:cNvSpPr txBox="1"/>
            <p:nvPr/>
          </p:nvSpPr>
          <p:spPr>
            <a:xfrm>
              <a:off x="775063" y="4339066"/>
              <a:ext cx="1908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Email</a:t>
              </a:r>
              <a:endParaRPr sz="11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75063" y="4521241"/>
              <a:ext cx="1908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Montserrat Alternates Light"/>
                  <a:ea typeface="Montserrat Alternates Light"/>
                  <a:cs typeface="Montserrat Alternates Light"/>
                  <a:sym typeface="Montserrat Alternates Light"/>
                </a:rPr>
                <a:t>best@gdoc.io</a:t>
              </a:r>
              <a:endParaRPr sz="1100">
                <a:solidFill>
                  <a:schemeClr val="lt1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775063" y="5263455"/>
            <a:ext cx="1908000" cy="520875"/>
            <a:chOff x="775063" y="4305943"/>
            <a:chExt cx="1908000" cy="520875"/>
          </a:xfrm>
        </p:grpSpPr>
        <p:sp>
          <p:nvSpPr>
            <p:cNvPr id="103" name="Google Shape;103;p13"/>
            <p:cNvSpPr txBox="1"/>
            <p:nvPr/>
          </p:nvSpPr>
          <p:spPr>
            <a:xfrm>
              <a:off x="775063" y="4305943"/>
              <a:ext cx="1908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Address</a:t>
              </a:r>
              <a:endParaRPr sz="11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75063" y="4488118"/>
              <a:ext cx="1908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chemeClr val="lt1"/>
                  </a:solidFill>
                  <a:latin typeface="Montserrat Alternates Light"/>
                  <a:ea typeface="Montserrat Alternates Light"/>
                  <a:cs typeface="Montserrat Alternates Light"/>
                  <a:sym typeface="Montserrat Alternates Light"/>
                </a:rPr>
                <a:t>123 Anywhere st. </a:t>
              </a:r>
              <a:endParaRPr sz="1100">
                <a:solidFill>
                  <a:schemeClr val="lt1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Montserrat Alternates Light"/>
                  <a:ea typeface="Montserrat Alternates Light"/>
                  <a:cs typeface="Montserrat Alternates Light"/>
                  <a:sym typeface="Montserrat Alternates Light"/>
                </a:rPr>
                <a:t>Any City</a:t>
              </a:r>
              <a:endParaRPr sz="1100">
                <a:solidFill>
                  <a:schemeClr val="lt1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-192" y="6045300"/>
            <a:ext cx="2822072" cy="298200"/>
            <a:chOff x="-192" y="3879075"/>
            <a:chExt cx="2822072" cy="298200"/>
          </a:xfrm>
        </p:grpSpPr>
        <p:grpSp>
          <p:nvGrpSpPr>
            <p:cNvPr id="106" name="Google Shape;106;p13"/>
            <p:cNvGrpSpPr/>
            <p:nvPr/>
          </p:nvGrpSpPr>
          <p:grpSpPr>
            <a:xfrm>
              <a:off x="-192" y="3879075"/>
              <a:ext cx="2822072" cy="298200"/>
              <a:chOff x="2821925" y="2861800"/>
              <a:chExt cx="4738200" cy="298200"/>
            </a:xfrm>
          </p:grpSpPr>
          <p:sp>
            <p:nvSpPr>
              <p:cNvPr id="107" name="Google Shape;107;p13"/>
              <p:cNvSpPr/>
              <p:nvPr/>
            </p:nvSpPr>
            <p:spPr>
              <a:xfrm>
                <a:off x="2821925" y="2861800"/>
                <a:ext cx="69600" cy="298200"/>
              </a:xfrm>
              <a:prstGeom prst="rect">
                <a:avLst/>
              </a:prstGeom>
              <a:solidFill>
                <a:srgbClr val="FFD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2891525" y="2861800"/>
                <a:ext cx="4668600" cy="298200"/>
              </a:xfrm>
              <a:prstGeom prst="rect">
                <a:avLst/>
              </a:prstGeom>
              <a:gradFill>
                <a:gsLst>
                  <a:gs pos="0">
                    <a:srgbClr val="7990A3"/>
                  </a:gs>
                  <a:gs pos="100000">
                    <a:srgbClr val="7990A3">
                      <a:alpha val="0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9" name="Google Shape;109;p13"/>
            <p:cNvSpPr txBox="1"/>
            <p:nvPr/>
          </p:nvSpPr>
          <p:spPr>
            <a:xfrm>
              <a:off x="307901" y="3912673"/>
              <a:ext cx="19509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E  D  U  C  A  T  I  O  N</a:t>
              </a:r>
              <a:endParaRPr sz="15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373223" y="6515119"/>
            <a:ext cx="2270100" cy="1173531"/>
            <a:chOff x="373223" y="6515119"/>
            <a:chExt cx="2270100" cy="1173531"/>
          </a:xfrm>
        </p:grpSpPr>
        <p:sp>
          <p:nvSpPr>
            <p:cNvPr id="111" name="Google Shape;111;p13"/>
            <p:cNvSpPr txBox="1"/>
            <p:nvPr/>
          </p:nvSpPr>
          <p:spPr>
            <a:xfrm>
              <a:off x="373237" y="6515119"/>
              <a:ext cx="1908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Montserrat Alternates SemiBold"/>
                  <a:ea typeface="Montserrat Alternates SemiBold"/>
                  <a:cs typeface="Montserrat Alternates SemiBold"/>
                  <a:sym typeface="Montserrat Alternates SemiBold"/>
                </a:rPr>
                <a:t>2021</a:t>
              </a:r>
              <a:endParaRPr sz="1100">
                <a:solidFill>
                  <a:schemeClr val="lt1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endParaRPr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373223" y="6684325"/>
              <a:ext cx="2270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Your Education Place, Any City</a:t>
              </a:r>
              <a:endParaRPr sz="11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grpSp>
          <p:nvGrpSpPr>
            <p:cNvPr id="113" name="Google Shape;113;p13"/>
            <p:cNvGrpSpPr/>
            <p:nvPr/>
          </p:nvGrpSpPr>
          <p:grpSpPr>
            <a:xfrm>
              <a:off x="379873" y="6939225"/>
              <a:ext cx="1647227" cy="338700"/>
              <a:chOff x="379873" y="6939225"/>
              <a:chExt cx="1647227" cy="338700"/>
            </a:xfrm>
          </p:grpSpPr>
          <p:sp>
            <p:nvSpPr>
              <p:cNvPr id="114" name="Google Shape;114;p13"/>
              <p:cNvSpPr txBox="1"/>
              <p:nvPr/>
            </p:nvSpPr>
            <p:spPr>
              <a:xfrm>
                <a:off x="546600" y="6939225"/>
                <a:ext cx="1480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Montserrat Alternates Light"/>
                    <a:ea typeface="Montserrat Alternates Light"/>
                    <a:cs typeface="Montserrat Alternates Light"/>
                    <a:sym typeface="Montserrat Alternates Light"/>
                  </a:rPr>
                  <a:t>Health Technology and Management</a:t>
                </a:r>
                <a:endParaRPr sz="1100">
                  <a:solidFill>
                    <a:schemeClr val="lt1"/>
                  </a:solidFill>
                  <a:latin typeface="Montserrat Alternates Light"/>
                  <a:ea typeface="Montserrat Alternates Light"/>
                  <a:cs typeface="Montserrat Alternates Light"/>
                  <a:sym typeface="Montserrat Alternates Light"/>
                </a:endParaRPr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 rot="2700000">
                <a:off x="387254" y="7005994"/>
                <a:ext cx="35638" cy="35638"/>
              </a:xfrm>
              <a:prstGeom prst="rect">
                <a:avLst/>
              </a:prstGeom>
              <a:solidFill>
                <a:srgbClr val="FFD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" name="Google Shape;116;p13"/>
            <p:cNvGrpSpPr/>
            <p:nvPr/>
          </p:nvGrpSpPr>
          <p:grpSpPr>
            <a:xfrm>
              <a:off x="379873" y="7349950"/>
              <a:ext cx="1647227" cy="338700"/>
              <a:chOff x="379873" y="7349950"/>
              <a:chExt cx="1647227" cy="338700"/>
            </a:xfrm>
          </p:grpSpPr>
          <p:sp>
            <p:nvSpPr>
              <p:cNvPr id="117" name="Google Shape;117;p13"/>
              <p:cNvSpPr txBox="1"/>
              <p:nvPr/>
            </p:nvSpPr>
            <p:spPr>
              <a:xfrm>
                <a:off x="546600" y="7349950"/>
                <a:ext cx="1480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Montserrat Alternates Light"/>
                    <a:ea typeface="Montserrat Alternates Light"/>
                    <a:cs typeface="Montserrat Alternates Light"/>
                    <a:sym typeface="Montserrat Alternates Light"/>
                  </a:rPr>
                  <a:t>Physician Associate Program</a:t>
                </a:r>
                <a:endParaRPr sz="1100">
                  <a:solidFill>
                    <a:schemeClr val="lt1"/>
                  </a:solidFill>
                  <a:latin typeface="Montserrat Alternates Light"/>
                  <a:ea typeface="Montserrat Alternates Light"/>
                  <a:cs typeface="Montserrat Alternates Light"/>
                  <a:sym typeface="Montserrat Alternates Light"/>
                </a:endParaRPr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 rot="2700000">
                <a:off x="387254" y="7416719"/>
                <a:ext cx="35638" cy="35638"/>
              </a:xfrm>
              <a:prstGeom prst="rect">
                <a:avLst/>
              </a:prstGeom>
              <a:solidFill>
                <a:srgbClr val="FFD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9" name="Google Shape;119;p13"/>
          <p:cNvGrpSpPr/>
          <p:nvPr/>
        </p:nvGrpSpPr>
        <p:grpSpPr>
          <a:xfrm>
            <a:off x="373223" y="7837519"/>
            <a:ext cx="2270100" cy="834270"/>
            <a:chOff x="373223" y="7837519"/>
            <a:chExt cx="2270100" cy="834270"/>
          </a:xfrm>
        </p:grpSpPr>
        <p:sp>
          <p:nvSpPr>
            <p:cNvPr id="120" name="Google Shape;120;p13"/>
            <p:cNvSpPr txBox="1"/>
            <p:nvPr/>
          </p:nvSpPr>
          <p:spPr>
            <a:xfrm>
              <a:off x="373237" y="7837519"/>
              <a:ext cx="1908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Montserrat Alternates SemiBold"/>
                  <a:ea typeface="Montserrat Alternates SemiBold"/>
                  <a:cs typeface="Montserrat Alternates SemiBold"/>
                  <a:sym typeface="Montserrat Alternates SemiBold"/>
                </a:rPr>
                <a:t>2017</a:t>
              </a:r>
              <a:endParaRPr sz="1100">
                <a:solidFill>
                  <a:schemeClr val="lt1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endParaRPr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373223" y="8006725"/>
              <a:ext cx="2270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Your Education Place, Any City</a:t>
              </a:r>
              <a:endParaRPr sz="11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grpSp>
          <p:nvGrpSpPr>
            <p:cNvPr id="122" name="Google Shape;122;p13"/>
            <p:cNvGrpSpPr/>
            <p:nvPr/>
          </p:nvGrpSpPr>
          <p:grpSpPr>
            <a:xfrm>
              <a:off x="379873" y="8260825"/>
              <a:ext cx="2117627" cy="169200"/>
              <a:chOff x="379873" y="6939214"/>
              <a:chExt cx="2117627" cy="169200"/>
            </a:xfrm>
          </p:grpSpPr>
          <p:sp>
            <p:nvSpPr>
              <p:cNvPr id="123" name="Google Shape;123;p13"/>
              <p:cNvSpPr txBox="1"/>
              <p:nvPr/>
            </p:nvSpPr>
            <p:spPr>
              <a:xfrm>
                <a:off x="546600" y="6939214"/>
                <a:ext cx="19509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Montserrat Alternates Light"/>
                    <a:ea typeface="Montserrat Alternates Light"/>
                    <a:cs typeface="Montserrat Alternates Light"/>
                    <a:sym typeface="Montserrat Alternates Light"/>
                  </a:rPr>
                  <a:t>Professional Development </a:t>
                </a:r>
                <a:endParaRPr sz="1100">
                  <a:solidFill>
                    <a:schemeClr val="lt1"/>
                  </a:solidFill>
                  <a:latin typeface="Montserrat Alternates Light"/>
                  <a:ea typeface="Montserrat Alternates Light"/>
                  <a:cs typeface="Montserrat Alternates Light"/>
                  <a:sym typeface="Montserrat Alternates Light"/>
                </a:endParaRPr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 rot="2700000">
                <a:off x="387254" y="7005994"/>
                <a:ext cx="35638" cy="35638"/>
              </a:xfrm>
              <a:prstGeom prst="rect">
                <a:avLst/>
              </a:prstGeom>
              <a:solidFill>
                <a:srgbClr val="FFD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" name="Google Shape;125;p13"/>
            <p:cNvGrpSpPr/>
            <p:nvPr/>
          </p:nvGrpSpPr>
          <p:grpSpPr>
            <a:xfrm>
              <a:off x="379873" y="8502589"/>
              <a:ext cx="2074727" cy="169200"/>
              <a:chOff x="379873" y="7349939"/>
              <a:chExt cx="2074727" cy="169200"/>
            </a:xfrm>
          </p:grpSpPr>
          <p:sp>
            <p:nvSpPr>
              <p:cNvPr id="126" name="Google Shape;126;p13"/>
              <p:cNvSpPr txBox="1"/>
              <p:nvPr/>
            </p:nvSpPr>
            <p:spPr>
              <a:xfrm>
                <a:off x="546600" y="7349939"/>
                <a:ext cx="19080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chemeClr val="lt1"/>
                    </a:solidFill>
                    <a:latin typeface="Montserrat Alternates Light"/>
                    <a:ea typeface="Montserrat Alternates Light"/>
                    <a:cs typeface="Montserrat Alternates Light"/>
                    <a:sym typeface="Montserrat Alternates Light"/>
                  </a:rPr>
                  <a:t>Advanced Patient Care</a:t>
                </a:r>
                <a:endParaRPr sz="1100">
                  <a:solidFill>
                    <a:schemeClr val="lt1"/>
                  </a:solidFill>
                  <a:latin typeface="Montserrat Alternates Light"/>
                  <a:ea typeface="Montserrat Alternates Light"/>
                  <a:cs typeface="Montserrat Alternates Light"/>
                  <a:sym typeface="Montserrat Alternates Light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 rot="2700000">
                <a:off x="387254" y="7416719"/>
                <a:ext cx="35638" cy="35638"/>
              </a:xfrm>
              <a:prstGeom prst="rect">
                <a:avLst/>
              </a:prstGeom>
              <a:solidFill>
                <a:srgbClr val="FFD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8" name="Google Shape;128;p13"/>
          <p:cNvGrpSpPr/>
          <p:nvPr/>
        </p:nvGrpSpPr>
        <p:grpSpPr>
          <a:xfrm>
            <a:off x="-192" y="8951050"/>
            <a:ext cx="2822072" cy="298200"/>
            <a:chOff x="-192" y="3879075"/>
            <a:chExt cx="2822072" cy="298200"/>
          </a:xfrm>
        </p:grpSpPr>
        <p:grpSp>
          <p:nvGrpSpPr>
            <p:cNvPr id="129" name="Google Shape;129;p13"/>
            <p:cNvGrpSpPr/>
            <p:nvPr/>
          </p:nvGrpSpPr>
          <p:grpSpPr>
            <a:xfrm>
              <a:off x="-192" y="3879075"/>
              <a:ext cx="2822072" cy="298200"/>
              <a:chOff x="2821925" y="2861800"/>
              <a:chExt cx="4738200" cy="298200"/>
            </a:xfrm>
          </p:grpSpPr>
          <p:sp>
            <p:nvSpPr>
              <p:cNvPr id="130" name="Google Shape;130;p13"/>
              <p:cNvSpPr/>
              <p:nvPr/>
            </p:nvSpPr>
            <p:spPr>
              <a:xfrm>
                <a:off x="2821925" y="2861800"/>
                <a:ext cx="69600" cy="298200"/>
              </a:xfrm>
              <a:prstGeom prst="rect">
                <a:avLst/>
              </a:prstGeom>
              <a:solidFill>
                <a:srgbClr val="FFD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>
                <a:off x="2891525" y="2861800"/>
                <a:ext cx="4668600" cy="298200"/>
              </a:xfrm>
              <a:prstGeom prst="rect">
                <a:avLst/>
              </a:prstGeom>
              <a:gradFill>
                <a:gsLst>
                  <a:gs pos="0">
                    <a:srgbClr val="7990A3"/>
                  </a:gs>
                  <a:gs pos="100000">
                    <a:srgbClr val="7990A3">
                      <a:alpha val="0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2" name="Google Shape;132;p13"/>
            <p:cNvSpPr txBox="1"/>
            <p:nvPr/>
          </p:nvSpPr>
          <p:spPr>
            <a:xfrm>
              <a:off x="307901" y="3912673"/>
              <a:ext cx="19509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500">
                  <a:solidFill>
                    <a:schemeClr val="lt1"/>
                  </a:solidFill>
                  <a:latin typeface="Raleway SemiBold"/>
                  <a:ea typeface="Raleway SemiBold"/>
                  <a:cs typeface="Raleway SemiBold"/>
                  <a:sym typeface="Raleway SemiBold"/>
                </a:rPr>
                <a:t>S  K  I  L  L  S</a:t>
              </a:r>
              <a:endParaRPr sz="15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endParaRPr>
            </a:p>
          </p:txBody>
        </p:sp>
      </p:grpSp>
      <p:sp>
        <p:nvSpPr>
          <p:cNvPr id="133" name="Google Shape;133;p13"/>
          <p:cNvSpPr txBox="1"/>
          <p:nvPr/>
        </p:nvSpPr>
        <p:spPr>
          <a:xfrm>
            <a:off x="360000" y="9582530"/>
            <a:ext cx="1203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rPr>
              <a:t>Compassionate</a:t>
            </a:r>
            <a:endParaRPr sz="1100">
              <a:solidFill>
                <a:schemeClr val="lt1"/>
              </a:solidFill>
              <a:latin typeface="Montserrat Alternates Light"/>
              <a:ea typeface="Montserrat Alternates Light"/>
              <a:cs typeface="Montserrat Alternates Light"/>
              <a:sym typeface="Montserrat Alternates Light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1638525" y="9582530"/>
            <a:ext cx="1167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rPr>
              <a:t>Ultrasound</a:t>
            </a:r>
            <a:endParaRPr sz="1100">
              <a:solidFill>
                <a:schemeClr val="lt1"/>
              </a:solidFill>
              <a:latin typeface="Montserrat Alternates Light"/>
              <a:ea typeface="Montserrat Alternates Light"/>
              <a:cs typeface="Montserrat Alternates Light"/>
              <a:sym typeface="Montserrat Alternates Light"/>
            </a:endParaRPr>
          </a:p>
        </p:txBody>
      </p:sp>
      <p:grpSp>
        <p:nvGrpSpPr>
          <p:cNvPr id="135" name="Google Shape;135;p13"/>
          <p:cNvGrpSpPr/>
          <p:nvPr/>
        </p:nvGrpSpPr>
        <p:grpSpPr>
          <a:xfrm>
            <a:off x="364350" y="9453725"/>
            <a:ext cx="1010400" cy="69600"/>
            <a:chOff x="364350" y="9453725"/>
            <a:chExt cx="1010400" cy="69600"/>
          </a:xfrm>
        </p:grpSpPr>
        <p:sp>
          <p:nvSpPr>
            <p:cNvPr id="136" name="Google Shape;136;p13"/>
            <p:cNvSpPr/>
            <p:nvPr/>
          </p:nvSpPr>
          <p:spPr>
            <a:xfrm>
              <a:off x="364350" y="9453725"/>
              <a:ext cx="1010400" cy="696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990A3">
                    <a:alpha val="0"/>
                  </a:srgbClr>
                </a:gs>
                <a:gs pos="100000">
                  <a:srgbClr val="7990A3">
                    <a:alpha val="23529"/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64350" y="9453725"/>
              <a:ext cx="907500" cy="69600"/>
            </a:xfrm>
            <a:prstGeom prst="roundRect">
              <a:avLst>
                <a:gd fmla="val 50000" name="adj"/>
              </a:avLst>
            </a:prstGeom>
            <a:solidFill>
              <a:srgbClr val="FFD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13"/>
          <p:cNvGrpSpPr/>
          <p:nvPr/>
        </p:nvGrpSpPr>
        <p:grpSpPr>
          <a:xfrm>
            <a:off x="364350" y="10029812"/>
            <a:ext cx="1010400" cy="69600"/>
            <a:chOff x="364350" y="9453725"/>
            <a:chExt cx="1010400" cy="69600"/>
          </a:xfrm>
        </p:grpSpPr>
        <p:sp>
          <p:nvSpPr>
            <p:cNvPr id="139" name="Google Shape;139;p13"/>
            <p:cNvSpPr/>
            <p:nvPr/>
          </p:nvSpPr>
          <p:spPr>
            <a:xfrm>
              <a:off x="364350" y="9453725"/>
              <a:ext cx="1010400" cy="696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990A3">
                    <a:alpha val="0"/>
                  </a:srgbClr>
                </a:gs>
                <a:gs pos="100000">
                  <a:srgbClr val="7990A3">
                    <a:alpha val="23529"/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64350" y="9453725"/>
              <a:ext cx="781800" cy="69600"/>
            </a:xfrm>
            <a:prstGeom prst="roundRect">
              <a:avLst>
                <a:gd fmla="val 50000" name="adj"/>
              </a:avLst>
            </a:prstGeom>
            <a:solidFill>
              <a:srgbClr val="FFD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13"/>
          <p:cNvSpPr txBox="1"/>
          <p:nvPr/>
        </p:nvSpPr>
        <p:spPr>
          <a:xfrm>
            <a:off x="360000" y="10163699"/>
            <a:ext cx="1203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rPr>
              <a:t>Neurofeedback</a:t>
            </a:r>
            <a:endParaRPr sz="1100">
              <a:solidFill>
                <a:schemeClr val="lt1"/>
              </a:solidFill>
              <a:latin typeface="Montserrat Alternates Light"/>
              <a:ea typeface="Montserrat Alternates Light"/>
              <a:cs typeface="Montserrat Alternates Light"/>
              <a:sym typeface="Montserrat Alternates Light"/>
            </a:endParaRPr>
          </a:p>
        </p:txBody>
      </p:sp>
      <p:grpSp>
        <p:nvGrpSpPr>
          <p:cNvPr id="142" name="Google Shape;142;p13"/>
          <p:cNvGrpSpPr/>
          <p:nvPr/>
        </p:nvGrpSpPr>
        <p:grpSpPr>
          <a:xfrm>
            <a:off x="1638525" y="9453725"/>
            <a:ext cx="1010400" cy="69600"/>
            <a:chOff x="364350" y="9453725"/>
            <a:chExt cx="1010400" cy="69600"/>
          </a:xfrm>
        </p:grpSpPr>
        <p:sp>
          <p:nvSpPr>
            <p:cNvPr id="143" name="Google Shape;143;p13"/>
            <p:cNvSpPr/>
            <p:nvPr/>
          </p:nvSpPr>
          <p:spPr>
            <a:xfrm>
              <a:off x="364350" y="9453725"/>
              <a:ext cx="1010400" cy="696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990A3">
                    <a:alpha val="0"/>
                  </a:srgbClr>
                </a:gs>
                <a:gs pos="100000">
                  <a:srgbClr val="7990A3">
                    <a:alpha val="23529"/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64350" y="9453725"/>
              <a:ext cx="795900" cy="69600"/>
            </a:xfrm>
            <a:prstGeom prst="roundRect">
              <a:avLst>
                <a:gd fmla="val 50000" name="adj"/>
              </a:avLst>
            </a:prstGeom>
            <a:solidFill>
              <a:srgbClr val="FFD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13"/>
          <p:cNvSpPr txBox="1"/>
          <p:nvPr/>
        </p:nvSpPr>
        <p:spPr>
          <a:xfrm>
            <a:off x="1638525" y="10163699"/>
            <a:ext cx="1167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ontserrat Alternates Light"/>
                <a:ea typeface="Montserrat Alternates Light"/>
                <a:cs typeface="Montserrat Alternates Light"/>
                <a:sym typeface="Montserrat Alternates Light"/>
              </a:rPr>
              <a:t>Epidemiology</a:t>
            </a:r>
            <a:endParaRPr sz="1100">
              <a:solidFill>
                <a:schemeClr val="lt1"/>
              </a:solidFill>
              <a:latin typeface="Montserrat Alternates Light"/>
              <a:ea typeface="Montserrat Alternates Light"/>
              <a:cs typeface="Montserrat Alternates Light"/>
              <a:sym typeface="Montserrat Alternates Light"/>
            </a:endParaRPr>
          </a:p>
        </p:txBody>
      </p:sp>
      <p:grpSp>
        <p:nvGrpSpPr>
          <p:cNvPr id="146" name="Google Shape;146;p13"/>
          <p:cNvGrpSpPr/>
          <p:nvPr/>
        </p:nvGrpSpPr>
        <p:grpSpPr>
          <a:xfrm>
            <a:off x="1638525" y="10029812"/>
            <a:ext cx="1010400" cy="69600"/>
            <a:chOff x="364350" y="9453725"/>
            <a:chExt cx="1010400" cy="69600"/>
          </a:xfrm>
        </p:grpSpPr>
        <p:sp>
          <p:nvSpPr>
            <p:cNvPr id="147" name="Google Shape;147;p13"/>
            <p:cNvSpPr/>
            <p:nvPr/>
          </p:nvSpPr>
          <p:spPr>
            <a:xfrm>
              <a:off x="364350" y="9453725"/>
              <a:ext cx="1010400" cy="696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990A3">
                    <a:alpha val="0"/>
                  </a:srgbClr>
                </a:gs>
                <a:gs pos="100000">
                  <a:srgbClr val="7990A3">
                    <a:alpha val="23529"/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64350" y="9453725"/>
              <a:ext cx="666900" cy="69600"/>
            </a:xfrm>
            <a:prstGeom prst="roundRect">
              <a:avLst>
                <a:gd fmla="val 50000" name="adj"/>
              </a:avLst>
            </a:prstGeom>
            <a:solidFill>
              <a:srgbClr val="FFD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13"/>
          <p:cNvGrpSpPr/>
          <p:nvPr/>
        </p:nvGrpSpPr>
        <p:grpSpPr>
          <a:xfrm>
            <a:off x="2821925" y="2848075"/>
            <a:ext cx="4738200" cy="298200"/>
            <a:chOff x="2821925" y="2861800"/>
            <a:chExt cx="4738200" cy="298200"/>
          </a:xfrm>
        </p:grpSpPr>
        <p:sp>
          <p:nvSpPr>
            <p:cNvPr id="150" name="Google Shape;150;p13"/>
            <p:cNvSpPr/>
            <p:nvPr/>
          </p:nvSpPr>
          <p:spPr>
            <a:xfrm>
              <a:off x="2821925" y="2861800"/>
              <a:ext cx="69600" cy="298200"/>
            </a:xfrm>
            <a:prstGeom prst="rect">
              <a:avLst/>
            </a:prstGeom>
            <a:solidFill>
              <a:srgbClr val="FFD5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2891525" y="2861800"/>
              <a:ext cx="4668600" cy="298200"/>
            </a:xfrm>
            <a:prstGeom prst="rect">
              <a:avLst/>
            </a:prstGeom>
            <a:gradFill>
              <a:gsLst>
                <a:gs pos="0">
                  <a:srgbClr val="7990A3"/>
                </a:gs>
                <a:gs pos="100000">
                  <a:srgbClr val="7990A3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13"/>
          <p:cNvSpPr txBox="1"/>
          <p:nvPr/>
        </p:nvSpPr>
        <p:spPr>
          <a:xfrm>
            <a:off x="3130000" y="2881675"/>
            <a:ext cx="1758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Raleway SemiBold"/>
                <a:ea typeface="Raleway SemiBold"/>
                <a:cs typeface="Raleway SemiBold"/>
                <a:sym typeface="Raleway SemiBold"/>
              </a:rPr>
              <a:t>P  R  O  F  I  L  E</a:t>
            </a:r>
            <a:endParaRPr sz="15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