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Lst>
  <p:sldSz cy="10692000" cx="7560000"/>
  <p:notesSz cx="6858000" cy="9144000"/>
  <p:embeddedFontLst>
    <p:embeddedFont>
      <p:font typeface="Cinzel Medium"/>
      <p:regular r:id="rId10"/>
      <p:bold r:id="rId11"/>
    </p:embeddedFont>
    <p:embeddedFont>
      <p:font typeface="Cinzel"/>
      <p:regular r:id="rId12"/>
      <p:bold r:id="rId13"/>
    </p:embeddedFont>
    <p:embeddedFont>
      <p:font typeface="Mrs Saint Delafield"/>
      <p:regular r:id="rId14"/>
    </p:embeddedFont>
    <p:embeddedFont>
      <p:font typeface="Comfortaa Medium"/>
      <p:regular r:id="rId15"/>
      <p:bold r:id="rId16"/>
    </p:embeddedFont>
    <p:embeddedFont>
      <p:font typeface="DM Sans"/>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pos="227">
          <p15:clr>
            <a:srgbClr val="747775"/>
          </p15:clr>
        </p15:guide>
        <p15:guide id="2" pos="794">
          <p15:clr>
            <a:srgbClr val="747775"/>
          </p15:clr>
        </p15:guide>
        <p15:guide id="3" pos="907">
          <p15:clr>
            <a:srgbClr val="747775"/>
          </p15:clr>
        </p15:guide>
        <p15:guide id="4" pos="4535">
          <p15:clr>
            <a:srgbClr val="747775"/>
          </p15:clr>
        </p15:guide>
        <p15:guide id="5" orient="horz" pos="826">
          <p15:clr>
            <a:srgbClr val="747775"/>
          </p15:clr>
        </p15:guide>
        <p15:guide id="6" pos="2438">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27"/>
        <p:guide pos="794"/>
        <p:guide pos="907"/>
        <p:guide pos="4535"/>
        <p:guide pos="826" orient="horz"/>
        <p:guide pos="2438"/>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DMSans-boldItalic.fntdata"/><Relationship Id="rId11" Type="http://schemas.openxmlformats.org/officeDocument/2006/relationships/font" Target="fonts/CinzelMedium-bold.fntdata"/><Relationship Id="rId10" Type="http://schemas.openxmlformats.org/officeDocument/2006/relationships/font" Target="fonts/CinzelMedium-regular.fntdata"/><Relationship Id="rId13" Type="http://schemas.openxmlformats.org/officeDocument/2006/relationships/font" Target="fonts/Cinzel-bold.fntdata"/><Relationship Id="rId12" Type="http://schemas.openxmlformats.org/officeDocument/2006/relationships/font" Target="fonts/Cinzel-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ComfortaaMedium-regular.fntdata"/><Relationship Id="rId14" Type="http://schemas.openxmlformats.org/officeDocument/2006/relationships/font" Target="fonts/MrsSaintDelafield-regular.fntdata"/><Relationship Id="rId17" Type="http://schemas.openxmlformats.org/officeDocument/2006/relationships/font" Target="fonts/DMSans-regular.fntdata"/><Relationship Id="rId16" Type="http://schemas.openxmlformats.org/officeDocument/2006/relationships/font" Target="fonts/ComfortaaMedium-bold.fntdata"/><Relationship Id="rId5" Type="http://schemas.openxmlformats.org/officeDocument/2006/relationships/notesMaster" Target="notesMasters/notesMaster1.xml"/><Relationship Id="rId19" Type="http://schemas.openxmlformats.org/officeDocument/2006/relationships/font" Target="fonts/DMSans-italic.fntdata"/><Relationship Id="rId6" Type="http://schemas.openxmlformats.org/officeDocument/2006/relationships/slide" Target="slides/slide1.xml"/><Relationship Id="rId18" Type="http://schemas.openxmlformats.org/officeDocument/2006/relationships/font" Target="fonts/DMSans-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25a418e7944_0_36: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25a418e7944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25a418e7944_0_107: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25a418e7944_0_1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25a418e7944_0_159: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25a418e7944_0_1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ru"/>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b="15729" l="0" r="7201" t="18812"/>
          <a:stretch/>
        </p:blipFill>
        <p:spPr>
          <a:xfrm>
            <a:off x="360000" y="358725"/>
            <a:ext cx="899999" cy="952499"/>
          </a:xfrm>
          <a:prstGeom prst="rect">
            <a:avLst/>
          </a:prstGeom>
          <a:noFill/>
          <a:ln>
            <a:noFill/>
          </a:ln>
        </p:spPr>
      </p:pic>
      <p:sp>
        <p:nvSpPr>
          <p:cNvPr id="55" name="Google Shape;55;p13"/>
          <p:cNvSpPr txBox="1"/>
          <p:nvPr/>
        </p:nvSpPr>
        <p:spPr>
          <a:xfrm>
            <a:off x="1416385" y="303059"/>
            <a:ext cx="3055500" cy="803400"/>
          </a:xfrm>
          <a:prstGeom prst="rect">
            <a:avLst/>
          </a:prstGeom>
          <a:noFill/>
          <a:ln>
            <a:noFill/>
          </a:ln>
        </p:spPr>
        <p:txBody>
          <a:bodyPr anchorCtr="0" anchor="t" bIns="0" lIns="0" spcFirstLastPara="1" rIns="0" wrap="square" tIns="0">
            <a:spAutoFit/>
          </a:bodyPr>
          <a:lstStyle/>
          <a:p>
            <a:pPr indent="0" lvl="0" marL="0" rtl="0" algn="l">
              <a:lnSpc>
                <a:spcPct val="90000"/>
              </a:lnSpc>
              <a:spcBef>
                <a:spcPts val="0"/>
              </a:spcBef>
              <a:spcAft>
                <a:spcPts val="0"/>
              </a:spcAft>
              <a:buClr>
                <a:schemeClr val="dk1"/>
              </a:buClr>
              <a:buSzPts val="1100"/>
              <a:buFont typeface="Arial"/>
              <a:buNone/>
            </a:pPr>
            <a:r>
              <a:rPr lang="ru" sz="2900">
                <a:latin typeface="Cinzel Medium"/>
                <a:ea typeface="Cinzel Medium"/>
                <a:cs typeface="Cinzel Medium"/>
                <a:sym typeface="Cinzel Medium"/>
              </a:rPr>
              <a:t>Garfield </a:t>
            </a:r>
            <a:endParaRPr sz="2900">
              <a:latin typeface="Cinzel Medium"/>
              <a:ea typeface="Cinzel Medium"/>
              <a:cs typeface="Cinzel Medium"/>
              <a:sym typeface="Cinzel Medium"/>
            </a:endParaRPr>
          </a:p>
          <a:p>
            <a:pPr indent="0" lvl="0" marL="0" rtl="0" algn="l">
              <a:lnSpc>
                <a:spcPct val="90000"/>
              </a:lnSpc>
              <a:spcBef>
                <a:spcPts val="0"/>
              </a:spcBef>
              <a:spcAft>
                <a:spcPts val="0"/>
              </a:spcAft>
              <a:buNone/>
            </a:pPr>
            <a:r>
              <a:rPr lang="ru" sz="2900">
                <a:latin typeface="Cinzel Medium"/>
                <a:ea typeface="Cinzel Medium"/>
                <a:cs typeface="Cinzel Medium"/>
                <a:sym typeface="Cinzel Medium"/>
              </a:rPr>
              <a:t>O'Connell</a:t>
            </a:r>
            <a:endParaRPr sz="2900">
              <a:latin typeface="Cinzel Medium"/>
              <a:ea typeface="Cinzel Medium"/>
              <a:cs typeface="Cinzel Medium"/>
              <a:sym typeface="Cinzel Medium"/>
            </a:endParaRPr>
          </a:p>
        </p:txBody>
      </p:sp>
      <p:sp>
        <p:nvSpPr>
          <p:cNvPr id="56" name="Google Shape;56;p13"/>
          <p:cNvSpPr txBox="1"/>
          <p:nvPr/>
        </p:nvSpPr>
        <p:spPr>
          <a:xfrm>
            <a:off x="1428755" y="1162125"/>
            <a:ext cx="3055500" cy="166200"/>
          </a:xfrm>
          <a:prstGeom prst="rect">
            <a:avLst/>
          </a:prstGeom>
          <a:noFill/>
          <a:ln>
            <a:noFill/>
          </a:ln>
        </p:spPr>
        <p:txBody>
          <a:bodyPr anchorCtr="0" anchor="t" bIns="0" lIns="0" spcFirstLastPara="1" rIns="0" wrap="square" tIns="0">
            <a:spAutoFit/>
          </a:bodyPr>
          <a:lstStyle/>
          <a:p>
            <a:pPr indent="0" lvl="0" marL="0" rtl="0" algn="l">
              <a:lnSpc>
                <a:spcPct val="90000"/>
              </a:lnSpc>
              <a:spcBef>
                <a:spcPts val="0"/>
              </a:spcBef>
              <a:spcAft>
                <a:spcPts val="0"/>
              </a:spcAft>
              <a:buNone/>
            </a:pPr>
            <a:r>
              <a:rPr lang="ru" sz="1200">
                <a:latin typeface="Comfortaa Medium"/>
                <a:ea typeface="Comfortaa Medium"/>
                <a:cs typeface="Comfortaa Medium"/>
                <a:sym typeface="Comfortaa Medium"/>
              </a:rPr>
              <a:t>P H Y S I C I A N  A S S I S T A N T</a:t>
            </a:r>
            <a:endParaRPr sz="1200">
              <a:latin typeface="Comfortaa Medium"/>
              <a:ea typeface="Comfortaa Medium"/>
              <a:cs typeface="Comfortaa Medium"/>
              <a:sym typeface="Comfortaa Medium"/>
            </a:endParaRPr>
          </a:p>
        </p:txBody>
      </p:sp>
      <p:sp>
        <p:nvSpPr>
          <p:cNvPr id="57" name="Google Shape;57;p13"/>
          <p:cNvSpPr txBox="1"/>
          <p:nvPr/>
        </p:nvSpPr>
        <p:spPr>
          <a:xfrm>
            <a:off x="4861470" y="346360"/>
            <a:ext cx="2319900" cy="962100"/>
          </a:xfrm>
          <a:prstGeom prst="rect">
            <a:avLst/>
          </a:prstGeom>
          <a:noFill/>
          <a:ln>
            <a:noFill/>
          </a:ln>
        </p:spPr>
        <p:txBody>
          <a:bodyPr anchorCtr="0" anchor="t" bIns="0" lIns="0" spcFirstLastPara="1" rIns="0" wrap="square" tIns="0">
            <a:spAutoFit/>
          </a:bodyPr>
          <a:lstStyle/>
          <a:p>
            <a:pPr indent="0" lvl="0" marL="0" rtl="0" algn="r">
              <a:lnSpc>
                <a:spcPct val="130000"/>
              </a:lnSpc>
              <a:spcBef>
                <a:spcPts val="0"/>
              </a:spcBef>
              <a:spcAft>
                <a:spcPts val="0"/>
              </a:spcAft>
              <a:buClr>
                <a:schemeClr val="dk1"/>
              </a:buClr>
              <a:buSzPts val="1100"/>
              <a:buFont typeface="Arial"/>
              <a:buNone/>
            </a:pPr>
            <a:r>
              <a:rPr b="1" lang="ru" sz="1000">
                <a:latin typeface="DM Sans"/>
                <a:ea typeface="DM Sans"/>
                <a:cs typeface="DM Sans"/>
                <a:sym typeface="DM Sans"/>
              </a:rPr>
              <a:t>Phone:</a:t>
            </a:r>
            <a:r>
              <a:rPr lang="ru" sz="1000">
                <a:latin typeface="DM Sans"/>
                <a:ea typeface="DM Sans"/>
                <a:cs typeface="DM Sans"/>
                <a:sym typeface="DM Sans"/>
              </a:rPr>
              <a:t> </a:t>
            </a:r>
            <a:r>
              <a:rPr lang="ru" sz="1000">
                <a:solidFill>
                  <a:srgbClr val="3C3C3B"/>
                </a:solidFill>
                <a:latin typeface="DM Sans"/>
                <a:ea typeface="DM Sans"/>
                <a:cs typeface="DM Sans"/>
                <a:sym typeface="DM Sans"/>
              </a:rPr>
              <a:t>(890) 123-4567</a:t>
            </a:r>
            <a:endParaRPr sz="1000">
              <a:solidFill>
                <a:srgbClr val="3C3C3B"/>
              </a:solidFill>
              <a:latin typeface="DM Sans"/>
              <a:ea typeface="DM Sans"/>
              <a:cs typeface="DM Sans"/>
              <a:sym typeface="DM Sans"/>
            </a:endParaRPr>
          </a:p>
          <a:p>
            <a:pPr indent="0" lvl="0" marL="0" rtl="0" algn="r">
              <a:lnSpc>
                <a:spcPct val="130000"/>
              </a:lnSpc>
              <a:spcBef>
                <a:spcPts val="0"/>
              </a:spcBef>
              <a:spcAft>
                <a:spcPts val="0"/>
              </a:spcAft>
              <a:buClr>
                <a:schemeClr val="dk1"/>
              </a:buClr>
              <a:buSzPts val="1100"/>
              <a:buFont typeface="Arial"/>
              <a:buNone/>
            </a:pPr>
            <a:r>
              <a:rPr b="1" lang="ru" sz="1000">
                <a:latin typeface="DM Sans"/>
                <a:ea typeface="DM Sans"/>
                <a:cs typeface="DM Sans"/>
                <a:sym typeface="DM Sans"/>
              </a:rPr>
              <a:t>Email:</a:t>
            </a:r>
            <a:r>
              <a:rPr lang="ru" sz="1000">
                <a:latin typeface="DM Sans"/>
                <a:ea typeface="DM Sans"/>
                <a:cs typeface="DM Sans"/>
                <a:sym typeface="DM Sans"/>
              </a:rPr>
              <a:t> </a:t>
            </a:r>
            <a:r>
              <a:rPr lang="ru" sz="1000">
                <a:solidFill>
                  <a:srgbClr val="3C3C3B"/>
                </a:solidFill>
                <a:latin typeface="DM Sans"/>
                <a:ea typeface="DM Sans"/>
                <a:cs typeface="DM Sans"/>
                <a:sym typeface="DM Sans"/>
              </a:rPr>
              <a:t>my@email.com</a:t>
            </a:r>
            <a:endParaRPr sz="1000">
              <a:solidFill>
                <a:srgbClr val="3C3C3B"/>
              </a:solidFill>
              <a:latin typeface="DM Sans"/>
              <a:ea typeface="DM Sans"/>
              <a:cs typeface="DM Sans"/>
              <a:sym typeface="DM Sans"/>
            </a:endParaRPr>
          </a:p>
          <a:p>
            <a:pPr indent="0" lvl="0" marL="0" rtl="0" algn="r">
              <a:lnSpc>
                <a:spcPct val="130000"/>
              </a:lnSpc>
              <a:spcBef>
                <a:spcPts val="0"/>
              </a:spcBef>
              <a:spcAft>
                <a:spcPts val="0"/>
              </a:spcAft>
              <a:buClr>
                <a:schemeClr val="dk1"/>
              </a:buClr>
              <a:buSzPts val="1100"/>
              <a:buFont typeface="Arial"/>
              <a:buNone/>
            </a:pPr>
            <a:r>
              <a:rPr b="1" lang="ru" sz="1000">
                <a:latin typeface="DM Sans"/>
                <a:ea typeface="DM Sans"/>
                <a:cs typeface="DM Sans"/>
                <a:sym typeface="DM Sans"/>
              </a:rPr>
              <a:t>Linkedin:</a:t>
            </a:r>
            <a:r>
              <a:rPr lang="ru" sz="1000">
                <a:latin typeface="DM Sans"/>
                <a:ea typeface="DM Sans"/>
                <a:cs typeface="DM Sans"/>
                <a:sym typeface="DM Sans"/>
              </a:rPr>
              <a:t> </a:t>
            </a:r>
            <a:r>
              <a:rPr lang="ru" sz="1000">
                <a:solidFill>
                  <a:srgbClr val="3C3C3B"/>
                </a:solidFill>
                <a:latin typeface="DM Sans"/>
                <a:ea typeface="DM Sans"/>
                <a:cs typeface="DM Sans"/>
                <a:sym typeface="DM Sans"/>
              </a:rPr>
              <a:t>Linkedin.com/</a:t>
            </a:r>
            <a:endParaRPr sz="1000">
              <a:solidFill>
                <a:srgbClr val="3C3C3B"/>
              </a:solidFill>
              <a:latin typeface="DM Sans"/>
              <a:ea typeface="DM Sans"/>
              <a:cs typeface="DM Sans"/>
              <a:sym typeface="DM Sans"/>
            </a:endParaRPr>
          </a:p>
          <a:p>
            <a:pPr indent="0" lvl="0" marL="0" rtl="0" algn="r">
              <a:lnSpc>
                <a:spcPct val="135000"/>
              </a:lnSpc>
              <a:spcBef>
                <a:spcPts val="0"/>
              </a:spcBef>
              <a:spcAft>
                <a:spcPts val="0"/>
              </a:spcAft>
              <a:buClr>
                <a:schemeClr val="dk1"/>
              </a:buClr>
              <a:buSzPts val="1100"/>
              <a:buFont typeface="Arial"/>
              <a:buNone/>
            </a:pPr>
            <a:r>
              <a:rPr b="1" lang="ru" sz="1000">
                <a:latin typeface="DM Sans"/>
                <a:ea typeface="DM Sans"/>
                <a:cs typeface="DM Sans"/>
                <a:sym typeface="DM Sans"/>
              </a:rPr>
              <a:t>Address:</a:t>
            </a:r>
            <a:r>
              <a:rPr lang="ru" sz="1000">
                <a:latin typeface="DM Sans"/>
                <a:ea typeface="DM Sans"/>
                <a:cs typeface="DM Sans"/>
                <a:sym typeface="DM Sans"/>
              </a:rPr>
              <a:t> </a:t>
            </a:r>
            <a:r>
              <a:rPr lang="ru" sz="1000">
                <a:solidFill>
                  <a:srgbClr val="3C3C3B"/>
                </a:solidFill>
                <a:latin typeface="DM Sans"/>
                <a:ea typeface="DM Sans"/>
                <a:cs typeface="DM Sans"/>
                <a:sym typeface="DM Sans"/>
              </a:rPr>
              <a:t>14303 Gibson Overpass,</a:t>
            </a:r>
            <a:endParaRPr sz="1000">
              <a:solidFill>
                <a:srgbClr val="3C3C3B"/>
              </a:solidFill>
              <a:latin typeface="DM Sans"/>
              <a:ea typeface="DM Sans"/>
              <a:cs typeface="DM Sans"/>
              <a:sym typeface="DM Sans"/>
            </a:endParaRPr>
          </a:p>
          <a:p>
            <a:pPr indent="0" lvl="0" marL="0" rtl="0" algn="r">
              <a:lnSpc>
                <a:spcPct val="130000"/>
              </a:lnSpc>
              <a:spcBef>
                <a:spcPts val="0"/>
              </a:spcBef>
              <a:spcAft>
                <a:spcPts val="0"/>
              </a:spcAft>
              <a:buNone/>
            </a:pPr>
            <a:r>
              <a:rPr lang="ru" sz="1000">
                <a:solidFill>
                  <a:srgbClr val="3C3C3B"/>
                </a:solidFill>
                <a:latin typeface="DM Sans"/>
                <a:ea typeface="DM Sans"/>
                <a:cs typeface="DM Sans"/>
                <a:sym typeface="DM Sans"/>
              </a:rPr>
              <a:t>Labadieton,South Carolina </a:t>
            </a:r>
            <a:endParaRPr sz="1000">
              <a:solidFill>
                <a:srgbClr val="3C3C3B"/>
              </a:solidFill>
              <a:latin typeface="DM Sans"/>
              <a:ea typeface="DM Sans"/>
              <a:cs typeface="DM Sans"/>
              <a:sym typeface="DM Sans"/>
            </a:endParaRPr>
          </a:p>
        </p:txBody>
      </p:sp>
      <p:grpSp>
        <p:nvGrpSpPr>
          <p:cNvPr id="58" name="Google Shape;58;p13"/>
          <p:cNvGrpSpPr/>
          <p:nvPr/>
        </p:nvGrpSpPr>
        <p:grpSpPr>
          <a:xfrm>
            <a:off x="360005" y="1546250"/>
            <a:ext cx="6845520" cy="233080"/>
            <a:chOff x="360005" y="1546250"/>
            <a:chExt cx="6845520" cy="233080"/>
          </a:xfrm>
        </p:grpSpPr>
        <p:cxnSp>
          <p:nvCxnSpPr>
            <p:cNvPr id="59" name="Google Shape;59;p13"/>
            <p:cNvCxnSpPr/>
            <p:nvPr/>
          </p:nvCxnSpPr>
          <p:spPr>
            <a:xfrm>
              <a:off x="364925" y="1779330"/>
              <a:ext cx="6840600" cy="0"/>
            </a:xfrm>
            <a:prstGeom prst="straightConnector1">
              <a:avLst/>
            </a:prstGeom>
            <a:noFill/>
            <a:ln cap="flat" cmpd="sng" w="19050">
              <a:solidFill>
                <a:srgbClr val="B2B2B2"/>
              </a:solidFill>
              <a:prstDash val="solid"/>
              <a:round/>
              <a:headEnd len="med" w="med" type="none"/>
              <a:tailEnd len="med" w="med" type="none"/>
            </a:ln>
          </p:spPr>
        </p:cxnSp>
        <p:sp>
          <p:nvSpPr>
            <p:cNvPr id="60" name="Google Shape;60;p13"/>
            <p:cNvSpPr txBox="1"/>
            <p:nvPr/>
          </p:nvSpPr>
          <p:spPr>
            <a:xfrm>
              <a:off x="360005" y="1546250"/>
              <a:ext cx="1538700" cy="193800"/>
            </a:xfrm>
            <a:prstGeom prst="rect">
              <a:avLst/>
            </a:prstGeom>
            <a:noFill/>
            <a:ln>
              <a:noFill/>
            </a:ln>
          </p:spPr>
          <p:txBody>
            <a:bodyPr anchorCtr="0" anchor="t" bIns="0" lIns="0" spcFirstLastPara="1" rIns="0" wrap="square" tIns="0">
              <a:spAutoFit/>
            </a:bodyPr>
            <a:lstStyle/>
            <a:p>
              <a:pPr indent="0" lvl="0" marL="0" rtl="0" algn="l">
                <a:lnSpc>
                  <a:spcPct val="90000"/>
                </a:lnSpc>
                <a:spcBef>
                  <a:spcPts val="0"/>
                </a:spcBef>
                <a:spcAft>
                  <a:spcPts val="0"/>
                </a:spcAft>
                <a:buNone/>
              </a:pPr>
              <a:r>
                <a:rPr b="1" lang="ru">
                  <a:latin typeface="Cinzel"/>
                  <a:ea typeface="Cinzel"/>
                  <a:cs typeface="Cinzel"/>
                  <a:sym typeface="Cinzel"/>
                </a:rPr>
                <a:t>SUMMARY</a:t>
              </a:r>
              <a:endParaRPr b="1">
                <a:latin typeface="Cinzel"/>
                <a:ea typeface="Cinzel"/>
                <a:cs typeface="Cinzel"/>
                <a:sym typeface="Cinzel"/>
              </a:endParaRPr>
            </a:p>
          </p:txBody>
        </p:sp>
      </p:grpSp>
      <p:sp>
        <p:nvSpPr>
          <p:cNvPr id="61" name="Google Shape;61;p13"/>
          <p:cNvSpPr txBox="1"/>
          <p:nvPr/>
        </p:nvSpPr>
        <p:spPr>
          <a:xfrm>
            <a:off x="1440000" y="1911175"/>
            <a:ext cx="5760000" cy="7788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ru" sz="1100">
                <a:solidFill>
                  <a:srgbClr val="3C3C3B"/>
                </a:solidFill>
                <a:latin typeface="DM Sans"/>
                <a:ea typeface="DM Sans"/>
                <a:cs typeface="DM Sans"/>
                <a:sym typeface="DM Sans"/>
              </a:rPr>
              <a:t>Duis id metus turpis. Aliquam vitae tempor nibh. Morbi ultrices lacus non tellus efficitur sodales. Duis vulputate sapien sed efficitur eleifend. Sed luctus eget elit vel dignissim. Praesent pharetra, urna eget fringilla volutpat, lorem diam tincidunt urna, at mattis ligula dui ac tellus. </a:t>
            </a:r>
            <a:endParaRPr sz="1100">
              <a:solidFill>
                <a:srgbClr val="3C3C3B"/>
              </a:solidFill>
              <a:latin typeface="DM Sans"/>
              <a:ea typeface="DM Sans"/>
              <a:cs typeface="DM Sans"/>
              <a:sym typeface="DM Sans"/>
            </a:endParaRPr>
          </a:p>
        </p:txBody>
      </p:sp>
      <p:grpSp>
        <p:nvGrpSpPr>
          <p:cNvPr id="62" name="Google Shape;62;p13"/>
          <p:cNvGrpSpPr/>
          <p:nvPr/>
        </p:nvGrpSpPr>
        <p:grpSpPr>
          <a:xfrm>
            <a:off x="360005" y="2900800"/>
            <a:ext cx="6845520" cy="1766610"/>
            <a:chOff x="360005" y="2900800"/>
            <a:chExt cx="6845520" cy="1766610"/>
          </a:xfrm>
        </p:grpSpPr>
        <p:grpSp>
          <p:nvGrpSpPr>
            <p:cNvPr id="63" name="Google Shape;63;p13"/>
            <p:cNvGrpSpPr/>
            <p:nvPr/>
          </p:nvGrpSpPr>
          <p:grpSpPr>
            <a:xfrm>
              <a:off x="360005" y="2900800"/>
              <a:ext cx="6845520" cy="233080"/>
              <a:chOff x="360005" y="1546250"/>
              <a:chExt cx="6845520" cy="233080"/>
            </a:xfrm>
          </p:grpSpPr>
          <p:cxnSp>
            <p:nvCxnSpPr>
              <p:cNvPr id="64" name="Google Shape;64;p13"/>
              <p:cNvCxnSpPr/>
              <p:nvPr/>
            </p:nvCxnSpPr>
            <p:spPr>
              <a:xfrm>
                <a:off x="364925" y="1779330"/>
                <a:ext cx="6840600" cy="0"/>
              </a:xfrm>
              <a:prstGeom prst="straightConnector1">
                <a:avLst/>
              </a:prstGeom>
              <a:noFill/>
              <a:ln cap="flat" cmpd="sng" w="19050">
                <a:solidFill>
                  <a:srgbClr val="B2B2B2"/>
                </a:solidFill>
                <a:prstDash val="solid"/>
                <a:round/>
                <a:headEnd len="med" w="med" type="none"/>
                <a:tailEnd len="med" w="med" type="none"/>
              </a:ln>
            </p:spPr>
          </p:cxnSp>
          <p:sp>
            <p:nvSpPr>
              <p:cNvPr id="65" name="Google Shape;65;p13"/>
              <p:cNvSpPr txBox="1"/>
              <p:nvPr/>
            </p:nvSpPr>
            <p:spPr>
              <a:xfrm>
                <a:off x="360005" y="1546250"/>
                <a:ext cx="1538700" cy="193800"/>
              </a:xfrm>
              <a:prstGeom prst="rect">
                <a:avLst/>
              </a:prstGeom>
              <a:noFill/>
              <a:ln>
                <a:noFill/>
              </a:ln>
            </p:spPr>
            <p:txBody>
              <a:bodyPr anchorCtr="0" anchor="t" bIns="0" lIns="0" spcFirstLastPara="1" rIns="0" wrap="square" tIns="0">
                <a:spAutoFit/>
              </a:bodyPr>
              <a:lstStyle/>
              <a:p>
                <a:pPr indent="0" lvl="0" marL="0" rtl="0" algn="l">
                  <a:lnSpc>
                    <a:spcPct val="90000"/>
                  </a:lnSpc>
                  <a:spcBef>
                    <a:spcPts val="0"/>
                  </a:spcBef>
                  <a:spcAft>
                    <a:spcPts val="0"/>
                  </a:spcAft>
                  <a:buNone/>
                </a:pPr>
                <a:r>
                  <a:rPr b="1" lang="ru">
                    <a:latin typeface="Cinzel"/>
                    <a:ea typeface="Cinzel"/>
                    <a:cs typeface="Cinzel"/>
                    <a:sym typeface="Cinzel"/>
                  </a:rPr>
                  <a:t>EDUCATION</a:t>
                </a:r>
                <a:endParaRPr b="1">
                  <a:latin typeface="Cinzel"/>
                  <a:ea typeface="Cinzel"/>
                  <a:cs typeface="Cinzel"/>
                  <a:sym typeface="Cinzel"/>
                </a:endParaRPr>
              </a:p>
            </p:txBody>
          </p:sp>
        </p:grpSp>
        <p:sp>
          <p:nvSpPr>
            <p:cNvPr id="66" name="Google Shape;66;p13"/>
            <p:cNvSpPr txBox="1"/>
            <p:nvPr/>
          </p:nvSpPr>
          <p:spPr>
            <a:xfrm>
              <a:off x="1440000" y="3279010"/>
              <a:ext cx="5760000" cy="13884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Clr>
                  <a:schemeClr val="dk1"/>
                </a:buClr>
                <a:buSzPts val="1100"/>
                <a:buFont typeface="Arial"/>
                <a:buNone/>
              </a:pPr>
              <a:r>
                <a:rPr b="1" lang="ru" sz="1100">
                  <a:latin typeface="DM Sans"/>
                  <a:ea typeface="DM Sans"/>
                  <a:cs typeface="DM Sans"/>
                  <a:sym typeface="DM Sans"/>
                </a:rPr>
                <a:t>MS in Physician Assistant Studies</a:t>
              </a:r>
              <a:endParaRPr b="1" sz="1100">
                <a:latin typeface="DM Sans"/>
                <a:ea typeface="DM Sans"/>
                <a:cs typeface="DM Sans"/>
                <a:sym typeface="DM Sans"/>
              </a:endParaRPr>
            </a:p>
            <a:p>
              <a:pPr indent="0" lvl="0" marL="0" rtl="0" algn="l">
                <a:lnSpc>
                  <a:spcPct val="120000"/>
                </a:lnSpc>
                <a:spcBef>
                  <a:spcPts val="0"/>
                </a:spcBef>
                <a:spcAft>
                  <a:spcPts val="0"/>
                </a:spcAft>
                <a:buClr>
                  <a:schemeClr val="dk1"/>
                </a:buClr>
                <a:buSzPts val="1100"/>
                <a:buFont typeface="Arial"/>
                <a:buNone/>
              </a:pPr>
              <a:r>
                <a:rPr i="1" lang="ru" sz="1100">
                  <a:solidFill>
                    <a:srgbClr val="3C3C3B"/>
                  </a:solidFill>
                  <a:latin typeface="DM Sans"/>
                  <a:ea typeface="DM Sans"/>
                  <a:cs typeface="DM Sans"/>
                  <a:sym typeface="DM Sans"/>
                </a:rPr>
                <a:t>University of South Carolina </a:t>
              </a:r>
              <a:endParaRPr i="1" sz="1100">
                <a:solidFill>
                  <a:srgbClr val="3C3C3B"/>
                </a:solidFill>
                <a:latin typeface="DM Sans"/>
                <a:ea typeface="DM Sans"/>
                <a:cs typeface="DM Sans"/>
                <a:sym typeface="DM Sans"/>
              </a:endParaRPr>
            </a:p>
            <a:p>
              <a:pPr indent="0" lvl="0" marL="0" rtl="0" algn="l">
                <a:lnSpc>
                  <a:spcPct val="120000"/>
                </a:lnSpc>
                <a:spcBef>
                  <a:spcPts val="0"/>
                </a:spcBef>
                <a:spcAft>
                  <a:spcPts val="0"/>
                </a:spcAft>
                <a:buClr>
                  <a:schemeClr val="dk1"/>
                </a:buClr>
                <a:buSzPts val="1100"/>
                <a:buFont typeface="Arial"/>
                <a:buNone/>
              </a:pPr>
              <a:r>
                <a:rPr i="1" lang="ru" sz="1100">
                  <a:solidFill>
                    <a:srgbClr val="3C3C3B"/>
                  </a:solidFill>
                  <a:latin typeface="DM Sans"/>
                  <a:ea typeface="DM Sans"/>
                  <a:cs typeface="DM Sans"/>
                  <a:sym typeface="DM Sans"/>
                </a:rPr>
                <a:t>Completion - 2023</a:t>
              </a:r>
              <a:endParaRPr i="1" sz="1100">
                <a:solidFill>
                  <a:srgbClr val="3C3C3B"/>
                </a:solidFill>
                <a:latin typeface="DM Sans"/>
                <a:ea typeface="DM Sans"/>
                <a:cs typeface="DM Sans"/>
                <a:sym typeface="DM Sans"/>
              </a:endParaRPr>
            </a:p>
            <a:p>
              <a:pPr indent="0" lvl="0" marL="0" rtl="0" algn="l">
                <a:lnSpc>
                  <a:spcPct val="120000"/>
                </a:lnSpc>
                <a:spcBef>
                  <a:spcPts val="0"/>
                </a:spcBef>
                <a:spcAft>
                  <a:spcPts val="0"/>
                </a:spcAft>
                <a:buClr>
                  <a:schemeClr val="dk1"/>
                </a:buClr>
                <a:buSzPts val="1100"/>
                <a:buFont typeface="Arial"/>
                <a:buNone/>
              </a:pPr>
              <a:r>
                <a:t/>
              </a:r>
              <a:endParaRPr sz="1100">
                <a:latin typeface="DM Sans"/>
                <a:ea typeface="DM Sans"/>
                <a:cs typeface="DM Sans"/>
                <a:sym typeface="DM Sans"/>
              </a:endParaRPr>
            </a:p>
            <a:p>
              <a:pPr indent="0" lvl="0" marL="0" rtl="0" algn="l">
                <a:lnSpc>
                  <a:spcPct val="120000"/>
                </a:lnSpc>
                <a:spcBef>
                  <a:spcPts val="0"/>
                </a:spcBef>
                <a:spcAft>
                  <a:spcPts val="0"/>
                </a:spcAft>
                <a:buClr>
                  <a:schemeClr val="dk1"/>
                </a:buClr>
                <a:buSzPts val="1100"/>
                <a:buFont typeface="Arial"/>
                <a:buNone/>
              </a:pPr>
              <a:r>
                <a:rPr b="1" lang="ru" sz="1100">
                  <a:latin typeface="DM Sans"/>
                  <a:ea typeface="DM Sans"/>
                  <a:cs typeface="DM Sans"/>
                  <a:sym typeface="DM Sans"/>
                </a:rPr>
                <a:t>BS in Health Sciences: Professional Development &amp; Advanced Patient Care</a:t>
              </a:r>
              <a:endParaRPr b="1" sz="1100">
                <a:latin typeface="DM Sans"/>
                <a:ea typeface="DM Sans"/>
                <a:cs typeface="DM Sans"/>
                <a:sym typeface="DM Sans"/>
              </a:endParaRPr>
            </a:p>
            <a:p>
              <a:pPr indent="0" lvl="0" marL="0" rtl="0" algn="l">
                <a:lnSpc>
                  <a:spcPct val="120000"/>
                </a:lnSpc>
                <a:spcBef>
                  <a:spcPts val="0"/>
                </a:spcBef>
                <a:spcAft>
                  <a:spcPts val="0"/>
                </a:spcAft>
                <a:buClr>
                  <a:schemeClr val="dk1"/>
                </a:buClr>
                <a:buSzPts val="1100"/>
                <a:buFont typeface="Arial"/>
                <a:buNone/>
              </a:pPr>
              <a:r>
                <a:rPr i="1" lang="ru" sz="1100">
                  <a:solidFill>
                    <a:srgbClr val="3C3C3B"/>
                  </a:solidFill>
                  <a:latin typeface="DM Sans"/>
                  <a:ea typeface="DM Sans"/>
                  <a:cs typeface="DM Sans"/>
                  <a:sym typeface="DM Sans"/>
                </a:rPr>
                <a:t>Gutmann Junctions College, Franklin MA</a:t>
              </a:r>
              <a:endParaRPr i="1"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rPr i="1" lang="ru" sz="1100">
                  <a:solidFill>
                    <a:srgbClr val="3C3C3B"/>
                  </a:solidFill>
                  <a:latin typeface="DM Sans"/>
                  <a:ea typeface="DM Sans"/>
                  <a:cs typeface="DM Sans"/>
                  <a:sym typeface="DM Sans"/>
                </a:rPr>
                <a:t>Graduation - 2021</a:t>
              </a:r>
              <a:endParaRPr i="1" sz="1100">
                <a:solidFill>
                  <a:srgbClr val="3C3C3B"/>
                </a:solidFill>
                <a:latin typeface="DM Sans"/>
                <a:ea typeface="DM Sans"/>
                <a:cs typeface="DM Sans"/>
                <a:sym typeface="DM Sans"/>
              </a:endParaRPr>
            </a:p>
          </p:txBody>
        </p:sp>
      </p:grpSp>
      <p:grpSp>
        <p:nvGrpSpPr>
          <p:cNvPr id="67" name="Google Shape;67;p13"/>
          <p:cNvGrpSpPr/>
          <p:nvPr/>
        </p:nvGrpSpPr>
        <p:grpSpPr>
          <a:xfrm>
            <a:off x="359997" y="4875800"/>
            <a:ext cx="6845528" cy="233090"/>
            <a:chOff x="359997" y="1546240"/>
            <a:chExt cx="6845528" cy="233090"/>
          </a:xfrm>
        </p:grpSpPr>
        <p:cxnSp>
          <p:nvCxnSpPr>
            <p:cNvPr id="68" name="Google Shape;68;p13"/>
            <p:cNvCxnSpPr/>
            <p:nvPr/>
          </p:nvCxnSpPr>
          <p:spPr>
            <a:xfrm>
              <a:off x="364925" y="1779330"/>
              <a:ext cx="6840600" cy="0"/>
            </a:xfrm>
            <a:prstGeom prst="straightConnector1">
              <a:avLst/>
            </a:prstGeom>
            <a:noFill/>
            <a:ln cap="flat" cmpd="sng" w="19050">
              <a:solidFill>
                <a:srgbClr val="B2B2B2"/>
              </a:solidFill>
              <a:prstDash val="solid"/>
              <a:round/>
              <a:headEnd len="med" w="med" type="none"/>
              <a:tailEnd len="med" w="med" type="none"/>
            </a:ln>
          </p:spPr>
        </p:cxnSp>
        <p:sp>
          <p:nvSpPr>
            <p:cNvPr id="69" name="Google Shape;69;p13"/>
            <p:cNvSpPr txBox="1"/>
            <p:nvPr/>
          </p:nvSpPr>
          <p:spPr>
            <a:xfrm>
              <a:off x="359997" y="1546240"/>
              <a:ext cx="2441700" cy="193800"/>
            </a:xfrm>
            <a:prstGeom prst="rect">
              <a:avLst/>
            </a:prstGeom>
            <a:noFill/>
            <a:ln>
              <a:noFill/>
            </a:ln>
          </p:spPr>
          <p:txBody>
            <a:bodyPr anchorCtr="0" anchor="t" bIns="0" lIns="0" spcFirstLastPara="1" rIns="0" wrap="square" tIns="0">
              <a:spAutoFit/>
            </a:bodyPr>
            <a:lstStyle/>
            <a:p>
              <a:pPr indent="0" lvl="0" marL="0" rtl="0" algn="l">
                <a:lnSpc>
                  <a:spcPct val="90000"/>
                </a:lnSpc>
                <a:spcBef>
                  <a:spcPts val="0"/>
                </a:spcBef>
                <a:spcAft>
                  <a:spcPts val="0"/>
                </a:spcAft>
                <a:buNone/>
              </a:pPr>
              <a:r>
                <a:rPr b="1" lang="ru">
                  <a:latin typeface="Cinzel"/>
                  <a:ea typeface="Cinzel"/>
                  <a:cs typeface="Cinzel"/>
                  <a:sym typeface="Cinzel"/>
                </a:rPr>
                <a:t>WORK EXPERIENCE</a:t>
              </a:r>
              <a:endParaRPr b="1">
                <a:latin typeface="Cinzel"/>
                <a:ea typeface="Cinzel"/>
                <a:cs typeface="Cinzel"/>
                <a:sym typeface="Cinzel"/>
              </a:endParaRPr>
            </a:p>
          </p:txBody>
        </p:sp>
      </p:grpSp>
      <p:grpSp>
        <p:nvGrpSpPr>
          <p:cNvPr id="70" name="Google Shape;70;p13"/>
          <p:cNvGrpSpPr/>
          <p:nvPr/>
        </p:nvGrpSpPr>
        <p:grpSpPr>
          <a:xfrm>
            <a:off x="360000" y="5254020"/>
            <a:ext cx="6840000" cy="2201100"/>
            <a:chOff x="360000" y="5254020"/>
            <a:chExt cx="6840000" cy="2201100"/>
          </a:xfrm>
        </p:grpSpPr>
        <p:sp>
          <p:nvSpPr>
            <p:cNvPr id="71" name="Google Shape;71;p13"/>
            <p:cNvSpPr txBox="1"/>
            <p:nvPr/>
          </p:nvSpPr>
          <p:spPr>
            <a:xfrm>
              <a:off x="1440000" y="5254020"/>
              <a:ext cx="5760000" cy="22011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b="1" lang="ru" sz="1100">
                  <a:latin typeface="DM Sans"/>
                  <a:ea typeface="DM Sans"/>
                  <a:cs typeface="DM Sans"/>
                  <a:sym typeface="DM Sans"/>
                </a:rPr>
                <a:t>Orthopedic Surgery Physician Assistant</a:t>
              </a:r>
              <a:endParaRPr b="1" sz="1100">
                <a:latin typeface="DM Sans"/>
                <a:ea typeface="DM Sans"/>
                <a:cs typeface="DM Sans"/>
                <a:sym typeface="DM Sans"/>
              </a:endParaRPr>
            </a:p>
            <a:p>
              <a:pPr indent="0" lvl="0" marL="0" rtl="0" algn="l">
                <a:lnSpc>
                  <a:spcPct val="120000"/>
                </a:lnSpc>
                <a:spcBef>
                  <a:spcPts val="0"/>
                </a:spcBef>
                <a:spcAft>
                  <a:spcPts val="0"/>
                </a:spcAft>
                <a:buNone/>
              </a:pPr>
              <a:r>
                <a:rPr i="1" lang="ru" sz="1100">
                  <a:solidFill>
                    <a:srgbClr val="3C3C3B"/>
                  </a:solidFill>
                  <a:latin typeface="DM Sans"/>
                  <a:ea typeface="DM Sans"/>
                  <a:cs typeface="DM Sans"/>
                  <a:sym typeface="DM Sans"/>
                </a:rPr>
                <a:t>Mann and Williamson Hill Hospital, 90735 Gutmann Junctions </a:t>
              </a:r>
              <a:endParaRPr i="1"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t/>
              </a:r>
              <a:endParaRPr b="1" sz="1100">
                <a:latin typeface="DM Sans"/>
                <a:ea typeface="DM Sans"/>
                <a:cs typeface="DM Sans"/>
                <a:sym typeface="DM Sans"/>
              </a:endParaRPr>
            </a:p>
            <a:p>
              <a:pPr indent="0" lvl="0" marL="0" rtl="0" algn="l">
                <a:lnSpc>
                  <a:spcPct val="120000"/>
                </a:lnSpc>
                <a:spcBef>
                  <a:spcPts val="0"/>
                </a:spcBef>
                <a:spcAft>
                  <a:spcPts val="0"/>
                </a:spcAft>
                <a:buNone/>
              </a:pPr>
              <a:r>
                <a:rPr b="1" lang="ru" sz="1100">
                  <a:latin typeface="DM Sans"/>
                  <a:ea typeface="DM Sans"/>
                  <a:cs typeface="DM Sans"/>
                  <a:sym typeface="DM Sans"/>
                </a:rPr>
                <a:t>Key Qualifications and Responsibilities</a:t>
              </a:r>
              <a:endParaRPr b="1" sz="1100">
                <a:latin typeface="DM Sans"/>
                <a:ea typeface="DM Sans"/>
                <a:cs typeface="DM Sans"/>
                <a:sym typeface="DM Sans"/>
              </a:endParaRPr>
            </a:p>
            <a:p>
              <a:pPr indent="0" lvl="0" marL="0" rtl="0" algn="l">
                <a:lnSpc>
                  <a:spcPct val="120000"/>
                </a:lnSpc>
                <a:spcBef>
                  <a:spcPts val="0"/>
                </a:spcBef>
                <a:spcAft>
                  <a:spcPts val="0"/>
                </a:spcAft>
                <a:buNone/>
              </a:pPr>
              <a:r>
                <a:rPr lang="ru" sz="1100">
                  <a:solidFill>
                    <a:srgbClr val="3C3C3B"/>
                  </a:solidFill>
                  <a:latin typeface="DM Sans"/>
                  <a:ea typeface="DM Sans"/>
                  <a:cs typeface="DM Sans"/>
                  <a:sym typeface="DM Sans"/>
                </a:rPr>
                <a:t>    •   Maecenas et nisl sed dui sollicitudin blandit et in nisi. Morbi blandit feugiat dictum. Duis ac justo leo. </a:t>
              </a:r>
              <a:endParaRPr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rPr lang="ru" sz="1100">
                  <a:solidFill>
                    <a:srgbClr val="3C3C3B"/>
                  </a:solidFill>
                  <a:latin typeface="DM Sans"/>
                  <a:ea typeface="DM Sans"/>
                  <a:cs typeface="DM Sans"/>
                  <a:sym typeface="DM Sans"/>
                </a:rPr>
                <a:t>    •   Etiam aliquam porta nisl, sed posuere nisi rutrum eget. Duis vel ante ultrices, mattis diam vel, sagittis sem. </a:t>
              </a:r>
              <a:endParaRPr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rPr lang="ru" sz="1100">
                  <a:solidFill>
                    <a:srgbClr val="3C3C3B"/>
                  </a:solidFill>
                  <a:latin typeface="DM Sans"/>
                  <a:ea typeface="DM Sans"/>
                  <a:cs typeface="DM Sans"/>
                  <a:sym typeface="DM Sans"/>
                </a:rPr>
                <a:t>    •   Nullam eget ipsum ante. Cras tincidunt leo ut libero tristique, nec sodales ante luctus. Mauris a ante sit amet nunc venenatis molestie.</a:t>
              </a:r>
              <a:endParaRPr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rPr lang="ru" sz="1100">
                  <a:solidFill>
                    <a:srgbClr val="3C3C3B"/>
                  </a:solidFill>
                  <a:latin typeface="DM Sans"/>
                  <a:ea typeface="DM Sans"/>
                  <a:cs typeface="DM Sans"/>
                  <a:sym typeface="DM Sans"/>
                </a:rPr>
                <a:t>    •   Fusce id efficitur eros. Nullam fermentum enim non urna posuere porta.</a:t>
              </a:r>
              <a:endParaRPr sz="1100">
                <a:solidFill>
                  <a:srgbClr val="3C3C3B"/>
                </a:solidFill>
                <a:latin typeface="DM Sans"/>
                <a:ea typeface="DM Sans"/>
                <a:cs typeface="DM Sans"/>
                <a:sym typeface="DM Sans"/>
              </a:endParaRPr>
            </a:p>
          </p:txBody>
        </p:sp>
        <p:sp>
          <p:nvSpPr>
            <p:cNvPr id="72" name="Google Shape;72;p13"/>
            <p:cNvSpPr txBox="1"/>
            <p:nvPr/>
          </p:nvSpPr>
          <p:spPr>
            <a:xfrm>
              <a:off x="360000" y="5266395"/>
              <a:ext cx="900000" cy="3048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b="1" lang="ru" sz="900">
                  <a:latin typeface="DM Sans"/>
                  <a:ea typeface="DM Sans"/>
                  <a:cs typeface="DM Sans"/>
                  <a:sym typeface="DM Sans"/>
                </a:rPr>
                <a:t>7/2024 -</a:t>
              </a:r>
              <a:endParaRPr b="1" sz="900">
                <a:latin typeface="DM Sans"/>
                <a:ea typeface="DM Sans"/>
                <a:cs typeface="DM Sans"/>
                <a:sym typeface="DM Sans"/>
              </a:endParaRPr>
            </a:p>
            <a:p>
              <a:pPr indent="0" lvl="0" marL="0" rtl="0" algn="l">
                <a:lnSpc>
                  <a:spcPct val="120000"/>
                </a:lnSpc>
                <a:spcBef>
                  <a:spcPts val="0"/>
                </a:spcBef>
                <a:spcAft>
                  <a:spcPts val="0"/>
                </a:spcAft>
                <a:buNone/>
              </a:pPr>
              <a:r>
                <a:rPr b="1" lang="ru" sz="900">
                  <a:latin typeface="DM Sans"/>
                  <a:ea typeface="DM Sans"/>
                  <a:cs typeface="DM Sans"/>
                  <a:sym typeface="DM Sans"/>
                </a:rPr>
                <a:t>Present</a:t>
              </a:r>
              <a:endParaRPr b="1" sz="900">
                <a:latin typeface="DM Sans"/>
                <a:ea typeface="DM Sans"/>
                <a:cs typeface="DM Sans"/>
                <a:sym typeface="DM Sans"/>
              </a:endParaRPr>
            </a:p>
          </p:txBody>
        </p:sp>
      </p:grpSp>
      <p:grpSp>
        <p:nvGrpSpPr>
          <p:cNvPr id="73" name="Google Shape;73;p13"/>
          <p:cNvGrpSpPr/>
          <p:nvPr/>
        </p:nvGrpSpPr>
        <p:grpSpPr>
          <a:xfrm>
            <a:off x="360000" y="7576595"/>
            <a:ext cx="6840000" cy="2607600"/>
            <a:chOff x="360000" y="5254020"/>
            <a:chExt cx="6840000" cy="2607600"/>
          </a:xfrm>
        </p:grpSpPr>
        <p:sp>
          <p:nvSpPr>
            <p:cNvPr id="74" name="Google Shape;74;p13"/>
            <p:cNvSpPr txBox="1"/>
            <p:nvPr/>
          </p:nvSpPr>
          <p:spPr>
            <a:xfrm>
              <a:off x="1440000" y="5254020"/>
              <a:ext cx="5760000" cy="2607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b="1" lang="ru" sz="1100">
                  <a:latin typeface="DM Sans"/>
                  <a:ea typeface="DM Sans"/>
                  <a:cs typeface="DM Sans"/>
                  <a:sym typeface="DM Sans"/>
                </a:rPr>
                <a:t>Oncology Physician Assistant</a:t>
              </a:r>
              <a:endParaRPr b="1" sz="1100">
                <a:latin typeface="DM Sans"/>
                <a:ea typeface="DM Sans"/>
                <a:cs typeface="DM Sans"/>
                <a:sym typeface="DM Sans"/>
              </a:endParaRPr>
            </a:p>
            <a:p>
              <a:pPr indent="0" lvl="0" marL="0" rtl="0" algn="l">
                <a:lnSpc>
                  <a:spcPct val="120000"/>
                </a:lnSpc>
                <a:spcBef>
                  <a:spcPts val="0"/>
                </a:spcBef>
                <a:spcAft>
                  <a:spcPts val="0"/>
                </a:spcAft>
                <a:buNone/>
              </a:pPr>
              <a:r>
                <a:rPr i="1" lang="ru" sz="1100">
                  <a:solidFill>
                    <a:srgbClr val="3C3C3B"/>
                  </a:solidFill>
                  <a:latin typeface="DM Sans"/>
                  <a:ea typeface="DM Sans"/>
                  <a:cs typeface="DM Sans"/>
                  <a:sym typeface="DM Sans"/>
                </a:rPr>
                <a:t>North Colinstad Hill Hospital, 33176 Kozey Mountains</a:t>
              </a:r>
              <a:endParaRPr i="1"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t/>
              </a:r>
              <a:endParaRPr b="1" sz="1100">
                <a:latin typeface="DM Sans"/>
                <a:ea typeface="DM Sans"/>
                <a:cs typeface="DM Sans"/>
                <a:sym typeface="DM Sans"/>
              </a:endParaRPr>
            </a:p>
            <a:p>
              <a:pPr indent="0" lvl="0" marL="0" rtl="0" algn="l">
                <a:lnSpc>
                  <a:spcPct val="120000"/>
                </a:lnSpc>
                <a:spcBef>
                  <a:spcPts val="0"/>
                </a:spcBef>
                <a:spcAft>
                  <a:spcPts val="0"/>
                </a:spcAft>
                <a:buNone/>
              </a:pPr>
              <a:r>
                <a:rPr b="1" lang="ru" sz="1100">
                  <a:latin typeface="DM Sans"/>
                  <a:ea typeface="DM Sans"/>
                  <a:cs typeface="DM Sans"/>
                  <a:sym typeface="DM Sans"/>
                </a:rPr>
                <a:t>Key Qualifications and Responsibilities</a:t>
              </a:r>
              <a:endParaRPr b="1" sz="1100">
                <a:latin typeface="DM Sans"/>
                <a:ea typeface="DM Sans"/>
                <a:cs typeface="DM Sans"/>
                <a:sym typeface="DM Sans"/>
              </a:endParaRPr>
            </a:p>
            <a:p>
              <a:pPr indent="0" lvl="0" marL="0" rtl="0" algn="l">
                <a:lnSpc>
                  <a:spcPct val="120000"/>
                </a:lnSpc>
                <a:spcBef>
                  <a:spcPts val="0"/>
                </a:spcBef>
                <a:spcAft>
                  <a:spcPts val="0"/>
                </a:spcAft>
                <a:buNone/>
              </a:pPr>
              <a:r>
                <a:rPr lang="ru" sz="1100">
                  <a:latin typeface="DM Sans"/>
                  <a:ea typeface="DM Sans"/>
                  <a:cs typeface="DM Sans"/>
                  <a:sym typeface="DM Sans"/>
                </a:rPr>
                <a:t>   </a:t>
              </a:r>
              <a:r>
                <a:rPr lang="ru" sz="1100">
                  <a:solidFill>
                    <a:srgbClr val="3C3C3B"/>
                  </a:solidFill>
                  <a:latin typeface="DM Sans"/>
                  <a:ea typeface="DM Sans"/>
                  <a:cs typeface="DM Sans"/>
                  <a:sym typeface="DM Sans"/>
                </a:rPr>
                <a:t> •   Fusce ultricies efficitur elit. Nunc vulputate eleifend lectus, sollicitudin ultricies urna fringilla in. Praesent rhoncus id nulla quis consectetur. Nulla laoreet dui et pulvinar laoreet.</a:t>
              </a:r>
              <a:endParaRPr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rPr lang="ru" sz="1100">
                  <a:solidFill>
                    <a:srgbClr val="3C3C3B"/>
                  </a:solidFill>
                  <a:latin typeface="DM Sans"/>
                  <a:ea typeface="DM Sans"/>
                  <a:cs typeface="DM Sans"/>
                  <a:sym typeface="DM Sans"/>
                </a:rPr>
                <a:t>    •   Nulla vitae felis nisi. Vivamus malesuada, orci in varius posuere, libero diam dictum mi, vitae vestibulum arcu ligula vitae nisi. </a:t>
              </a:r>
              <a:endParaRPr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rPr lang="ru" sz="1100">
                  <a:solidFill>
                    <a:srgbClr val="3C3C3B"/>
                  </a:solidFill>
                  <a:latin typeface="DM Sans"/>
                  <a:ea typeface="DM Sans"/>
                  <a:cs typeface="DM Sans"/>
                  <a:sym typeface="DM Sans"/>
                </a:rPr>
                <a:t>    •   Sed sit amet turpis hendrerit, aliquam nibh vel, rhoncus dui. Mauris vel felis non ligula finibus consectetur. Mauris convallis nec ipsum a varius.</a:t>
              </a:r>
              <a:endParaRPr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rPr lang="ru" sz="1100">
                  <a:solidFill>
                    <a:srgbClr val="3C3C3B"/>
                  </a:solidFill>
                  <a:latin typeface="DM Sans"/>
                  <a:ea typeface="DM Sans"/>
                  <a:cs typeface="DM Sans"/>
                  <a:sym typeface="DM Sans"/>
                </a:rPr>
                <a:t>    •   Nullam interdum consectetur tortor in condimentum. Praesent tristique erat sit amet tristique pretium. Nulla eget auctor augue. </a:t>
              </a:r>
              <a:endParaRPr sz="1100">
                <a:solidFill>
                  <a:srgbClr val="3C3C3B"/>
                </a:solidFill>
                <a:latin typeface="DM Sans"/>
                <a:ea typeface="DM Sans"/>
                <a:cs typeface="DM Sans"/>
                <a:sym typeface="DM Sans"/>
              </a:endParaRPr>
            </a:p>
          </p:txBody>
        </p:sp>
        <p:sp>
          <p:nvSpPr>
            <p:cNvPr id="75" name="Google Shape;75;p13"/>
            <p:cNvSpPr txBox="1"/>
            <p:nvPr/>
          </p:nvSpPr>
          <p:spPr>
            <a:xfrm>
              <a:off x="360000" y="5266395"/>
              <a:ext cx="900000" cy="3048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b="1" lang="ru" sz="900">
                  <a:latin typeface="DM Sans"/>
                  <a:ea typeface="DM Sans"/>
                  <a:cs typeface="DM Sans"/>
                  <a:sym typeface="DM Sans"/>
                </a:rPr>
                <a:t>5/2023 -</a:t>
              </a:r>
              <a:endParaRPr b="1" sz="900">
                <a:latin typeface="DM Sans"/>
                <a:ea typeface="DM Sans"/>
                <a:cs typeface="DM Sans"/>
                <a:sym typeface="DM Sans"/>
              </a:endParaRPr>
            </a:p>
            <a:p>
              <a:pPr indent="0" lvl="0" marL="0" rtl="0" algn="l">
                <a:lnSpc>
                  <a:spcPct val="120000"/>
                </a:lnSpc>
                <a:spcBef>
                  <a:spcPts val="0"/>
                </a:spcBef>
                <a:spcAft>
                  <a:spcPts val="0"/>
                </a:spcAft>
                <a:buNone/>
              </a:pPr>
              <a:r>
                <a:rPr b="1" lang="ru" sz="900">
                  <a:latin typeface="DM Sans"/>
                  <a:ea typeface="DM Sans"/>
                  <a:cs typeface="DM Sans"/>
                  <a:sym typeface="DM Sans"/>
                </a:rPr>
                <a:t>5/2024</a:t>
              </a:r>
              <a:endParaRPr b="1" sz="900">
                <a:latin typeface="DM Sans"/>
                <a:ea typeface="DM Sans"/>
                <a:cs typeface="DM Sans"/>
                <a:sym typeface="DM Sans"/>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pic>
        <p:nvPicPr>
          <p:cNvPr id="80" name="Google Shape;80;p14"/>
          <p:cNvPicPr preferRelativeResize="0"/>
          <p:nvPr/>
        </p:nvPicPr>
        <p:blipFill rotWithShape="1">
          <a:blip r:embed="rId3">
            <a:alphaModFix/>
          </a:blip>
          <a:srcRect b="15729" l="0" r="7201" t="18812"/>
          <a:stretch/>
        </p:blipFill>
        <p:spPr>
          <a:xfrm>
            <a:off x="360000" y="358725"/>
            <a:ext cx="899999" cy="952499"/>
          </a:xfrm>
          <a:prstGeom prst="rect">
            <a:avLst/>
          </a:prstGeom>
          <a:noFill/>
          <a:ln>
            <a:noFill/>
          </a:ln>
        </p:spPr>
      </p:pic>
      <p:sp>
        <p:nvSpPr>
          <p:cNvPr id="81" name="Google Shape;81;p14"/>
          <p:cNvSpPr txBox="1"/>
          <p:nvPr/>
        </p:nvSpPr>
        <p:spPr>
          <a:xfrm>
            <a:off x="1416385" y="303059"/>
            <a:ext cx="3055500" cy="803400"/>
          </a:xfrm>
          <a:prstGeom prst="rect">
            <a:avLst/>
          </a:prstGeom>
          <a:noFill/>
          <a:ln>
            <a:noFill/>
          </a:ln>
        </p:spPr>
        <p:txBody>
          <a:bodyPr anchorCtr="0" anchor="t" bIns="0" lIns="0" spcFirstLastPara="1" rIns="0" wrap="square" tIns="0">
            <a:spAutoFit/>
          </a:bodyPr>
          <a:lstStyle/>
          <a:p>
            <a:pPr indent="0" lvl="0" marL="0" rtl="0" algn="l">
              <a:lnSpc>
                <a:spcPct val="90000"/>
              </a:lnSpc>
              <a:spcBef>
                <a:spcPts val="0"/>
              </a:spcBef>
              <a:spcAft>
                <a:spcPts val="0"/>
              </a:spcAft>
              <a:buNone/>
            </a:pPr>
            <a:r>
              <a:rPr lang="ru" sz="2900">
                <a:latin typeface="Cinzel Medium"/>
                <a:ea typeface="Cinzel Medium"/>
                <a:cs typeface="Cinzel Medium"/>
                <a:sym typeface="Cinzel Medium"/>
              </a:rPr>
              <a:t>Garfield </a:t>
            </a:r>
            <a:endParaRPr sz="2900">
              <a:latin typeface="Cinzel Medium"/>
              <a:ea typeface="Cinzel Medium"/>
              <a:cs typeface="Cinzel Medium"/>
              <a:sym typeface="Cinzel Medium"/>
            </a:endParaRPr>
          </a:p>
          <a:p>
            <a:pPr indent="0" lvl="0" marL="0" rtl="0" algn="l">
              <a:lnSpc>
                <a:spcPct val="90000"/>
              </a:lnSpc>
              <a:spcBef>
                <a:spcPts val="0"/>
              </a:spcBef>
              <a:spcAft>
                <a:spcPts val="0"/>
              </a:spcAft>
              <a:buNone/>
            </a:pPr>
            <a:r>
              <a:rPr lang="ru" sz="2900">
                <a:latin typeface="Cinzel Medium"/>
                <a:ea typeface="Cinzel Medium"/>
                <a:cs typeface="Cinzel Medium"/>
                <a:sym typeface="Cinzel Medium"/>
              </a:rPr>
              <a:t>O'Connell</a:t>
            </a:r>
            <a:endParaRPr sz="2900">
              <a:latin typeface="Cinzel Medium"/>
              <a:ea typeface="Cinzel Medium"/>
              <a:cs typeface="Cinzel Medium"/>
              <a:sym typeface="Cinzel Medium"/>
            </a:endParaRPr>
          </a:p>
        </p:txBody>
      </p:sp>
      <p:sp>
        <p:nvSpPr>
          <p:cNvPr id="82" name="Google Shape;82;p14"/>
          <p:cNvSpPr txBox="1"/>
          <p:nvPr/>
        </p:nvSpPr>
        <p:spPr>
          <a:xfrm>
            <a:off x="1428755" y="1162125"/>
            <a:ext cx="3055500" cy="166200"/>
          </a:xfrm>
          <a:prstGeom prst="rect">
            <a:avLst/>
          </a:prstGeom>
          <a:noFill/>
          <a:ln>
            <a:noFill/>
          </a:ln>
        </p:spPr>
        <p:txBody>
          <a:bodyPr anchorCtr="0" anchor="t" bIns="0" lIns="0" spcFirstLastPara="1" rIns="0" wrap="square" tIns="0">
            <a:spAutoFit/>
          </a:bodyPr>
          <a:lstStyle/>
          <a:p>
            <a:pPr indent="0" lvl="0" marL="0" rtl="0" algn="l">
              <a:lnSpc>
                <a:spcPct val="90000"/>
              </a:lnSpc>
              <a:spcBef>
                <a:spcPts val="0"/>
              </a:spcBef>
              <a:spcAft>
                <a:spcPts val="0"/>
              </a:spcAft>
              <a:buNone/>
            </a:pPr>
            <a:r>
              <a:rPr lang="ru" sz="1200">
                <a:latin typeface="Comfortaa Medium"/>
                <a:ea typeface="Comfortaa Medium"/>
                <a:cs typeface="Comfortaa Medium"/>
                <a:sym typeface="Comfortaa Medium"/>
              </a:rPr>
              <a:t>P H Y S I C I A N  A S S I S T A N T</a:t>
            </a:r>
            <a:endParaRPr sz="1200">
              <a:latin typeface="Comfortaa Medium"/>
              <a:ea typeface="Comfortaa Medium"/>
              <a:cs typeface="Comfortaa Medium"/>
              <a:sym typeface="Comfortaa Medium"/>
            </a:endParaRPr>
          </a:p>
        </p:txBody>
      </p:sp>
      <p:sp>
        <p:nvSpPr>
          <p:cNvPr id="83" name="Google Shape;83;p14"/>
          <p:cNvSpPr txBox="1"/>
          <p:nvPr/>
        </p:nvSpPr>
        <p:spPr>
          <a:xfrm>
            <a:off x="4861470" y="346360"/>
            <a:ext cx="2319900" cy="962100"/>
          </a:xfrm>
          <a:prstGeom prst="rect">
            <a:avLst/>
          </a:prstGeom>
          <a:noFill/>
          <a:ln>
            <a:noFill/>
          </a:ln>
        </p:spPr>
        <p:txBody>
          <a:bodyPr anchorCtr="0" anchor="t" bIns="0" lIns="0" spcFirstLastPara="1" rIns="0" wrap="square" tIns="0">
            <a:spAutoFit/>
          </a:bodyPr>
          <a:lstStyle/>
          <a:p>
            <a:pPr indent="0" lvl="0" marL="0" rtl="0" algn="r">
              <a:lnSpc>
                <a:spcPct val="130000"/>
              </a:lnSpc>
              <a:spcBef>
                <a:spcPts val="0"/>
              </a:spcBef>
              <a:spcAft>
                <a:spcPts val="0"/>
              </a:spcAft>
              <a:buNone/>
            </a:pPr>
            <a:r>
              <a:rPr b="1" lang="ru" sz="1000">
                <a:latin typeface="DM Sans"/>
                <a:ea typeface="DM Sans"/>
                <a:cs typeface="DM Sans"/>
                <a:sym typeface="DM Sans"/>
              </a:rPr>
              <a:t>Phone:</a:t>
            </a:r>
            <a:r>
              <a:rPr lang="ru" sz="1000">
                <a:latin typeface="DM Sans"/>
                <a:ea typeface="DM Sans"/>
                <a:cs typeface="DM Sans"/>
                <a:sym typeface="DM Sans"/>
              </a:rPr>
              <a:t> </a:t>
            </a:r>
            <a:r>
              <a:rPr lang="ru" sz="1000">
                <a:solidFill>
                  <a:srgbClr val="3C3C3B"/>
                </a:solidFill>
                <a:latin typeface="DM Sans"/>
                <a:ea typeface="DM Sans"/>
                <a:cs typeface="DM Sans"/>
                <a:sym typeface="DM Sans"/>
              </a:rPr>
              <a:t>(890) 123-4567</a:t>
            </a:r>
            <a:endParaRPr sz="1000">
              <a:solidFill>
                <a:srgbClr val="3C3C3B"/>
              </a:solidFill>
              <a:latin typeface="DM Sans"/>
              <a:ea typeface="DM Sans"/>
              <a:cs typeface="DM Sans"/>
              <a:sym typeface="DM Sans"/>
            </a:endParaRPr>
          </a:p>
          <a:p>
            <a:pPr indent="0" lvl="0" marL="0" rtl="0" algn="r">
              <a:lnSpc>
                <a:spcPct val="130000"/>
              </a:lnSpc>
              <a:spcBef>
                <a:spcPts val="0"/>
              </a:spcBef>
              <a:spcAft>
                <a:spcPts val="0"/>
              </a:spcAft>
              <a:buNone/>
            </a:pPr>
            <a:r>
              <a:rPr b="1" lang="ru" sz="1000">
                <a:latin typeface="DM Sans"/>
                <a:ea typeface="DM Sans"/>
                <a:cs typeface="DM Sans"/>
                <a:sym typeface="DM Sans"/>
              </a:rPr>
              <a:t>Email:</a:t>
            </a:r>
            <a:r>
              <a:rPr lang="ru" sz="1000">
                <a:latin typeface="DM Sans"/>
                <a:ea typeface="DM Sans"/>
                <a:cs typeface="DM Sans"/>
                <a:sym typeface="DM Sans"/>
              </a:rPr>
              <a:t> </a:t>
            </a:r>
            <a:r>
              <a:rPr lang="ru" sz="1000">
                <a:solidFill>
                  <a:srgbClr val="3C3C3B"/>
                </a:solidFill>
                <a:latin typeface="DM Sans"/>
                <a:ea typeface="DM Sans"/>
                <a:cs typeface="DM Sans"/>
                <a:sym typeface="DM Sans"/>
              </a:rPr>
              <a:t>my@email.com</a:t>
            </a:r>
            <a:endParaRPr sz="1000">
              <a:solidFill>
                <a:srgbClr val="3C3C3B"/>
              </a:solidFill>
              <a:latin typeface="DM Sans"/>
              <a:ea typeface="DM Sans"/>
              <a:cs typeface="DM Sans"/>
              <a:sym typeface="DM Sans"/>
            </a:endParaRPr>
          </a:p>
          <a:p>
            <a:pPr indent="0" lvl="0" marL="0" rtl="0" algn="r">
              <a:lnSpc>
                <a:spcPct val="130000"/>
              </a:lnSpc>
              <a:spcBef>
                <a:spcPts val="0"/>
              </a:spcBef>
              <a:spcAft>
                <a:spcPts val="0"/>
              </a:spcAft>
              <a:buNone/>
            </a:pPr>
            <a:r>
              <a:rPr b="1" lang="ru" sz="1000">
                <a:latin typeface="DM Sans"/>
                <a:ea typeface="DM Sans"/>
                <a:cs typeface="DM Sans"/>
                <a:sym typeface="DM Sans"/>
              </a:rPr>
              <a:t>Linkedin:</a:t>
            </a:r>
            <a:r>
              <a:rPr lang="ru" sz="1000">
                <a:latin typeface="DM Sans"/>
                <a:ea typeface="DM Sans"/>
                <a:cs typeface="DM Sans"/>
                <a:sym typeface="DM Sans"/>
              </a:rPr>
              <a:t> </a:t>
            </a:r>
            <a:r>
              <a:rPr lang="ru" sz="1000">
                <a:solidFill>
                  <a:srgbClr val="3C3C3B"/>
                </a:solidFill>
                <a:latin typeface="DM Sans"/>
                <a:ea typeface="DM Sans"/>
                <a:cs typeface="DM Sans"/>
                <a:sym typeface="DM Sans"/>
              </a:rPr>
              <a:t>Linkedin.com/</a:t>
            </a:r>
            <a:endParaRPr sz="1000">
              <a:solidFill>
                <a:srgbClr val="3C3C3B"/>
              </a:solidFill>
              <a:latin typeface="DM Sans"/>
              <a:ea typeface="DM Sans"/>
              <a:cs typeface="DM Sans"/>
              <a:sym typeface="DM Sans"/>
            </a:endParaRPr>
          </a:p>
          <a:p>
            <a:pPr indent="0" lvl="0" marL="0" rtl="0" algn="r">
              <a:lnSpc>
                <a:spcPct val="135000"/>
              </a:lnSpc>
              <a:spcBef>
                <a:spcPts val="0"/>
              </a:spcBef>
              <a:spcAft>
                <a:spcPts val="0"/>
              </a:spcAft>
              <a:buNone/>
            </a:pPr>
            <a:r>
              <a:rPr b="1" lang="ru" sz="1000">
                <a:latin typeface="DM Sans"/>
                <a:ea typeface="DM Sans"/>
                <a:cs typeface="DM Sans"/>
                <a:sym typeface="DM Sans"/>
              </a:rPr>
              <a:t>Address:</a:t>
            </a:r>
            <a:r>
              <a:rPr lang="ru" sz="1000">
                <a:latin typeface="DM Sans"/>
                <a:ea typeface="DM Sans"/>
                <a:cs typeface="DM Sans"/>
                <a:sym typeface="DM Sans"/>
              </a:rPr>
              <a:t> </a:t>
            </a:r>
            <a:r>
              <a:rPr lang="ru" sz="1000">
                <a:solidFill>
                  <a:srgbClr val="3C3C3B"/>
                </a:solidFill>
                <a:latin typeface="DM Sans"/>
                <a:ea typeface="DM Sans"/>
                <a:cs typeface="DM Sans"/>
                <a:sym typeface="DM Sans"/>
              </a:rPr>
              <a:t>14303 Gibson Overpass,</a:t>
            </a:r>
            <a:endParaRPr sz="1000">
              <a:solidFill>
                <a:srgbClr val="3C3C3B"/>
              </a:solidFill>
              <a:latin typeface="DM Sans"/>
              <a:ea typeface="DM Sans"/>
              <a:cs typeface="DM Sans"/>
              <a:sym typeface="DM Sans"/>
            </a:endParaRPr>
          </a:p>
          <a:p>
            <a:pPr indent="0" lvl="0" marL="0" rtl="0" algn="r">
              <a:lnSpc>
                <a:spcPct val="130000"/>
              </a:lnSpc>
              <a:spcBef>
                <a:spcPts val="0"/>
              </a:spcBef>
              <a:spcAft>
                <a:spcPts val="0"/>
              </a:spcAft>
              <a:buNone/>
            </a:pPr>
            <a:r>
              <a:rPr lang="ru" sz="1000">
                <a:solidFill>
                  <a:srgbClr val="3C3C3B"/>
                </a:solidFill>
                <a:latin typeface="DM Sans"/>
                <a:ea typeface="DM Sans"/>
                <a:cs typeface="DM Sans"/>
                <a:sym typeface="DM Sans"/>
              </a:rPr>
              <a:t>Labadieton,South Carolina </a:t>
            </a:r>
            <a:endParaRPr sz="1000">
              <a:solidFill>
                <a:srgbClr val="3C3C3B"/>
              </a:solidFill>
              <a:latin typeface="DM Sans"/>
              <a:ea typeface="DM Sans"/>
              <a:cs typeface="DM Sans"/>
              <a:sym typeface="DM Sans"/>
            </a:endParaRPr>
          </a:p>
        </p:txBody>
      </p:sp>
      <p:grpSp>
        <p:nvGrpSpPr>
          <p:cNvPr id="84" name="Google Shape;84;p14"/>
          <p:cNvGrpSpPr/>
          <p:nvPr/>
        </p:nvGrpSpPr>
        <p:grpSpPr>
          <a:xfrm>
            <a:off x="360005" y="1546250"/>
            <a:ext cx="6845520" cy="2166010"/>
            <a:chOff x="360005" y="1546250"/>
            <a:chExt cx="6845520" cy="2166010"/>
          </a:xfrm>
        </p:grpSpPr>
        <p:grpSp>
          <p:nvGrpSpPr>
            <p:cNvPr id="85" name="Google Shape;85;p14"/>
            <p:cNvGrpSpPr/>
            <p:nvPr/>
          </p:nvGrpSpPr>
          <p:grpSpPr>
            <a:xfrm>
              <a:off x="360005" y="1546250"/>
              <a:ext cx="6845520" cy="233080"/>
              <a:chOff x="360005" y="1546250"/>
              <a:chExt cx="6845520" cy="233080"/>
            </a:xfrm>
          </p:grpSpPr>
          <p:cxnSp>
            <p:nvCxnSpPr>
              <p:cNvPr id="86" name="Google Shape;86;p14"/>
              <p:cNvCxnSpPr/>
              <p:nvPr/>
            </p:nvCxnSpPr>
            <p:spPr>
              <a:xfrm>
                <a:off x="364925" y="1779330"/>
                <a:ext cx="6840600" cy="0"/>
              </a:xfrm>
              <a:prstGeom prst="straightConnector1">
                <a:avLst/>
              </a:prstGeom>
              <a:noFill/>
              <a:ln cap="flat" cmpd="sng" w="19050">
                <a:solidFill>
                  <a:srgbClr val="B2B2B2"/>
                </a:solidFill>
                <a:prstDash val="solid"/>
                <a:round/>
                <a:headEnd len="med" w="med" type="none"/>
                <a:tailEnd len="med" w="med" type="none"/>
              </a:ln>
            </p:spPr>
          </p:cxnSp>
          <p:sp>
            <p:nvSpPr>
              <p:cNvPr id="87" name="Google Shape;87;p14"/>
              <p:cNvSpPr txBox="1"/>
              <p:nvPr/>
            </p:nvSpPr>
            <p:spPr>
              <a:xfrm>
                <a:off x="360005" y="1546250"/>
                <a:ext cx="1538700" cy="193800"/>
              </a:xfrm>
              <a:prstGeom prst="rect">
                <a:avLst/>
              </a:prstGeom>
              <a:noFill/>
              <a:ln>
                <a:noFill/>
              </a:ln>
            </p:spPr>
            <p:txBody>
              <a:bodyPr anchorCtr="0" anchor="t" bIns="0" lIns="0" spcFirstLastPara="1" rIns="0" wrap="square" tIns="0">
                <a:spAutoFit/>
              </a:bodyPr>
              <a:lstStyle/>
              <a:p>
                <a:pPr indent="0" lvl="0" marL="0" rtl="0" algn="l">
                  <a:lnSpc>
                    <a:spcPct val="90000"/>
                  </a:lnSpc>
                  <a:spcBef>
                    <a:spcPts val="0"/>
                  </a:spcBef>
                  <a:spcAft>
                    <a:spcPts val="0"/>
                  </a:spcAft>
                  <a:buNone/>
                </a:pPr>
                <a:r>
                  <a:rPr b="1" lang="ru">
                    <a:latin typeface="Cinzel"/>
                    <a:ea typeface="Cinzel"/>
                    <a:cs typeface="Cinzel"/>
                    <a:sym typeface="Cinzel"/>
                  </a:rPr>
                  <a:t>mEDICAL sKILLS</a:t>
                </a:r>
                <a:endParaRPr b="1">
                  <a:latin typeface="Cinzel"/>
                  <a:ea typeface="Cinzel"/>
                  <a:cs typeface="Cinzel"/>
                  <a:sym typeface="Cinzel"/>
                </a:endParaRPr>
              </a:p>
            </p:txBody>
          </p:sp>
        </p:grpSp>
        <p:sp>
          <p:nvSpPr>
            <p:cNvPr id="88" name="Google Shape;88;p14"/>
            <p:cNvSpPr txBox="1"/>
            <p:nvPr/>
          </p:nvSpPr>
          <p:spPr>
            <a:xfrm>
              <a:off x="1440000" y="1917360"/>
              <a:ext cx="5760000" cy="17949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Clr>
                  <a:schemeClr val="dk1"/>
                </a:buClr>
                <a:buSzPts val="1100"/>
                <a:buFont typeface="Arial"/>
                <a:buNone/>
              </a:pPr>
              <a:r>
                <a:rPr lang="ru" sz="1100">
                  <a:latin typeface="DM Sans"/>
                  <a:ea typeface="DM Sans"/>
                  <a:cs typeface="DM Sans"/>
                  <a:sym typeface="DM Sans"/>
                </a:rPr>
                <a:t>    •   </a:t>
              </a:r>
              <a:r>
                <a:rPr b="1" lang="ru" sz="1100">
                  <a:latin typeface="DM Sans"/>
                  <a:ea typeface="DM Sans"/>
                  <a:cs typeface="DM Sans"/>
                  <a:sym typeface="DM Sans"/>
                </a:rPr>
                <a:t>Epidemiology</a:t>
              </a:r>
              <a:r>
                <a:rPr lang="ru" sz="1100">
                  <a:latin typeface="DM Sans"/>
                  <a:ea typeface="DM Sans"/>
                  <a:cs typeface="DM Sans"/>
                  <a:sym typeface="DM Sans"/>
                </a:rPr>
                <a:t> </a:t>
              </a:r>
              <a:r>
                <a:rPr lang="ru" sz="1100">
                  <a:solidFill>
                    <a:srgbClr val="3C3C3B"/>
                  </a:solidFill>
                  <a:latin typeface="DM Sans"/>
                  <a:ea typeface="DM Sans"/>
                  <a:cs typeface="DM Sans"/>
                  <a:sym typeface="DM Sans"/>
                </a:rPr>
                <a:t>- et nisl sed dui sollicitudin blandit et in nisi. Morbi blandit feugiat dictum. Duis ac justo leo. </a:t>
              </a:r>
              <a:endParaRPr sz="1100">
                <a:solidFill>
                  <a:srgbClr val="3C3C3B"/>
                </a:solidFill>
                <a:latin typeface="DM Sans"/>
                <a:ea typeface="DM Sans"/>
                <a:cs typeface="DM Sans"/>
                <a:sym typeface="DM Sans"/>
              </a:endParaRPr>
            </a:p>
            <a:p>
              <a:pPr indent="0" lvl="0" marL="0" rtl="0" algn="l">
                <a:lnSpc>
                  <a:spcPct val="120000"/>
                </a:lnSpc>
                <a:spcBef>
                  <a:spcPts val="0"/>
                </a:spcBef>
                <a:spcAft>
                  <a:spcPts val="0"/>
                </a:spcAft>
                <a:buClr>
                  <a:schemeClr val="dk1"/>
                </a:buClr>
                <a:buSzPts val="1100"/>
                <a:buFont typeface="Arial"/>
                <a:buNone/>
              </a:pPr>
              <a:r>
                <a:rPr lang="ru" sz="1100">
                  <a:latin typeface="DM Sans"/>
                  <a:ea typeface="DM Sans"/>
                  <a:cs typeface="DM Sans"/>
                  <a:sym typeface="DM Sans"/>
                </a:rPr>
                <a:t>    •   </a:t>
              </a:r>
              <a:r>
                <a:rPr b="1" lang="ru" sz="1100">
                  <a:latin typeface="DM Sans"/>
                  <a:ea typeface="DM Sans"/>
                  <a:cs typeface="DM Sans"/>
                  <a:sym typeface="DM Sans"/>
                </a:rPr>
                <a:t>Advanced Nutrition in Clinical Practice</a:t>
              </a:r>
              <a:r>
                <a:rPr lang="ru" sz="1100">
                  <a:latin typeface="DM Sans"/>
                  <a:ea typeface="DM Sans"/>
                  <a:cs typeface="DM Sans"/>
                  <a:sym typeface="DM Sans"/>
                </a:rPr>
                <a:t> </a:t>
              </a:r>
              <a:r>
                <a:rPr lang="ru" sz="1100">
                  <a:solidFill>
                    <a:srgbClr val="3C3C3B"/>
                  </a:solidFill>
                  <a:latin typeface="DM Sans"/>
                  <a:ea typeface="DM Sans"/>
                  <a:cs typeface="DM Sans"/>
                  <a:sym typeface="DM Sans"/>
                </a:rPr>
                <a:t>- sed posuere nisi rutrum eget. Duis vel ante ultrices, mattis diam vel, sagittis sem. </a:t>
              </a:r>
              <a:endParaRPr sz="1100">
                <a:solidFill>
                  <a:srgbClr val="3C3C3B"/>
                </a:solidFill>
                <a:latin typeface="DM Sans"/>
                <a:ea typeface="DM Sans"/>
                <a:cs typeface="DM Sans"/>
                <a:sym typeface="DM Sans"/>
              </a:endParaRPr>
            </a:p>
            <a:p>
              <a:pPr indent="0" lvl="0" marL="0" rtl="0" algn="l">
                <a:lnSpc>
                  <a:spcPct val="120000"/>
                </a:lnSpc>
                <a:spcBef>
                  <a:spcPts val="0"/>
                </a:spcBef>
                <a:spcAft>
                  <a:spcPts val="0"/>
                </a:spcAft>
                <a:buClr>
                  <a:schemeClr val="dk1"/>
                </a:buClr>
                <a:buSzPts val="1100"/>
                <a:buFont typeface="Arial"/>
                <a:buNone/>
              </a:pPr>
              <a:r>
                <a:rPr lang="ru" sz="1100">
                  <a:latin typeface="DM Sans"/>
                  <a:ea typeface="DM Sans"/>
                  <a:cs typeface="DM Sans"/>
                  <a:sym typeface="DM Sans"/>
                </a:rPr>
                <a:t>    •   </a:t>
              </a:r>
              <a:r>
                <a:rPr b="1" lang="ru" sz="1100">
                  <a:latin typeface="DM Sans"/>
                  <a:ea typeface="DM Sans"/>
                  <a:cs typeface="DM Sans"/>
                  <a:sym typeface="DM Sans"/>
                </a:rPr>
                <a:t>Ultrasound</a:t>
              </a:r>
              <a:r>
                <a:rPr lang="ru" sz="1100">
                  <a:latin typeface="DM Sans"/>
                  <a:ea typeface="DM Sans"/>
                  <a:cs typeface="DM Sans"/>
                  <a:sym typeface="DM Sans"/>
                </a:rPr>
                <a:t> </a:t>
              </a:r>
              <a:r>
                <a:rPr lang="ru" sz="1100">
                  <a:solidFill>
                    <a:srgbClr val="3C3C3B"/>
                  </a:solidFill>
                  <a:latin typeface="DM Sans"/>
                  <a:ea typeface="DM Sans"/>
                  <a:cs typeface="DM Sans"/>
                  <a:sym typeface="DM Sans"/>
                </a:rPr>
                <a:t>- cras tincidunt leo ut libero tristique, nec sodales ante luctus. Mauris a ante sit amet nunc venenatis molestie.</a:t>
              </a:r>
              <a:endParaRPr sz="1100">
                <a:solidFill>
                  <a:srgbClr val="3C3C3B"/>
                </a:solidFill>
                <a:latin typeface="DM Sans"/>
                <a:ea typeface="DM Sans"/>
                <a:cs typeface="DM Sans"/>
                <a:sym typeface="DM Sans"/>
              </a:endParaRPr>
            </a:p>
            <a:p>
              <a:pPr indent="0" lvl="0" marL="0" rtl="0" algn="l">
                <a:lnSpc>
                  <a:spcPct val="120000"/>
                </a:lnSpc>
                <a:spcBef>
                  <a:spcPts val="0"/>
                </a:spcBef>
                <a:spcAft>
                  <a:spcPts val="0"/>
                </a:spcAft>
                <a:buClr>
                  <a:schemeClr val="dk1"/>
                </a:buClr>
                <a:buSzPts val="1100"/>
                <a:buFont typeface="Arial"/>
                <a:buNone/>
              </a:pPr>
              <a:r>
                <a:rPr lang="ru" sz="1100">
                  <a:latin typeface="DM Sans"/>
                  <a:ea typeface="DM Sans"/>
                  <a:cs typeface="DM Sans"/>
                  <a:sym typeface="DM Sans"/>
                </a:rPr>
                <a:t>    •   </a:t>
              </a:r>
              <a:r>
                <a:rPr b="1" lang="ru" sz="1100">
                  <a:latin typeface="DM Sans"/>
                  <a:ea typeface="DM Sans"/>
                  <a:cs typeface="DM Sans"/>
                  <a:sym typeface="DM Sans"/>
                </a:rPr>
                <a:t>Hematologic Disorders</a:t>
              </a:r>
              <a:r>
                <a:rPr lang="ru" sz="1100">
                  <a:latin typeface="DM Sans"/>
                  <a:ea typeface="DM Sans"/>
                  <a:cs typeface="DM Sans"/>
                  <a:sym typeface="DM Sans"/>
                </a:rPr>
                <a:t> </a:t>
              </a:r>
              <a:r>
                <a:rPr lang="ru" sz="1100">
                  <a:solidFill>
                    <a:srgbClr val="3C3C3B"/>
                  </a:solidFill>
                  <a:latin typeface="DM Sans"/>
                  <a:ea typeface="DM Sans"/>
                  <a:cs typeface="DM Sans"/>
                  <a:sym typeface="DM Sans"/>
                </a:rPr>
                <a:t>- nullam fermentum enim non urna posuere porta.</a:t>
              </a:r>
              <a:endParaRPr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rPr lang="ru" sz="1100">
                  <a:latin typeface="DM Sans"/>
                  <a:ea typeface="DM Sans"/>
                  <a:cs typeface="DM Sans"/>
                  <a:sym typeface="DM Sans"/>
                </a:rPr>
                <a:t>    •   </a:t>
              </a:r>
              <a:r>
                <a:rPr b="1" lang="ru" sz="1100">
                  <a:latin typeface="DM Sans"/>
                  <a:ea typeface="DM Sans"/>
                  <a:cs typeface="DM Sans"/>
                  <a:sym typeface="DM Sans"/>
                </a:rPr>
                <a:t>Neurofeedback</a:t>
              </a:r>
              <a:r>
                <a:rPr lang="ru" sz="1100">
                  <a:latin typeface="DM Sans"/>
                  <a:ea typeface="DM Sans"/>
                  <a:cs typeface="DM Sans"/>
                  <a:sym typeface="DM Sans"/>
                </a:rPr>
                <a:t> </a:t>
              </a:r>
              <a:r>
                <a:rPr lang="ru" sz="1100">
                  <a:solidFill>
                    <a:srgbClr val="3C3C3B"/>
                  </a:solidFill>
                  <a:latin typeface="DM Sans"/>
                  <a:ea typeface="DM Sans"/>
                  <a:cs typeface="DM Sans"/>
                  <a:sym typeface="DM Sans"/>
                </a:rPr>
                <a:t>- sit amet cursus faucibus. Donec neque enim, faucibus at faucibus eget, congue non nunc. Duis et tempor quam.</a:t>
              </a:r>
              <a:endParaRPr sz="1100">
                <a:solidFill>
                  <a:srgbClr val="3C3C3B"/>
                </a:solidFill>
                <a:latin typeface="DM Sans"/>
                <a:ea typeface="DM Sans"/>
                <a:cs typeface="DM Sans"/>
                <a:sym typeface="DM Sans"/>
              </a:endParaRPr>
            </a:p>
          </p:txBody>
        </p:sp>
      </p:grpSp>
      <p:grpSp>
        <p:nvGrpSpPr>
          <p:cNvPr id="89" name="Google Shape;89;p14"/>
          <p:cNvGrpSpPr/>
          <p:nvPr/>
        </p:nvGrpSpPr>
        <p:grpSpPr>
          <a:xfrm>
            <a:off x="359997" y="3923310"/>
            <a:ext cx="6845528" cy="1360120"/>
            <a:chOff x="359997" y="3923310"/>
            <a:chExt cx="6845528" cy="1360120"/>
          </a:xfrm>
        </p:grpSpPr>
        <p:grpSp>
          <p:nvGrpSpPr>
            <p:cNvPr id="90" name="Google Shape;90;p14"/>
            <p:cNvGrpSpPr/>
            <p:nvPr/>
          </p:nvGrpSpPr>
          <p:grpSpPr>
            <a:xfrm>
              <a:off x="359997" y="3923310"/>
              <a:ext cx="6845528" cy="233090"/>
              <a:chOff x="359997" y="1546240"/>
              <a:chExt cx="6845528" cy="233090"/>
            </a:xfrm>
          </p:grpSpPr>
          <p:cxnSp>
            <p:nvCxnSpPr>
              <p:cNvPr id="91" name="Google Shape;91;p14"/>
              <p:cNvCxnSpPr/>
              <p:nvPr/>
            </p:nvCxnSpPr>
            <p:spPr>
              <a:xfrm>
                <a:off x="364925" y="1779330"/>
                <a:ext cx="6840600" cy="0"/>
              </a:xfrm>
              <a:prstGeom prst="straightConnector1">
                <a:avLst/>
              </a:prstGeom>
              <a:noFill/>
              <a:ln cap="flat" cmpd="sng" w="19050">
                <a:solidFill>
                  <a:srgbClr val="B2B2B2"/>
                </a:solidFill>
                <a:prstDash val="solid"/>
                <a:round/>
                <a:headEnd len="med" w="med" type="none"/>
                <a:tailEnd len="med" w="med" type="none"/>
              </a:ln>
            </p:spPr>
          </p:cxnSp>
          <p:sp>
            <p:nvSpPr>
              <p:cNvPr id="92" name="Google Shape;92;p14"/>
              <p:cNvSpPr txBox="1"/>
              <p:nvPr/>
            </p:nvSpPr>
            <p:spPr>
              <a:xfrm>
                <a:off x="359997" y="1546240"/>
                <a:ext cx="2441700" cy="193800"/>
              </a:xfrm>
              <a:prstGeom prst="rect">
                <a:avLst/>
              </a:prstGeom>
              <a:noFill/>
              <a:ln>
                <a:noFill/>
              </a:ln>
            </p:spPr>
            <p:txBody>
              <a:bodyPr anchorCtr="0" anchor="t" bIns="0" lIns="0" spcFirstLastPara="1" rIns="0" wrap="square" tIns="0">
                <a:spAutoFit/>
              </a:bodyPr>
              <a:lstStyle/>
              <a:p>
                <a:pPr indent="0" lvl="0" marL="0" rtl="0" algn="l">
                  <a:lnSpc>
                    <a:spcPct val="90000"/>
                  </a:lnSpc>
                  <a:spcBef>
                    <a:spcPts val="0"/>
                  </a:spcBef>
                  <a:spcAft>
                    <a:spcPts val="0"/>
                  </a:spcAft>
                  <a:buNone/>
                </a:pPr>
                <a:r>
                  <a:rPr b="1" lang="ru">
                    <a:latin typeface="Cinzel"/>
                    <a:ea typeface="Cinzel"/>
                    <a:cs typeface="Cinzel"/>
                    <a:sym typeface="Cinzel"/>
                  </a:rPr>
                  <a:t>CORE COMPETENCIES</a:t>
                </a:r>
                <a:endParaRPr b="1">
                  <a:latin typeface="Cinzel"/>
                  <a:ea typeface="Cinzel"/>
                  <a:cs typeface="Cinzel"/>
                  <a:sym typeface="Cinzel"/>
                </a:endParaRPr>
              </a:p>
            </p:txBody>
          </p:sp>
        </p:grpSp>
        <p:sp>
          <p:nvSpPr>
            <p:cNvPr id="93" name="Google Shape;93;p14"/>
            <p:cNvSpPr txBox="1"/>
            <p:nvPr/>
          </p:nvSpPr>
          <p:spPr>
            <a:xfrm>
              <a:off x="1440000" y="4301531"/>
              <a:ext cx="5760000" cy="9819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b="1" lang="ru" sz="1100">
                  <a:latin typeface="DM Sans"/>
                  <a:ea typeface="DM Sans"/>
                  <a:cs typeface="DM Sans"/>
                  <a:sym typeface="DM Sans"/>
                </a:rPr>
                <a:t>    •   Prescribe Medicine</a:t>
              </a:r>
              <a:endParaRPr b="1" sz="1100">
                <a:latin typeface="DM Sans"/>
                <a:ea typeface="DM Sans"/>
                <a:cs typeface="DM Sans"/>
                <a:sym typeface="DM Sans"/>
              </a:endParaRPr>
            </a:p>
            <a:p>
              <a:pPr indent="0" lvl="0" marL="0" rtl="0" algn="l">
                <a:lnSpc>
                  <a:spcPct val="120000"/>
                </a:lnSpc>
                <a:spcBef>
                  <a:spcPts val="0"/>
                </a:spcBef>
                <a:spcAft>
                  <a:spcPts val="0"/>
                </a:spcAft>
                <a:buNone/>
              </a:pPr>
              <a:r>
                <a:rPr b="1" lang="ru" sz="1100">
                  <a:latin typeface="DM Sans"/>
                  <a:ea typeface="DM Sans"/>
                  <a:cs typeface="DM Sans"/>
                  <a:sym typeface="DM Sans"/>
                </a:rPr>
                <a:t>    •   Conduct </a:t>
              </a:r>
              <a:r>
                <a:rPr b="1" lang="ru" sz="1100">
                  <a:latin typeface="DM Sans"/>
                  <a:ea typeface="DM Sans"/>
                  <a:cs typeface="DM Sans"/>
                  <a:sym typeface="DM Sans"/>
                </a:rPr>
                <a:t>Diagnostic</a:t>
              </a:r>
              <a:r>
                <a:rPr b="1" lang="ru" sz="1100">
                  <a:latin typeface="DM Sans"/>
                  <a:ea typeface="DM Sans"/>
                  <a:cs typeface="DM Sans"/>
                  <a:sym typeface="DM Sans"/>
                </a:rPr>
                <a:t> Research</a:t>
              </a:r>
              <a:endParaRPr b="1" sz="1100">
                <a:latin typeface="DM Sans"/>
                <a:ea typeface="DM Sans"/>
                <a:cs typeface="DM Sans"/>
                <a:sym typeface="DM Sans"/>
              </a:endParaRPr>
            </a:p>
            <a:p>
              <a:pPr indent="0" lvl="0" marL="0" rtl="0" algn="l">
                <a:lnSpc>
                  <a:spcPct val="120000"/>
                </a:lnSpc>
                <a:spcBef>
                  <a:spcPts val="0"/>
                </a:spcBef>
                <a:spcAft>
                  <a:spcPts val="0"/>
                </a:spcAft>
                <a:buNone/>
              </a:pPr>
              <a:r>
                <a:rPr b="1" lang="ru" sz="1100">
                  <a:latin typeface="DM Sans"/>
                  <a:ea typeface="DM Sans"/>
                  <a:cs typeface="DM Sans"/>
                  <a:sym typeface="DM Sans"/>
                </a:rPr>
                <a:t>    •   Evaluate and Examine Patients</a:t>
              </a:r>
              <a:endParaRPr b="1" sz="1100">
                <a:latin typeface="DM Sans"/>
                <a:ea typeface="DM Sans"/>
                <a:cs typeface="DM Sans"/>
                <a:sym typeface="DM Sans"/>
              </a:endParaRPr>
            </a:p>
            <a:p>
              <a:pPr indent="0" lvl="0" marL="0" rtl="0" algn="l">
                <a:lnSpc>
                  <a:spcPct val="120000"/>
                </a:lnSpc>
                <a:spcBef>
                  <a:spcPts val="0"/>
                </a:spcBef>
                <a:spcAft>
                  <a:spcPts val="0"/>
                </a:spcAft>
                <a:buNone/>
              </a:pPr>
              <a:r>
                <a:rPr b="1" lang="ru" sz="1100">
                  <a:latin typeface="DM Sans"/>
                  <a:ea typeface="DM Sans"/>
                  <a:cs typeface="DM Sans"/>
                  <a:sym typeface="DM Sans"/>
                </a:rPr>
                <a:t>    •   Provide Patient Care</a:t>
              </a:r>
              <a:endParaRPr b="1" sz="1100">
                <a:latin typeface="DM Sans"/>
                <a:ea typeface="DM Sans"/>
                <a:cs typeface="DM Sans"/>
                <a:sym typeface="DM Sans"/>
              </a:endParaRPr>
            </a:p>
            <a:p>
              <a:pPr indent="0" lvl="0" marL="0" rtl="0" algn="l">
                <a:lnSpc>
                  <a:spcPct val="120000"/>
                </a:lnSpc>
                <a:spcBef>
                  <a:spcPts val="0"/>
                </a:spcBef>
                <a:spcAft>
                  <a:spcPts val="0"/>
                </a:spcAft>
                <a:buNone/>
              </a:pPr>
              <a:r>
                <a:rPr b="1" lang="ru" sz="1100">
                  <a:latin typeface="DM Sans"/>
                  <a:ea typeface="DM Sans"/>
                  <a:cs typeface="DM Sans"/>
                  <a:sym typeface="DM Sans"/>
                </a:rPr>
                <a:t>    •   Collaborate with Physicians</a:t>
              </a:r>
              <a:endParaRPr b="1" sz="1100">
                <a:latin typeface="DM Sans"/>
                <a:ea typeface="DM Sans"/>
                <a:cs typeface="DM Sans"/>
                <a:sym typeface="DM Sans"/>
              </a:endParaRPr>
            </a:p>
          </p:txBody>
        </p:sp>
      </p:grpSp>
      <p:grpSp>
        <p:nvGrpSpPr>
          <p:cNvPr id="94" name="Google Shape;94;p14"/>
          <p:cNvGrpSpPr/>
          <p:nvPr/>
        </p:nvGrpSpPr>
        <p:grpSpPr>
          <a:xfrm>
            <a:off x="359997" y="5494485"/>
            <a:ext cx="6845528" cy="1563520"/>
            <a:chOff x="359997" y="5494485"/>
            <a:chExt cx="6845528" cy="1563520"/>
          </a:xfrm>
        </p:grpSpPr>
        <p:grpSp>
          <p:nvGrpSpPr>
            <p:cNvPr id="95" name="Google Shape;95;p14"/>
            <p:cNvGrpSpPr/>
            <p:nvPr/>
          </p:nvGrpSpPr>
          <p:grpSpPr>
            <a:xfrm>
              <a:off x="359997" y="5494485"/>
              <a:ext cx="6845528" cy="233090"/>
              <a:chOff x="359997" y="1546240"/>
              <a:chExt cx="6845528" cy="233090"/>
            </a:xfrm>
          </p:grpSpPr>
          <p:cxnSp>
            <p:nvCxnSpPr>
              <p:cNvPr id="96" name="Google Shape;96;p14"/>
              <p:cNvCxnSpPr/>
              <p:nvPr/>
            </p:nvCxnSpPr>
            <p:spPr>
              <a:xfrm>
                <a:off x="364925" y="1779330"/>
                <a:ext cx="6840600" cy="0"/>
              </a:xfrm>
              <a:prstGeom prst="straightConnector1">
                <a:avLst/>
              </a:prstGeom>
              <a:noFill/>
              <a:ln cap="flat" cmpd="sng" w="19050">
                <a:solidFill>
                  <a:srgbClr val="B2B2B2"/>
                </a:solidFill>
                <a:prstDash val="solid"/>
                <a:round/>
                <a:headEnd len="med" w="med" type="none"/>
                <a:tailEnd len="med" w="med" type="none"/>
              </a:ln>
            </p:spPr>
          </p:cxnSp>
          <p:sp>
            <p:nvSpPr>
              <p:cNvPr id="97" name="Google Shape;97;p14"/>
              <p:cNvSpPr txBox="1"/>
              <p:nvPr/>
            </p:nvSpPr>
            <p:spPr>
              <a:xfrm>
                <a:off x="359997" y="1546240"/>
                <a:ext cx="2441700" cy="193800"/>
              </a:xfrm>
              <a:prstGeom prst="rect">
                <a:avLst/>
              </a:prstGeom>
              <a:noFill/>
              <a:ln>
                <a:noFill/>
              </a:ln>
            </p:spPr>
            <p:txBody>
              <a:bodyPr anchorCtr="0" anchor="t" bIns="0" lIns="0" spcFirstLastPara="1" rIns="0" wrap="square" tIns="0">
                <a:spAutoFit/>
              </a:bodyPr>
              <a:lstStyle/>
              <a:p>
                <a:pPr indent="0" lvl="0" marL="0" rtl="0" algn="l">
                  <a:lnSpc>
                    <a:spcPct val="90000"/>
                  </a:lnSpc>
                  <a:spcBef>
                    <a:spcPts val="0"/>
                  </a:spcBef>
                  <a:spcAft>
                    <a:spcPts val="0"/>
                  </a:spcAft>
                  <a:buNone/>
                </a:pPr>
                <a:r>
                  <a:rPr b="1" lang="ru">
                    <a:latin typeface="Cinzel"/>
                    <a:ea typeface="Cinzel"/>
                    <a:cs typeface="Cinzel"/>
                    <a:sym typeface="Cinzel"/>
                  </a:rPr>
                  <a:t>CERTIFICATIONS</a:t>
                </a:r>
                <a:endParaRPr b="1">
                  <a:latin typeface="Cinzel"/>
                  <a:ea typeface="Cinzel"/>
                  <a:cs typeface="Cinzel"/>
                  <a:sym typeface="Cinzel"/>
                </a:endParaRPr>
              </a:p>
            </p:txBody>
          </p:sp>
        </p:grpSp>
        <p:sp>
          <p:nvSpPr>
            <p:cNvPr id="98" name="Google Shape;98;p14"/>
            <p:cNvSpPr txBox="1"/>
            <p:nvPr/>
          </p:nvSpPr>
          <p:spPr>
            <a:xfrm>
              <a:off x="1440000" y="5872706"/>
              <a:ext cx="5760000" cy="11853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ru" sz="1100">
                  <a:latin typeface="DM Sans"/>
                  <a:ea typeface="DM Sans"/>
                  <a:cs typeface="DM Sans"/>
                  <a:sym typeface="DM Sans"/>
                </a:rPr>
                <a:t>   </a:t>
              </a:r>
              <a:r>
                <a:rPr b="1" lang="ru" sz="1100">
                  <a:latin typeface="DM Sans"/>
                  <a:ea typeface="DM Sans"/>
                  <a:cs typeface="DM Sans"/>
                  <a:sym typeface="DM Sans"/>
                </a:rPr>
                <a:t> •   NCCPA Certificate of Added Qualifications (CAQ)</a:t>
              </a:r>
              <a:r>
                <a:rPr lang="ru" sz="1100">
                  <a:latin typeface="DM Sans"/>
                  <a:ea typeface="DM Sans"/>
                  <a:cs typeface="DM Sans"/>
                  <a:sym typeface="DM Sans"/>
                </a:rPr>
                <a:t> </a:t>
              </a:r>
              <a:r>
                <a:rPr lang="ru" sz="1100">
                  <a:solidFill>
                    <a:srgbClr val="3C3C3B"/>
                  </a:solidFill>
                  <a:latin typeface="DM Sans"/>
                  <a:ea typeface="DM Sans"/>
                  <a:cs typeface="DM Sans"/>
                  <a:sym typeface="DM Sans"/>
                </a:rPr>
                <a:t>— Nullam interdum consectetur tortor in condimentum.</a:t>
              </a:r>
              <a:endParaRPr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rPr lang="ru" sz="1100">
                  <a:latin typeface="DM Sans"/>
                  <a:ea typeface="DM Sans"/>
                  <a:cs typeface="DM Sans"/>
                  <a:sym typeface="DM Sans"/>
                </a:rPr>
                <a:t>    </a:t>
              </a:r>
              <a:r>
                <a:rPr b="1" lang="ru" sz="1100">
                  <a:latin typeface="DM Sans"/>
                  <a:ea typeface="DM Sans"/>
                  <a:cs typeface="DM Sans"/>
                  <a:sym typeface="DM Sans"/>
                </a:rPr>
                <a:t>•   NCCPA Certificate of Added Qualifications (CAQ)</a:t>
              </a:r>
              <a:r>
                <a:rPr lang="ru" sz="1100">
                  <a:latin typeface="DM Sans"/>
                  <a:ea typeface="DM Sans"/>
                  <a:cs typeface="DM Sans"/>
                  <a:sym typeface="DM Sans"/>
                </a:rPr>
                <a:t> </a:t>
              </a:r>
              <a:r>
                <a:rPr lang="ru" sz="1100">
                  <a:solidFill>
                    <a:srgbClr val="3C3C3B"/>
                  </a:solidFill>
                  <a:latin typeface="DM Sans"/>
                  <a:ea typeface="DM Sans"/>
                  <a:cs typeface="DM Sans"/>
                  <a:sym typeface="DM Sans"/>
                </a:rPr>
                <a:t>— Praesent tristique erat sit </a:t>
              </a:r>
              <a:endParaRPr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rPr lang="ru" sz="1100">
                  <a:solidFill>
                    <a:srgbClr val="3C3C3B"/>
                  </a:solidFill>
                  <a:latin typeface="DM Sans"/>
                  <a:ea typeface="DM Sans"/>
                  <a:cs typeface="DM Sans"/>
                  <a:sym typeface="DM Sans"/>
                </a:rPr>
                <a:t>amet tristique pretium.</a:t>
              </a:r>
              <a:endParaRPr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rPr lang="ru" sz="1100">
                  <a:latin typeface="DM Sans"/>
                  <a:ea typeface="DM Sans"/>
                  <a:cs typeface="DM Sans"/>
                  <a:sym typeface="DM Sans"/>
                </a:rPr>
                <a:t>    </a:t>
              </a:r>
              <a:r>
                <a:rPr b="1" lang="ru" sz="1100">
                  <a:latin typeface="DM Sans"/>
                  <a:ea typeface="DM Sans"/>
                  <a:cs typeface="DM Sans"/>
                  <a:sym typeface="DM Sans"/>
                </a:rPr>
                <a:t>•   NCCPA Certificate of Added Qualifications (CAQ)</a:t>
              </a:r>
              <a:r>
                <a:rPr lang="ru" sz="1100">
                  <a:solidFill>
                    <a:srgbClr val="3C3C3B"/>
                  </a:solidFill>
                  <a:latin typeface="DM Sans"/>
                  <a:ea typeface="DM Sans"/>
                  <a:cs typeface="DM Sans"/>
                  <a:sym typeface="DM Sans"/>
                </a:rPr>
                <a:t> — Donec sagittis, metus sit </a:t>
              </a:r>
              <a:endParaRPr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rPr lang="ru" sz="1100">
                  <a:solidFill>
                    <a:srgbClr val="3C3C3B"/>
                  </a:solidFill>
                  <a:latin typeface="DM Sans"/>
                  <a:ea typeface="DM Sans"/>
                  <a:cs typeface="DM Sans"/>
                  <a:sym typeface="DM Sans"/>
                </a:rPr>
                <a:t>amet maximus pretium, metus sem ullamcorper felis, sed bibendum libero orci sed orci.</a:t>
              </a:r>
              <a:endParaRPr sz="1100">
                <a:solidFill>
                  <a:srgbClr val="3C3C3B"/>
                </a:solidFill>
                <a:latin typeface="DM Sans"/>
                <a:ea typeface="DM Sans"/>
                <a:cs typeface="DM Sans"/>
                <a:sym typeface="DM Sans"/>
              </a:endParaRPr>
            </a:p>
          </p:txBody>
        </p:sp>
      </p:grpSp>
      <p:grpSp>
        <p:nvGrpSpPr>
          <p:cNvPr id="99" name="Google Shape;99;p14"/>
          <p:cNvGrpSpPr/>
          <p:nvPr/>
        </p:nvGrpSpPr>
        <p:grpSpPr>
          <a:xfrm>
            <a:off x="359997" y="7257210"/>
            <a:ext cx="6845528" cy="750820"/>
            <a:chOff x="359997" y="5494485"/>
            <a:chExt cx="6845528" cy="750820"/>
          </a:xfrm>
        </p:grpSpPr>
        <p:grpSp>
          <p:nvGrpSpPr>
            <p:cNvPr id="100" name="Google Shape;100;p14"/>
            <p:cNvGrpSpPr/>
            <p:nvPr/>
          </p:nvGrpSpPr>
          <p:grpSpPr>
            <a:xfrm>
              <a:off x="359997" y="5494485"/>
              <a:ext cx="6845528" cy="233090"/>
              <a:chOff x="359997" y="1546240"/>
              <a:chExt cx="6845528" cy="233090"/>
            </a:xfrm>
          </p:grpSpPr>
          <p:cxnSp>
            <p:nvCxnSpPr>
              <p:cNvPr id="101" name="Google Shape;101;p14"/>
              <p:cNvCxnSpPr/>
              <p:nvPr/>
            </p:nvCxnSpPr>
            <p:spPr>
              <a:xfrm>
                <a:off x="364925" y="1779330"/>
                <a:ext cx="6840600" cy="0"/>
              </a:xfrm>
              <a:prstGeom prst="straightConnector1">
                <a:avLst/>
              </a:prstGeom>
              <a:noFill/>
              <a:ln cap="flat" cmpd="sng" w="19050">
                <a:solidFill>
                  <a:srgbClr val="B2B2B2"/>
                </a:solidFill>
                <a:prstDash val="solid"/>
                <a:round/>
                <a:headEnd len="med" w="med" type="none"/>
                <a:tailEnd len="med" w="med" type="none"/>
              </a:ln>
            </p:spPr>
          </p:cxnSp>
          <p:sp>
            <p:nvSpPr>
              <p:cNvPr id="102" name="Google Shape;102;p14"/>
              <p:cNvSpPr txBox="1"/>
              <p:nvPr/>
            </p:nvSpPr>
            <p:spPr>
              <a:xfrm>
                <a:off x="359997" y="1546240"/>
                <a:ext cx="2441700" cy="193800"/>
              </a:xfrm>
              <a:prstGeom prst="rect">
                <a:avLst/>
              </a:prstGeom>
              <a:noFill/>
              <a:ln>
                <a:noFill/>
              </a:ln>
            </p:spPr>
            <p:txBody>
              <a:bodyPr anchorCtr="0" anchor="t" bIns="0" lIns="0" spcFirstLastPara="1" rIns="0" wrap="square" tIns="0">
                <a:spAutoFit/>
              </a:bodyPr>
              <a:lstStyle/>
              <a:p>
                <a:pPr indent="0" lvl="0" marL="0" rtl="0" algn="l">
                  <a:lnSpc>
                    <a:spcPct val="90000"/>
                  </a:lnSpc>
                  <a:spcBef>
                    <a:spcPts val="0"/>
                  </a:spcBef>
                  <a:spcAft>
                    <a:spcPts val="0"/>
                  </a:spcAft>
                  <a:buNone/>
                </a:pPr>
                <a:r>
                  <a:rPr b="1" lang="ru">
                    <a:latin typeface="Cinzel"/>
                    <a:ea typeface="Cinzel"/>
                    <a:cs typeface="Cinzel"/>
                    <a:sym typeface="Cinzel"/>
                  </a:rPr>
                  <a:t>AWARDS</a:t>
                </a:r>
                <a:endParaRPr b="1">
                  <a:latin typeface="Cinzel"/>
                  <a:ea typeface="Cinzel"/>
                  <a:cs typeface="Cinzel"/>
                  <a:sym typeface="Cinzel"/>
                </a:endParaRPr>
              </a:p>
            </p:txBody>
          </p:sp>
        </p:grpSp>
        <p:sp>
          <p:nvSpPr>
            <p:cNvPr id="103" name="Google Shape;103;p14"/>
            <p:cNvSpPr txBox="1"/>
            <p:nvPr/>
          </p:nvSpPr>
          <p:spPr>
            <a:xfrm>
              <a:off x="1440000" y="5872706"/>
              <a:ext cx="5760000" cy="372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ru" sz="1100">
                  <a:latin typeface="DM Sans"/>
                  <a:ea typeface="DM Sans"/>
                  <a:cs typeface="DM Sans"/>
                  <a:sym typeface="DM Sans"/>
                </a:rPr>
                <a:t>  </a:t>
              </a:r>
              <a:r>
                <a:rPr b="1" lang="ru" sz="1100">
                  <a:latin typeface="DM Sans"/>
                  <a:ea typeface="DM Sans"/>
                  <a:cs typeface="DM Sans"/>
                  <a:sym typeface="DM Sans"/>
                </a:rPr>
                <a:t>  •   2023 AAPA/PAEA</a:t>
              </a:r>
              <a:r>
                <a:rPr lang="ru" sz="1100">
                  <a:latin typeface="DM Sans"/>
                  <a:ea typeface="DM Sans"/>
                  <a:cs typeface="DM Sans"/>
                  <a:sym typeface="DM Sans"/>
                </a:rPr>
                <a:t> </a:t>
              </a:r>
              <a:r>
                <a:rPr lang="ru" sz="1100">
                  <a:solidFill>
                    <a:srgbClr val="3C3C3B"/>
                  </a:solidFill>
                  <a:latin typeface="DM Sans"/>
                  <a:ea typeface="DM Sans"/>
                  <a:cs typeface="DM Sans"/>
                  <a:sym typeface="DM Sans"/>
                </a:rPr>
                <a:t>Nam semper eu diam vel tempus.</a:t>
              </a:r>
              <a:endParaRPr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rPr b="1" lang="ru" sz="1100">
                  <a:latin typeface="DM Sans"/>
                  <a:ea typeface="DM Sans"/>
                  <a:cs typeface="DM Sans"/>
                  <a:sym typeface="DM Sans"/>
                </a:rPr>
                <a:t>    •   2022</a:t>
              </a:r>
              <a:r>
                <a:rPr lang="ru" sz="1100">
                  <a:latin typeface="DM Sans"/>
                  <a:ea typeface="DM Sans"/>
                  <a:cs typeface="DM Sans"/>
                  <a:sym typeface="DM Sans"/>
                </a:rPr>
                <a:t> </a:t>
              </a:r>
              <a:r>
                <a:rPr lang="ru" sz="1100">
                  <a:solidFill>
                    <a:srgbClr val="3C3C3B"/>
                  </a:solidFill>
                  <a:latin typeface="DM Sans"/>
                  <a:ea typeface="DM Sans"/>
                  <a:cs typeface="DM Sans"/>
                  <a:sym typeface="DM Sans"/>
                </a:rPr>
                <a:t>Donec neque enim, faucibus at faucibus eget, congue non nunc.</a:t>
              </a:r>
              <a:endParaRPr sz="1100">
                <a:solidFill>
                  <a:srgbClr val="3C3C3B"/>
                </a:solidFill>
                <a:latin typeface="DM Sans"/>
                <a:ea typeface="DM Sans"/>
                <a:cs typeface="DM Sans"/>
                <a:sym typeface="DM Sans"/>
              </a:endParaRPr>
            </a:p>
          </p:txBody>
        </p:sp>
      </p:grpSp>
      <p:grpSp>
        <p:nvGrpSpPr>
          <p:cNvPr id="104" name="Google Shape;104;p14"/>
          <p:cNvGrpSpPr/>
          <p:nvPr/>
        </p:nvGrpSpPr>
        <p:grpSpPr>
          <a:xfrm>
            <a:off x="359997" y="8215896"/>
            <a:ext cx="6845528" cy="547420"/>
            <a:chOff x="359997" y="5494485"/>
            <a:chExt cx="6845528" cy="547420"/>
          </a:xfrm>
        </p:grpSpPr>
        <p:grpSp>
          <p:nvGrpSpPr>
            <p:cNvPr id="105" name="Google Shape;105;p14"/>
            <p:cNvGrpSpPr/>
            <p:nvPr/>
          </p:nvGrpSpPr>
          <p:grpSpPr>
            <a:xfrm>
              <a:off x="359997" y="5494485"/>
              <a:ext cx="6845528" cy="233090"/>
              <a:chOff x="359997" y="1546240"/>
              <a:chExt cx="6845528" cy="233090"/>
            </a:xfrm>
          </p:grpSpPr>
          <p:cxnSp>
            <p:nvCxnSpPr>
              <p:cNvPr id="106" name="Google Shape;106;p14"/>
              <p:cNvCxnSpPr/>
              <p:nvPr/>
            </p:nvCxnSpPr>
            <p:spPr>
              <a:xfrm>
                <a:off x="364925" y="1779330"/>
                <a:ext cx="6840600" cy="0"/>
              </a:xfrm>
              <a:prstGeom prst="straightConnector1">
                <a:avLst/>
              </a:prstGeom>
              <a:noFill/>
              <a:ln cap="flat" cmpd="sng" w="19050">
                <a:solidFill>
                  <a:srgbClr val="B2B2B2"/>
                </a:solidFill>
                <a:prstDash val="solid"/>
                <a:round/>
                <a:headEnd len="med" w="med" type="none"/>
                <a:tailEnd len="med" w="med" type="none"/>
              </a:ln>
            </p:spPr>
          </p:cxnSp>
          <p:sp>
            <p:nvSpPr>
              <p:cNvPr id="107" name="Google Shape;107;p14"/>
              <p:cNvSpPr txBox="1"/>
              <p:nvPr/>
            </p:nvSpPr>
            <p:spPr>
              <a:xfrm>
                <a:off x="359997" y="1546240"/>
                <a:ext cx="2441700" cy="193800"/>
              </a:xfrm>
              <a:prstGeom prst="rect">
                <a:avLst/>
              </a:prstGeom>
              <a:noFill/>
              <a:ln>
                <a:noFill/>
              </a:ln>
            </p:spPr>
            <p:txBody>
              <a:bodyPr anchorCtr="0" anchor="t" bIns="0" lIns="0" spcFirstLastPara="1" rIns="0" wrap="square" tIns="0">
                <a:spAutoFit/>
              </a:bodyPr>
              <a:lstStyle/>
              <a:p>
                <a:pPr indent="0" lvl="0" marL="0" rtl="0" algn="l">
                  <a:lnSpc>
                    <a:spcPct val="90000"/>
                  </a:lnSpc>
                  <a:spcBef>
                    <a:spcPts val="0"/>
                  </a:spcBef>
                  <a:spcAft>
                    <a:spcPts val="0"/>
                  </a:spcAft>
                  <a:buNone/>
                </a:pPr>
                <a:r>
                  <a:rPr b="1" lang="ru">
                    <a:latin typeface="Cinzel"/>
                    <a:ea typeface="Cinzel"/>
                    <a:cs typeface="Cinzel"/>
                    <a:sym typeface="Cinzel"/>
                  </a:rPr>
                  <a:t>MEMBERSHIPS</a:t>
                </a:r>
                <a:endParaRPr b="1">
                  <a:latin typeface="Cinzel"/>
                  <a:ea typeface="Cinzel"/>
                  <a:cs typeface="Cinzel"/>
                  <a:sym typeface="Cinzel"/>
                </a:endParaRPr>
              </a:p>
            </p:txBody>
          </p:sp>
        </p:grpSp>
        <p:sp>
          <p:nvSpPr>
            <p:cNvPr id="108" name="Google Shape;108;p14"/>
            <p:cNvSpPr txBox="1"/>
            <p:nvPr/>
          </p:nvSpPr>
          <p:spPr>
            <a:xfrm>
              <a:off x="1440000" y="5872706"/>
              <a:ext cx="5760000" cy="1692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b="1" lang="ru" sz="1100">
                  <a:latin typeface="DM Sans"/>
                  <a:ea typeface="DM Sans"/>
                  <a:cs typeface="DM Sans"/>
                  <a:sym typeface="DM Sans"/>
                </a:rPr>
                <a:t>    •   North Colinstad Academy of Physician Assistants (AAPA)</a:t>
              </a:r>
              <a:endParaRPr b="1" sz="1100">
                <a:latin typeface="DM Sans"/>
                <a:ea typeface="DM Sans"/>
                <a:cs typeface="DM Sans"/>
                <a:sym typeface="DM Sans"/>
              </a:endParaRPr>
            </a:p>
          </p:txBody>
        </p:sp>
      </p:grpSp>
      <p:grpSp>
        <p:nvGrpSpPr>
          <p:cNvPr id="109" name="Google Shape;109;p14"/>
          <p:cNvGrpSpPr/>
          <p:nvPr/>
        </p:nvGrpSpPr>
        <p:grpSpPr>
          <a:xfrm>
            <a:off x="359997" y="8971196"/>
            <a:ext cx="6845528" cy="953920"/>
            <a:chOff x="359997" y="5494485"/>
            <a:chExt cx="6845528" cy="953920"/>
          </a:xfrm>
        </p:grpSpPr>
        <p:grpSp>
          <p:nvGrpSpPr>
            <p:cNvPr id="110" name="Google Shape;110;p14"/>
            <p:cNvGrpSpPr/>
            <p:nvPr/>
          </p:nvGrpSpPr>
          <p:grpSpPr>
            <a:xfrm>
              <a:off x="359997" y="5494485"/>
              <a:ext cx="6845528" cy="233090"/>
              <a:chOff x="359997" y="1546240"/>
              <a:chExt cx="6845528" cy="233090"/>
            </a:xfrm>
          </p:grpSpPr>
          <p:cxnSp>
            <p:nvCxnSpPr>
              <p:cNvPr id="111" name="Google Shape;111;p14"/>
              <p:cNvCxnSpPr/>
              <p:nvPr/>
            </p:nvCxnSpPr>
            <p:spPr>
              <a:xfrm>
                <a:off x="364925" y="1779330"/>
                <a:ext cx="6840600" cy="0"/>
              </a:xfrm>
              <a:prstGeom prst="straightConnector1">
                <a:avLst/>
              </a:prstGeom>
              <a:noFill/>
              <a:ln cap="flat" cmpd="sng" w="19050">
                <a:solidFill>
                  <a:srgbClr val="B2B2B2"/>
                </a:solidFill>
                <a:prstDash val="solid"/>
                <a:round/>
                <a:headEnd len="med" w="med" type="none"/>
                <a:tailEnd len="med" w="med" type="none"/>
              </a:ln>
            </p:spPr>
          </p:cxnSp>
          <p:sp>
            <p:nvSpPr>
              <p:cNvPr id="112" name="Google Shape;112;p14"/>
              <p:cNvSpPr txBox="1"/>
              <p:nvPr/>
            </p:nvSpPr>
            <p:spPr>
              <a:xfrm>
                <a:off x="359997" y="1546240"/>
                <a:ext cx="2441700" cy="193800"/>
              </a:xfrm>
              <a:prstGeom prst="rect">
                <a:avLst/>
              </a:prstGeom>
              <a:noFill/>
              <a:ln>
                <a:noFill/>
              </a:ln>
            </p:spPr>
            <p:txBody>
              <a:bodyPr anchorCtr="0" anchor="t" bIns="0" lIns="0" spcFirstLastPara="1" rIns="0" wrap="square" tIns="0">
                <a:spAutoFit/>
              </a:bodyPr>
              <a:lstStyle/>
              <a:p>
                <a:pPr indent="0" lvl="0" marL="0" rtl="0" algn="l">
                  <a:lnSpc>
                    <a:spcPct val="90000"/>
                  </a:lnSpc>
                  <a:spcBef>
                    <a:spcPts val="0"/>
                  </a:spcBef>
                  <a:spcAft>
                    <a:spcPts val="0"/>
                  </a:spcAft>
                  <a:buNone/>
                </a:pPr>
                <a:r>
                  <a:rPr b="1" lang="ru">
                    <a:latin typeface="Cinzel"/>
                    <a:ea typeface="Cinzel"/>
                    <a:cs typeface="Cinzel"/>
                    <a:sym typeface="Cinzel"/>
                  </a:rPr>
                  <a:t>LANGUAGES</a:t>
                </a:r>
                <a:endParaRPr b="1">
                  <a:latin typeface="Cinzel"/>
                  <a:ea typeface="Cinzel"/>
                  <a:cs typeface="Cinzel"/>
                  <a:sym typeface="Cinzel"/>
                </a:endParaRPr>
              </a:p>
            </p:txBody>
          </p:sp>
        </p:grpSp>
        <p:sp>
          <p:nvSpPr>
            <p:cNvPr id="113" name="Google Shape;113;p14"/>
            <p:cNvSpPr txBox="1"/>
            <p:nvPr/>
          </p:nvSpPr>
          <p:spPr>
            <a:xfrm>
              <a:off x="1440000" y="5872706"/>
              <a:ext cx="5760000" cy="5757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b="1" lang="ru" sz="1100">
                  <a:latin typeface="DM Sans"/>
                  <a:ea typeface="DM Sans"/>
                  <a:cs typeface="DM Sans"/>
                  <a:sym typeface="DM Sans"/>
                </a:rPr>
                <a:t>    •   English: </a:t>
              </a:r>
              <a:r>
                <a:rPr lang="ru" sz="1100">
                  <a:solidFill>
                    <a:srgbClr val="3C3C3B"/>
                  </a:solidFill>
                  <a:latin typeface="DM Sans"/>
                  <a:ea typeface="DM Sans"/>
                  <a:cs typeface="DM Sans"/>
                  <a:sym typeface="DM Sans"/>
                </a:rPr>
                <a:t>native speaker</a:t>
              </a:r>
              <a:endParaRPr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rPr b="1" lang="ru" sz="1100">
                  <a:latin typeface="DM Sans"/>
                  <a:ea typeface="DM Sans"/>
                  <a:cs typeface="DM Sans"/>
                  <a:sym typeface="DM Sans"/>
                </a:rPr>
                <a:t>    •   Spanish (Latin American): </a:t>
              </a:r>
              <a:r>
                <a:rPr lang="ru" sz="1100">
                  <a:solidFill>
                    <a:srgbClr val="3C3C3B"/>
                  </a:solidFill>
                  <a:latin typeface="DM Sans"/>
                  <a:ea typeface="DM Sans"/>
                  <a:cs typeface="DM Sans"/>
                  <a:sym typeface="DM Sans"/>
                </a:rPr>
                <a:t>Professional Working Proficiency</a:t>
              </a:r>
              <a:endParaRPr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rPr b="1" lang="ru" sz="1100">
                  <a:latin typeface="DM Sans"/>
                  <a:ea typeface="DM Sans"/>
                  <a:cs typeface="DM Sans"/>
                  <a:sym typeface="DM Sans"/>
                </a:rPr>
                <a:t>    •   French: </a:t>
              </a:r>
              <a:r>
                <a:rPr lang="ru" sz="1100">
                  <a:solidFill>
                    <a:srgbClr val="3C3C3B"/>
                  </a:solidFill>
                  <a:latin typeface="DM Sans"/>
                  <a:ea typeface="DM Sans"/>
                  <a:cs typeface="DM Sans"/>
                  <a:sym typeface="DM Sans"/>
                </a:rPr>
                <a:t>Limited Working Proficiency</a:t>
              </a:r>
              <a:endParaRPr sz="1100">
                <a:solidFill>
                  <a:srgbClr val="3C3C3B"/>
                </a:solidFill>
                <a:latin typeface="DM Sans"/>
                <a:ea typeface="DM Sans"/>
                <a:cs typeface="DM Sans"/>
                <a:sym typeface="DM Sans"/>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pic>
        <p:nvPicPr>
          <p:cNvPr id="118" name="Google Shape;118;p15"/>
          <p:cNvPicPr preferRelativeResize="0"/>
          <p:nvPr/>
        </p:nvPicPr>
        <p:blipFill rotWithShape="1">
          <a:blip r:embed="rId3">
            <a:alphaModFix/>
          </a:blip>
          <a:srcRect b="15729" l="0" r="7201" t="18812"/>
          <a:stretch/>
        </p:blipFill>
        <p:spPr>
          <a:xfrm>
            <a:off x="360000" y="358725"/>
            <a:ext cx="899999" cy="952499"/>
          </a:xfrm>
          <a:prstGeom prst="rect">
            <a:avLst/>
          </a:prstGeom>
          <a:noFill/>
          <a:ln>
            <a:noFill/>
          </a:ln>
        </p:spPr>
      </p:pic>
      <p:sp>
        <p:nvSpPr>
          <p:cNvPr id="119" name="Google Shape;119;p15"/>
          <p:cNvSpPr txBox="1"/>
          <p:nvPr/>
        </p:nvSpPr>
        <p:spPr>
          <a:xfrm>
            <a:off x="1416385" y="303059"/>
            <a:ext cx="3055500" cy="803400"/>
          </a:xfrm>
          <a:prstGeom prst="rect">
            <a:avLst/>
          </a:prstGeom>
          <a:noFill/>
          <a:ln>
            <a:noFill/>
          </a:ln>
        </p:spPr>
        <p:txBody>
          <a:bodyPr anchorCtr="0" anchor="t" bIns="0" lIns="0" spcFirstLastPara="1" rIns="0" wrap="square" tIns="0">
            <a:spAutoFit/>
          </a:bodyPr>
          <a:lstStyle/>
          <a:p>
            <a:pPr indent="0" lvl="0" marL="0" rtl="0" algn="l">
              <a:lnSpc>
                <a:spcPct val="90000"/>
              </a:lnSpc>
              <a:spcBef>
                <a:spcPts val="0"/>
              </a:spcBef>
              <a:spcAft>
                <a:spcPts val="0"/>
              </a:spcAft>
              <a:buNone/>
            </a:pPr>
            <a:r>
              <a:rPr lang="ru" sz="2900">
                <a:latin typeface="Cinzel Medium"/>
                <a:ea typeface="Cinzel Medium"/>
                <a:cs typeface="Cinzel Medium"/>
                <a:sym typeface="Cinzel Medium"/>
              </a:rPr>
              <a:t>Garfield </a:t>
            </a:r>
            <a:endParaRPr sz="2900">
              <a:latin typeface="Cinzel Medium"/>
              <a:ea typeface="Cinzel Medium"/>
              <a:cs typeface="Cinzel Medium"/>
              <a:sym typeface="Cinzel Medium"/>
            </a:endParaRPr>
          </a:p>
          <a:p>
            <a:pPr indent="0" lvl="0" marL="0" rtl="0" algn="l">
              <a:lnSpc>
                <a:spcPct val="90000"/>
              </a:lnSpc>
              <a:spcBef>
                <a:spcPts val="0"/>
              </a:spcBef>
              <a:spcAft>
                <a:spcPts val="0"/>
              </a:spcAft>
              <a:buNone/>
            </a:pPr>
            <a:r>
              <a:rPr lang="ru" sz="2900">
                <a:latin typeface="Cinzel Medium"/>
                <a:ea typeface="Cinzel Medium"/>
                <a:cs typeface="Cinzel Medium"/>
                <a:sym typeface="Cinzel Medium"/>
              </a:rPr>
              <a:t>O'Connell</a:t>
            </a:r>
            <a:endParaRPr sz="2900">
              <a:latin typeface="Cinzel Medium"/>
              <a:ea typeface="Cinzel Medium"/>
              <a:cs typeface="Cinzel Medium"/>
              <a:sym typeface="Cinzel Medium"/>
            </a:endParaRPr>
          </a:p>
        </p:txBody>
      </p:sp>
      <p:sp>
        <p:nvSpPr>
          <p:cNvPr id="120" name="Google Shape;120;p15"/>
          <p:cNvSpPr txBox="1"/>
          <p:nvPr/>
        </p:nvSpPr>
        <p:spPr>
          <a:xfrm>
            <a:off x="1428755" y="1162125"/>
            <a:ext cx="3055500" cy="166200"/>
          </a:xfrm>
          <a:prstGeom prst="rect">
            <a:avLst/>
          </a:prstGeom>
          <a:noFill/>
          <a:ln>
            <a:noFill/>
          </a:ln>
        </p:spPr>
        <p:txBody>
          <a:bodyPr anchorCtr="0" anchor="t" bIns="0" lIns="0" spcFirstLastPara="1" rIns="0" wrap="square" tIns="0">
            <a:spAutoFit/>
          </a:bodyPr>
          <a:lstStyle/>
          <a:p>
            <a:pPr indent="0" lvl="0" marL="0" rtl="0" algn="l">
              <a:lnSpc>
                <a:spcPct val="90000"/>
              </a:lnSpc>
              <a:spcBef>
                <a:spcPts val="0"/>
              </a:spcBef>
              <a:spcAft>
                <a:spcPts val="0"/>
              </a:spcAft>
              <a:buNone/>
            </a:pPr>
            <a:r>
              <a:rPr lang="ru" sz="1200">
                <a:latin typeface="Comfortaa Medium"/>
                <a:ea typeface="Comfortaa Medium"/>
                <a:cs typeface="Comfortaa Medium"/>
                <a:sym typeface="Comfortaa Medium"/>
              </a:rPr>
              <a:t>P H Y S I C I A N  A S S I S T A N T</a:t>
            </a:r>
            <a:endParaRPr sz="1200">
              <a:latin typeface="Comfortaa Medium"/>
              <a:ea typeface="Comfortaa Medium"/>
              <a:cs typeface="Comfortaa Medium"/>
              <a:sym typeface="Comfortaa Medium"/>
            </a:endParaRPr>
          </a:p>
        </p:txBody>
      </p:sp>
      <p:sp>
        <p:nvSpPr>
          <p:cNvPr id="121" name="Google Shape;121;p15"/>
          <p:cNvSpPr txBox="1"/>
          <p:nvPr/>
        </p:nvSpPr>
        <p:spPr>
          <a:xfrm>
            <a:off x="4861470" y="346360"/>
            <a:ext cx="2319900" cy="962100"/>
          </a:xfrm>
          <a:prstGeom prst="rect">
            <a:avLst/>
          </a:prstGeom>
          <a:noFill/>
          <a:ln>
            <a:noFill/>
          </a:ln>
        </p:spPr>
        <p:txBody>
          <a:bodyPr anchorCtr="0" anchor="t" bIns="0" lIns="0" spcFirstLastPara="1" rIns="0" wrap="square" tIns="0">
            <a:spAutoFit/>
          </a:bodyPr>
          <a:lstStyle/>
          <a:p>
            <a:pPr indent="0" lvl="0" marL="0" rtl="0" algn="r">
              <a:lnSpc>
                <a:spcPct val="130000"/>
              </a:lnSpc>
              <a:spcBef>
                <a:spcPts val="0"/>
              </a:spcBef>
              <a:spcAft>
                <a:spcPts val="0"/>
              </a:spcAft>
              <a:buNone/>
            </a:pPr>
            <a:r>
              <a:rPr b="1" lang="ru" sz="1000">
                <a:latin typeface="DM Sans"/>
                <a:ea typeface="DM Sans"/>
                <a:cs typeface="DM Sans"/>
                <a:sym typeface="DM Sans"/>
              </a:rPr>
              <a:t>Phone:</a:t>
            </a:r>
            <a:r>
              <a:rPr lang="ru" sz="1000">
                <a:latin typeface="DM Sans"/>
                <a:ea typeface="DM Sans"/>
                <a:cs typeface="DM Sans"/>
                <a:sym typeface="DM Sans"/>
              </a:rPr>
              <a:t> </a:t>
            </a:r>
            <a:r>
              <a:rPr lang="ru" sz="1000">
                <a:solidFill>
                  <a:srgbClr val="3C3C3B"/>
                </a:solidFill>
                <a:latin typeface="DM Sans"/>
                <a:ea typeface="DM Sans"/>
                <a:cs typeface="DM Sans"/>
                <a:sym typeface="DM Sans"/>
              </a:rPr>
              <a:t>(890) 123-4567</a:t>
            </a:r>
            <a:endParaRPr sz="1000">
              <a:solidFill>
                <a:srgbClr val="3C3C3B"/>
              </a:solidFill>
              <a:latin typeface="DM Sans"/>
              <a:ea typeface="DM Sans"/>
              <a:cs typeface="DM Sans"/>
              <a:sym typeface="DM Sans"/>
            </a:endParaRPr>
          </a:p>
          <a:p>
            <a:pPr indent="0" lvl="0" marL="0" rtl="0" algn="r">
              <a:lnSpc>
                <a:spcPct val="130000"/>
              </a:lnSpc>
              <a:spcBef>
                <a:spcPts val="0"/>
              </a:spcBef>
              <a:spcAft>
                <a:spcPts val="0"/>
              </a:spcAft>
              <a:buNone/>
            </a:pPr>
            <a:r>
              <a:rPr b="1" lang="ru" sz="1000">
                <a:latin typeface="DM Sans"/>
                <a:ea typeface="DM Sans"/>
                <a:cs typeface="DM Sans"/>
                <a:sym typeface="DM Sans"/>
              </a:rPr>
              <a:t>Email:</a:t>
            </a:r>
            <a:r>
              <a:rPr lang="ru" sz="1000">
                <a:latin typeface="DM Sans"/>
                <a:ea typeface="DM Sans"/>
                <a:cs typeface="DM Sans"/>
                <a:sym typeface="DM Sans"/>
              </a:rPr>
              <a:t> </a:t>
            </a:r>
            <a:r>
              <a:rPr lang="ru" sz="1000">
                <a:solidFill>
                  <a:srgbClr val="3C3C3B"/>
                </a:solidFill>
                <a:latin typeface="DM Sans"/>
                <a:ea typeface="DM Sans"/>
                <a:cs typeface="DM Sans"/>
                <a:sym typeface="DM Sans"/>
              </a:rPr>
              <a:t>my@email.com</a:t>
            </a:r>
            <a:endParaRPr sz="1000">
              <a:solidFill>
                <a:srgbClr val="3C3C3B"/>
              </a:solidFill>
              <a:latin typeface="DM Sans"/>
              <a:ea typeface="DM Sans"/>
              <a:cs typeface="DM Sans"/>
              <a:sym typeface="DM Sans"/>
            </a:endParaRPr>
          </a:p>
          <a:p>
            <a:pPr indent="0" lvl="0" marL="0" rtl="0" algn="r">
              <a:lnSpc>
                <a:spcPct val="130000"/>
              </a:lnSpc>
              <a:spcBef>
                <a:spcPts val="0"/>
              </a:spcBef>
              <a:spcAft>
                <a:spcPts val="0"/>
              </a:spcAft>
              <a:buNone/>
            </a:pPr>
            <a:r>
              <a:rPr b="1" lang="ru" sz="1000">
                <a:latin typeface="DM Sans"/>
                <a:ea typeface="DM Sans"/>
                <a:cs typeface="DM Sans"/>
                <a:sym typeface="DM Sans"/>
              </a:rPr>
              <a:t>Linkedin:</a:t>
            </a:r>
            <a:r>
              <a:rPr lang="ru" sz="1000">
                <a:latin typeface="DM Sans"/>
                <a:ea typeface="DM Sans"/>
                <a:cs typeface="DM Sans"/>
                <a:sym typeface="DM Sans"/>
              </a:rPr>
              <a:t> </a:t>
            </a:r>
            <a:r>
              <a:rPr lang="ru" sz="1000">
                <a:solidFill>
                  <a:srgbClr val="3C3C3B"/>
                </a:solidFill>
                <a:latin typeface="DM Sans"/>
                <a:ea typeface="DM Sans"/>
                <a:cs typeface="DM Sans"/>
                <a:sym typeface="DM Sans"/>
              </a:rPr>
              <a:t>Linkedin.com/</a:t>
            </a:r>
            <a:endParaRPr sz="1000">
              <a:solidFill>
                <a:srgbClr val="3C3C3B"/>
              </a:solidFill>
              <a:latin typeface="DM Sans"/>
              <a:ea typeface="DM Sans"/>
              <a:cs typeface="DM Sans"/>
              <a:sym typeface="DM Sans"/>
            </a:endParaRPr>
          </a:p>
          <a:p>
            <a:pPr indent="0" lvl="0" marL="0" rtl="0" algn="r">
              <a:lnSpc>
                <a:spcPct val="135000"/>
              </a:lnSpc>
              <a:spcBef>
                <a:spcPts val="0"/>
              </a:spcBef>
              <a:spcAft>
                <a:spcPts val="0"/>
              </a:spcAft>
              <a:buNone/>
            </a:pPr>
            <a:r>
              <a:rPr b="1" lang="ru" sz="1000">
                <a:latin typeface="DM Sans"/>
                <a:ea typeface="DM Sans"/>
                <a:cs typeface="DM Sans"/>
                <a:sym typeface="DM Sans"/>
              </a:rPr>
              <a:t>Address:</a:t>
            </a:r>
            <a:r>
              <a:rPr lang="ru" sz="1000">
                <a:latin typeface="DM Sans"/>
                <a:ea typeface="DM Sans"/>
                <a:cs typeface="DM Sans"/>
                <a:sym typeface="DM Sans"/>
              </a:rPr>
              <a:t> </a:t>
            </a:r>
            <a:r>
              <a:rPr lang="ru" sz="1000">
                <a:solidFill>
                  <a:srgbClr val="3C3C3B"/>
                </a:solidFill>
                <a:latin typeface="DM Sans"/>
                <a:ea typeface="DM Sans"/>
                <a:cs typeface="DM Sans"/>
                <a:sym typeface="DM Sans"/>
              </a:rPr>
              <a:t>14303 Gibson Overpass,</a:t>
            </a:r>
            <a:endParaRPr sz="1000">
              <a:solidFill>
                <a:srgbClr val="3C3C3B"/>
              </a:solidFill>
              <a:latin typeface="DM Sans"/>
              <a:ea typeface="DM Sans"/>
              <a:cs typeface="DM Sans"/>
              <a:sym typeface="DM Sans"/>
            </a:endParaRPr>
          </a:p>
          <a:p>
            <a:pPr indent="0" lvl="0" marL="0" rtl="0" algn="r">
              <a:lnSpc>
                <a:spcPct val="130000"/>
              </a:lnSpc>
              <a:spcBef>
                <a:spcPts val="0"/>
              </a:spcBef>
              <a:spcAft>
                <a:spcPts val="0"/>
              </a:spcAft>
              <a:buNone/>
            </a:pPr>
            <a:r>
              <a:rPr lang="ru" sz="1000">
                <a:solidFill>
                  <a:srgbClr val="3C3C3B"/>
                </a:solidFill>
                <a:latin typeface="DM Sans"/>
                <a:ea typeface="DM Sans"/>
                <a:cs typeface="DM Sans"/>
                <a:sym typeface="DM Sans"/>
              </a:rPr>
              <a:t>Labadieton,South Carolina </a:t>
            </a:r>
            <a:endParaRPr sz="1000">
              <a:solidFill>
                <a:srgbClr val="3C3C3B"/>
              </a:solidFill>
              <a:latin typeface="DM Sans"/>
              <a:ea typeface="DM Sans"/>
              <a:cs typeface="DM Sans"/>
              <a:sym typeface="DM Sans"/>
            </a:endParaRPr>
          </a:p>
        </p:txBody>
      </p:sp>
      <p:grpSp>
        <p:nvGrpSpPr>
          <p:cNvPr id="122" name="Google Shape;122;p15"/>
          <p:cNvGrpSpPr/>
          <p:nvPr/>
        </p:nvGrpSpPr>
        <p:grpSpPr>
          <a:xfrm>
            <a:off x="360005" y="1546250"/>
            <a:ext cx="6845520" cy="946800"/>
            <a:chOff x="360005" y="1546250"/>
            <a:chExt cx="6845520" cy="946800"/>
          </a:xfrm>
        </p:grpSpPr>
        <p:grpSp>
          <p:nvGrpSpPr>
            <p:cNvPr id="123" name="Google Shape;123;p15"/>
            <p:cNvGrpSpPr/>
            <p:nvPr/>
          </p:nvGrpSpPr>
          <p:grpSpPr>
            <a:xfrm>
              <a:off x="360005" y="1546250"/>
              <a:ext cx="6845520" cy="233080"/>
              <a:chOff x="360005" y="1546250"/>
              <a:chExt cx="6845520" cy="233080"/>
            </a:xfrm>
          </p:grpSpPr>
          <p:cxnSp>
            <p:nvCxnSpPr>
              <p:cNvPr id="124" name="Google Shape;124;p15"/>
              <p:cNvCxnSpPr/>
              <p:nvPr/>
            </p:nvCxnSpPr>
            <p:spPr>
              <a:xfrm>
                <a:off x="364925" y="1779330"/>
                <a:ext cx="6840600" cy="0"/>
              </a:xfrm>
              <a:prstGeom prst="straightConnector1">
                <a:avLst/>
              </a:prstGeom>
              <a:noFill/>
              <a:ln cap="flat" cmpd="sng" w="19050">
                <a:solidFill>
                  <a:srgbClr val="B2B2B2"/>
                </a:solidFill>
                <a:prstDash val="solid"/>
                <a:round/>
                <a:headEnd len="med" w="med" type="none"/>
                <a:tailEnd len="med" w="med" type="none"/>
              </a:ln>
            </p:spPr>
          </p:cxnSp>
          <p:sp>
            <p:nvSpPr>
              <p:cNvPr id="125" name="Google Shape;125;p15"/>
              <p:cNvSpPr txBox="1"/>
              <p:nvPr/>
            </p:nvSpPr>
            <p:spPr>
              <a:xfrm>
                <a:off x="360005" y="1546250"/>
                <a:ext cx="1538700" cy="193800"/>
              </a:xfrm>
              <a:prstGeom prst="rect">
                <a:avLst/>
              </a:prstGeom>
              <a:noFill/>
              <a:ln>
                <a:noFill/>
              </a:ln>
            </p:spPr>
            <p:txBody>
              <a:bodyPr anchorCtr="0" anchor="t" bIns="0" lIns="0" spcFirstLastPara="1" rIns="0" wrap="square" tIns="0">
                <a:spAutoFit/>
              </a:bodyPr>
              <a:lstStyle/>
              <a:p>
                <a:pPr indent="0" lvl="0" marL="0" rtl="0" algn="l">
                  <a:lnSpc>
                    <a:spcPct val="90000"/>
                  </a:lnSpc>
                  <a:spcBef>
                    <a:spcPts val="0"/>
                  </a:spcBef>
                  <a:spcAft>
                    <a:spcPts val="0"/>
                  </a:spcAft>
                  <a:buNone/>
                </a:pPr>
                <a:r>
                  <a:rPr b="1" lang="ru">
                    <a:latin typeface="Cinzel"/>
                    <a:ea typeface="Cinzel"/>
                    <a:cs typeface="Cinzel"/>
                    <a:sym typeface="Cinzel"/>
                  </a:rPr>
                  <a:t>COVER LETTER</a:t>
                </a:r>
                <a:endParaRPr b="1">
                  <a:latin typeface="Cinzel"/>
                  <a:ea typeface="Cinzel"/>
                  <a:cs typeface="Cinzel"/>
                  <a:sym typeface="Cinzel"/>
                </a:endParaRPr>
              </a:p>
            </p:txBody>
          </p:sp>
        </p:grpSp>
        <p:sp>
          <p:nvSpPr>
            <p:cNvPr id="126" name="Google Shape;126;p15"/>
            <p:cNvSpPr txBox="1"/>
            <p:nvPr/>
          </p:nvSpPr>
          <p:spPr>
            <a:xfrm>
              <a:off x="1440000" y="1917350"/>
              <a:ext cx="2530800" cy="5757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b="1" lang="ru" sz="1100">
                  <a:latin typeface="DM Sans"/>
                  <a:ea typeface="DM Sans"/>
                  <a:cs typeface="DM Sans"/>
                  <a:sym typeface="DM Sans"/>
                </a:rPr>
                <a:t>Stanton Dicki</a:t>
              </a:r>
              <a:endParaRPr b="1" sz="1100">
                <a:latin typeface="DM Sans"/>
                <a:ea typeface="DM Sans"/>
                <a:cs typeface="DM Sans"/>
                <a:sym typeface="DM Sans"/>
              </a:endParaRPr>
            </a:p>
            <a:p>
              <a:pPr indent="0" lvl="0" marL="0" rtl="0" algn="l">
                <a:lnSpc>
                  <a:spcPct val="120000"/>
                </a:lnSpc>
                <a:spcBef>
                  <a:spcPts val="0"/>
                </a:spcBef>
                <a:spcAft>
                  <a:spcPts val="0"/>
                </a:spcAft>
                <a:buNone/>
              </a:pPr>
              <a:r>
                <a:rPr i="1" lang="ru" sz="1100">
                  <a:solidFill>
                    <a:srgbClr val="3C3C3B"/>
                  </a:solidFill>
                  <a:latin typeface="DM Sans"/>
                  <a:ea typeface="DM Sans"/>
                  <a:cs typeface="DM Sans"/>
                  <a:sym typeface="DM Sans"/>
                </a:rPr>
                <a:t>Hiring  Manager</a:t>
              </a:r>
              <a:endParaRPr i="1"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rPr i="1" lang="ru" sz="1100">
                  <a:solidFill>
                    <a:srgbClr val="3C3C3B"/>
                  </a:solidFill>
                  <a:latin typeface="DM Sans"/>
                  <a:ea typeface="DM Sans"/>
                  <a:cs typeface="DM Sans"/>
                  <a:sym typeface="DM Sans"/>
                </a:rPr>
                <a:t>North Colinstad Hill Hospital</a:t>
              </a:r>
              <a:r>
                <a:rPr i="1" lang="ru" sz="1100">
                  <a:latin typeface="DM Sans"/>
                  <a:ea typeface="DM Sans"/>
                  <a:cs typeface="DM Sans"/>
                  <a:sym typeface="DM Sans"/>
                </a:rPr>
                <a:t> </a:t>
              </a:r>
              <a:endParaRPr i="1" sz="1100">
                <a:latin typeface="DM Sans"/>
                <a:ea typeface="DM Sans"/>
                <a:cs typeface="DM Sans"/>
                <a:sym typeface="DM Sans"/>
              </a:endParaRPr>
            </a:p>
          </p:txBody>
        </p:sp>
      </p:grpSp>
      <p:sp>
        <p:nvSpPr>
          <p:cNvPr id="127" name="Google Shape;127;p15"/>
          <p:cNvSpPr txBox="1"/>
          <p:nvPr/>
        </p:nvSpPr>
        <p:spPr>
          <a:xfrm>
            <a:off x="4674725" y="1911165"/>
            <a:ext cx="2530800" cy="169200"/>
          </a:xfrm>
          <a:prstGeom prst="rect">
            <a:avLst/>
          </a:prstGeom>
          <a:noFill/>
          <a:ln>
            <a:noFill/>
          </a:ln>
        </p:spPr>
        <p:txBody>
          <a:bodyPr anchorCtr="0" anchor="t" bIns="0" lIns="0" spcFirstLastPara="1" rIns="0" wrap="square" tIns="0">
            <a:spAutoFit/>
          </a:bodyPr>
          <a:lstStyle/>
          <a:p>
            <a:pPr indent="0" lvl="0" marL="0" rtl="0" algn="r">
              <a:lnSpc>
                <a:spcPct val="120000"/>
              </a:lnSpc>
              <a:spcBef>
                <a:spcPts val="0"/>
              </a:spcBef>
              <a:spcAft>
                <a:spcPts val="0"/>
              </a:spcAft>
              <a:buNone/>
            </a:pPr>
            <a:r>
              <a:rPr b="1" lang="ru" sz="1100">
                <a:latin typeface="DM Sans"/>
                <a:ea typeface="DM Sans"/>
                <a:cs typeface="DM Sans"/>
                <a:sym typeface="DM Sans"/>
              </a:rPr>
              <a:t>March 2025</a:t>
            </a:r>
            <a:endParaRPr i="1" sz="1100">
              <a:latin typeface="DM Sans"/>
              <a:ea typeface="DM Sans"/>
              <a:cs typeface="DM Sans"/>
              <a:sym typeface="DM Sans"/>
            </a:endParaRPr>
          </a:p>
        </p:txBody>
      </p:sp>
      <p:sp>
        <p:nvSpPr>
          <p:cNvPr id="128" name="Google Shape;128;p15"/>
          <p:cNvSpPr txBox="1"/>
          <p:nvPr/>
        </p:nvSpPr>
        <p:spPr>
          <a:xfrm>
            <a:off x="1440000" y="2783250"/>
            <a:ext cx="2679300" cy="2154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b="1" lang="ru">
                <a:latin typeface="DM Sans"/>
                <a:ea typeface="DM Sans"/>
                <a:cs typeface="DM Sans"/>
                <a:sym typeface="DM Sans"/>
              </a:rPr>
              <a:t>Dear Katherine Schimmel</a:t>
            </a:r>
            <a:endParaRPr b="1" i="1">
              <a:latin typeface="DM Sans"/>
              <a:ea typeface="DM Sans"/>
              <a:cs typeface="DM Sans"/>
              <a:sym typeface="DM Sans"/>
            </a:endParaRPr>
          </a:p>
        </p:txBody>
      </p:sp>
      <p:sp>
        <p:nvSpPr>
          <p:cNvPr id="129" name="Google Shape;129;p15"/>
          <p:cNvSpPr txBox="1"/>
          <p:nvPr/>
        </p:nvSpPr>
        <p:spPr>
          <a:xfrm>
            <a:off x="1440000" y="3191455"/>
            <a:ext cx="5760000" cy="50457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ru" sz="1100">
                <a:solidFill>
                  <a:srgbClr val="3C3C3B"/>
                </a:solidFill>
                <a:latin typeface="DM Sans"/>
                <a:ea typeface="DM Sans"/>
                <a:cs typeface="DM Sans"/>
                <a:sym typeface="DM Sans"/>
              </a:rPr>
              <a:t>Ut fringilla blandit pharetra. Vestibulum finibus lobortis libero in aliquet. Etiam ut volutpat sapien, et gravida libero. Aliquam erat volutpat. Morbi volutpat feugiat ligula, at pharetra orci iaculis et. Sed laoreet eget eros quis condimentum. Nulla vitae nulla egestas ligula lobortis convallis.</a:t>
            </a:r>
            <a:endParaRPr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t/>
            </a:r>
            <a:endParaRPr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rPr lang="ru" sz="1100">
                <a:solidFill>
                  <a:srgbClr val="3C3C3B"/>
                </a:solidFill>
                <a:latin typeface="DM Sans"/>
                <a:ea typeface="DM Sans"/>
                <a:cs typeface="DM Sans"/>
                <a:sym typeface="DM Sans"/>
              </a:rPr>
              <a:t>Sed blandit, risus a ullamcorper ullamcorper, risus velit accumsan tortor, non pellentesque dolor risus at augue. Nulla dictum nulla a laoreet posuere. Nulla eget fringilla urna. Integer ut metus tempor, vulputate ligula quis, efficitur ipsum. Morbi eu mauris sit amet elit tempor mollis. Pellentesque sit amet nunc sed orci facilisis suscipit. Nam in lorem neque. Ut quis ornare lorem, sed gravida ante. Nunc id eleifend lacus. Ut ut consequat dui.</a:t>
            </a:r>
            <a:endParaRPr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t/>
            </a:r>
            <a:endParaRPr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rPr lang="ru" sz="1100">
                <a:solidFill>
                  <a:srgbClr val="3C3C3B"/>
                </a:solidFill>
                <a:latin typeface="DM Sans"/>
                <a:ea typeface="DM Sans"/>
                <a:cs typeface="DM Sans"/>
                <a:sym typeface="DM Sans"/>
              </a:rPr>
              <a:t>Sed ultrices risus et mi vulputate pellentesque. Nam congue nibh ac sem accumsan, eget pulvinar sem ornare. Quisque mollis auctor metus, eget scelerisque tellus lobortis eu. Aliquam sit amet purus ligula. Proin mattis molestie elit, ut bibendum dui scelerisque a. Nulla eu mollis lectus. Phasellus lorem tellus, tempus sed mattis vitae, dictum ut sapien. Phasellus in metus dolor. Duis ullamcorper massa congue nunc venenatis posuere. Nam nisi ligula, vulputate sit amet risus ac, mattis condimentum odio. In sit amet tincidunt libero.</a:t>
            </a:r>
            <a:endParaRPr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t/>
            </a:r>
            <a:endParaRPr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rPr lang="ru" sz="1100">
                <a:solidFill>
                  <a:srgbClr val="3C3C3B"/>
                </a:solidFill>
                <a:latin typeface="DM Sans"/>
                <a:ea typeface="DM Sans"/>
                <a:cs typeface="DM Sans"/>
                <a:sym typeface="DM Sans"/>
              </a:rPr>
              <a:t>Sed lacus magna, malesuada et consectetur vel, tempor a justo. Aliquam id justo maximus, aliquet arcu quis, convallis arcu. Phasellus dignissim lacus nunc, vitae mollis tellus vehicula sit amet. Aliquam vel augue non leo tempus porttitor. Etiam ante dui, volutpat ut ex at, ultrices imperdiet mauris. Integer a euismod turpis, non dictum felis. Integer lacinia, felis eu porttitor bibendum, risus ligula laoreet ante.</a:t>
            </a:r>
            <a:endParaRPr sz="1100">
              <a:solidFill>
                <a:srgbClr val="3C3C3B"/>
              </a:solidFill>
              <a:latin typeface="DM Sans"/>
              <a:ea typeface="DM Sans"/>
              <a:cs typeface="DM Sans"/>
              <a:sym typeface="DM Sans"/>
            </a:endParaRPr>
          </a:p>
        </p:txBody>
      </p:sp>
      <p:sp>
        <p:nvSpPr>
          <p:cNvPr id="130" name="Google Shape;130;p15"/>
          <p:cNvSpPr txBox="1"/>
          <p:nvPr/>
        </p:nvSpPr>
        <p:spPr>
          <a:xfrm>
            <a:off x="1440000" y="8462875"/>
            <a:ext cx="4009200" cy="2154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i="1" lang="ru">
                <a:latin typeface="DM Sans"/>
                <a:ea typeface="DM Sans"/>
                <a:cs typeface="DM Sans"/>
                <a:sym typeface="DM Sans"/>
              </a:rPr>
              <a:t>Thank you for your consideration.</a:t>
            </a:r>
            <a:endParaRPr i="1">
              <a:latin typeface="DM Sans"/>
              <a:ea typeface="DM Sans"/>
              <a:cs typeface="DM Sans"/>
              <a:sym typeface="DM Sans"/>
            </a:endParaRPr>
          </a:p>
        </p:txBody>
      </p:sp>
      <p:sp>
        <p:nvSpPr>
          <p:cNvPr id="131" name="Google Shape;131;p15"/>
          <p:cNvSpPr txBox="1"/>
          <p:nvPr/>
        </p:nvSpPr>
        <p:spPr>
          <a:xfrm>
            <a:off x="1440000" y="8877275"/>
            <a:ext cx="2580300" cy="1692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ru" sz="1100">
                <a:solidFill>
                  <a:srgbClr val="3C3C3B"/>
                </a:solidFill>
                <a:latin typeface="DM Sans"/>
                <a:ea typeface="DM Sans"/>
                <a:cs typeface="DM Sans"/>
                <a:sym typeface="DM Sans"/>
              </a:rPr>
              <a:t>Yours Sincerely,</a:t>
            </a:r>
            <a:endParaRPr sz="1100">
              <a:solidFill>
                <a:srgbClr val="3C3C3B"/>
              </a:solidFill>
              <a:latin typeface="DM Sans"/>
              <a:ea typeface="DM Sans"/>
              <a:cs typeface="DM Sans"/>
              <a:sym typeface="DM Sans"/>
            </a:endParaRPr>
          </a:p>
        </p:txBody>
      </p:sp>
      <p:sp>
        <p:nvSpPr>
          <p:cNvPr id="132" name="Google Shape;132;p15"/>
          <p:cNvSpPr txBox="1"/>
          <p:nvPr/>
        </p:nvSpPr>
        <p:spPr>
          <a:xfrm>
            <a:off x="1433815" y="9252830"/>
            <a:ext cx="3829800" cy="7233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ru" sz="4700">
                <a:latin typeface="Mrs Saint Delafield"/>
                <a:ea typeface="Mrs Saint Delafield"/>
                <a:cs typeface="Mrs Saint Delafield"/>
                <a:sym typeface="Mrs Saint Delafield"/>
              </a:rPr>
              <a:t>Garfield O'Connell</a:t>
            </a:r>
            <a:endParaRPr sz="4700">
              <a:latin typeface="Mrs Saint Delafield"/>
              <a:ea typeface="Mrs Saint Delafield"/>
              <a:cs typeface="Mrs Saint Delafield"/>
              <a:sym typeface="Mrs Saint Delafie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pic>
        <p:nvPicPr>
          <p:cNvPr id="137" name="Google Shape;137;p16"/>
          <p:cNvPicPr preferRelativeResize="0"/>
          <p:nvPr/>
        </p:nvPicPr>
        <p:blipFill rotWithShape="1">
          <a:blip r:embed="rId3">
            <a:alphaModFix/>
          </a:blip>
          <a:srcRect b="15729" l="0" r="7201" t="18812"/>
          <a:stretch/>
        </p:blipFill>
        <p:spPr>
          <a:xfrm>
            <a:off x="360000" y="358725"/>
            <a:ext cx="899999" cy="952499"/>
          </a:xfrm>
          <a:prstGeom prst="rect">
            <a:avLst/>
          </a:prstGeom>
          <a:noFill/>
          <a:ln>
            <a:noFill/>
          </a:ln>
        </p:spPr>
      </p:pic>
      <p:sp>
        <p:nvSpPr>
          <p:cNvPr id="138" name="Google Shape;138;p16"/>
          <p:cNvSpPr txBox="1"/>
          <p:nvPr/>
        </p:nvSpPr>
        <p:spPr>
          <a:xfrm>
            <a:off x="1416385" y="303059"/>
            <a:ext cx="3055500" cy="803400"/>
          </a:xfrm>
          <a:prstGeom prst="rect">
            <a:avLst/>
          </a:prstGeom>
          <a:noFill/>
          <a:ln>
            <a:noFill/>
          </a:ln>
        </p:spPr>
        <p:txBody>
          <a:bodyPr anchorCtr="0" anchor="t" bIns="0" lIns="0" spcFirstLastPara="1" rIns="0" wrap="square" tIns="0">
            <a:spAutoFit/>
          </a:bodyPr>
          <a:lstStyle/>
          <a:p>
            <a:pPr indent="0" lvl="0" marL="0" rtl="0" algn="l">
              <a:lnSpc>
                <a:spcPct val="90000"/>
              </a:lnSpc>
              <a:spcBef>
                <a:spcPts val="0"/>
              </a:spcBef>
              <a:spcAft>
                <a:spcPts val="0"/>
              </a:spcAft>
              <a:buNone/>
            </a:pPr>
            <a:r>
              <a:rPr lang="ru" sz="2900">
                <a:latin typeface="Cinzel Medium"/>
                <a:ea typeface="Cinzel Medium"/>
                <a:cs typeface="Cinzel Medium"/>
                <a:sym typeface="Cinzel Medium"/>
              </a:rPr>
              <a:t>Garfield </a:t>
            </a:r>
            <a:endParaRPr sz="2900">
              <a:latin typeface="Cinzel Medium"/>
              <a:ea typeface="Cinzel Medium"/>
              <a:cs typeface="Cinzel Medium"/>
              <a:sym typeface="Cinzel Medium"/>
            </a:endParaRPr>
          </a:p>
          <a:p>
            <a:pPr indent="0" lvl="0" marL="0" rtl="0" algn="l">
              <a:lnSpc>
                <a:spcPct val="90000"/>
              </a:lnSpc>
              <a:spcBef>
                <a:spcPts val="0"/>
              </a:spcBef>
              <a:spcAft>
                <a:spcPts val="0"/>
              </a:spcAft>
              <a:buNone/>
            </a:pPr>
            <a:r>
              <a:rPr lang="ru" sz="2900">
                <a:latin typeface="Cinzel Medium"/>
                <a:ea typeface="Cinzel Medium"/>
                <a:cs typeface="Cinzel Medium"/>
                <a:sym typeface="Cinzel Medium"/>
              </a:rPr>
              <a:t>O'Connell</a:t>
            </a:r>
            <a:endParaRPr sz="2900">
              <a:latin typeface="Cinzel Medium"/>
              <a:ea typeface="Cinzel Medium"/>
              <a:cs typeface="Cinzel Medium"/>
              <a:sym typeface="Cinzel Medium"/>
            </a:endParaRPr>
          </a:p>
        </p:txBody>
      </p:sp>
      <p:sp>
        <p:nvSpPr>
          <p:cNvPr id="139" name="Google Shape;139;p16"/>
          <p:cNvSpPr txBox="1"/>
          <p:nvPr/>
        </p:nvSpPr>
        <p:spPr>
          <a:xfrm>
            <a:off x="1428755" y="1162125"/>
            <a:ext cx="3055500" cy="166200"/>
          </a:xfrm>
          <a:prstGeom prst="rect">
            <a:avLst/>
          </a:prstGeom>
          <a:noFill/>
          <a:ln>
            <a:noFill/>
          </a:ln>
        </p:spPr>
        <p:txBody>
          <a:bodyPr anchorCtr="0" anchor="t" bIns="0" lIns="0" spcFirstLastPara="1" rIns="0" wrap="square" tIns="0">
            <a:spAutoFit/>
          </a:bodyPr>
          <a:lstStyle/>
          <a:p>
            <a:pPr indent="0" lvl="0" marL="0" rtl="0" algn="l">
              <a:lnSpc>
                <a:spcPct val="90000"/>
              </a:lnSpc>
              <a:spcBef>
                <a:spcPts val="0"/>
              </a:spcBef>
              <a:spcAft>
                <a:spcPts val="0"/>
              </a:spcAft>
              <a:buNone/>
            </a:pPr>
            <a:r>
              <a:rPr lang="ru" sz="1200">
                <a:latin typeface="Comfortaa Medium"/>
                <a:ea typeface="Comfortaa Medium"/>
                <a:cs typeface="Comfortaa Medium"/>
                <a:sym typeface="Comfortaa Medium"/>
              </a:rPr>
              <a:t>P H Y S I C I A N  A S S I S T A N T</a:t>
            </a:r>
            <a:endParaRPr sz="1200">
              <a:latin typeface="Comfortaa Medium"/>
              <a:ea typeface="Comfortaa Medium"/>
              <a:cs typeface="Comfortaa Medium"/>
              <a:sym typeface="Comfortaa Medium"/>
            </a:endParaRPr>
          </a:p>
        </p:txBody>
      </p:sp>
      <p:sp>
        <p:nvSpPr>
          <p:cNvPr id="140" name="Google Shape;140;p16"/>
          <p:cNvSpPr txBox="1"/>
          <p:nvPr/>
        </p:nvSpPr>
        <p:spPr>
          <a:xfrm>
            <a:off x="4861470" y="346360"/>
            <a:ext cx="2319900" cy="962100"/>
          </a:xfrm>
          <a:prstGeom prst="rect">
            <a:avLst/>
          </a:prstGeom>
          <a:noFill/>
          <a:ln>
            <a:noFill/>
          </a:ln>
        </p:spPr>
        <p:txBody>
          <a:bodyPr anchorCtr="0" anchor="t" bIns="0" lIns="0" spcFirstLastPara="1" rIns="0" wrap="square" tIns="0">
            <a:spAutoFit/>
          </a:bodyPr>
          <a:lstStyle/>
          <a:p>
            <a:pPr indent="0" lvl="0" marL="0" rtl="0" algn="r">
              <a:lnSpc>
                <a:spcPct val="130000"/>
              </a:lnSpc>
              <a:spcBef>
                <a:spcPts val="0"/>
              </a:spcBef>
              <a:spcAft>
                <a:spcPts val="0"/>
              </a:spcAft>
              <a:buNone/>
            </a:pPr>
            <a:r>
              <a:rPr b="1" lang="ru" sz="1000">
                <a:latin typeface="DM Sans"/>
                <a:ea typeface="DM Sans"/>
                <a:cs typeface="DM Sans"/>
                <a:sym typeface="DM Sans"/>
              </a:rPr>
              <a:t>Phone:</a:t>
            </a:r>
            <a:r>
              <a:rPr lang="ru" sz="1000">
                <a:latin typeface="DM Sans"/>
                <a:ea typeface="DM Sans"/>
                <a:cs typeface="DM Sans"/>
                <a:sym typeface="DM Sans"/>
              </a:rPr>
              <a:t> </a:t>
            </a:r>
            <a:r>
              <a:rPr lang="ru" sz="1000">
                <a:solidFill>
                  <a:srgbClr val="3C3C3B"/>
                </a:solidFill>
                <a:latin typeface="DM Sans"/>
                <a:ea typeface="DM Sans"/>
                <a:cs typeface="DM Sans"/>
                <a:sym typeface="DM Sans"/>
              </a:rPr>
              <a:t>(890) 123-4567</a:t>
            </a:r>
            <a:endParaRPr sz="1000">
              <a:solidFill>
                <a:srgbClr val="3C3C3B"/>
              </a:solidFill>
              <a:latin typeface="DM Sans"/>
              <a:ea typeface="DM Sans"/>
              <a:cs typeface="DM Sans"/>
              <a:sym typeface="DM Sans"/>
            </a:endParaRPr>
          </a:p>
          <a:p>
            <a:pPr indent="0" lvl="0" marL="0" rtl="0" algn="r">
              <a:lnSpc>
                <a:spcPct val="130000"/>
              </a:lnSpc>
              <a:spcBef>
                <a:spcPts val="0"/>
              </a:spcBef>
              <a:spcAft>
                <a:spcPts val="0"/>
              </a:spcAft>
              <a:buNone/>
            </a:pPr>
            <a:r>
              <a:rPr b="1" lang="ru" sz="1000">
                <a:latin typeface="DM Sans"/>
                <a:ea typeface="DM Sans"/>
                <a:cs typeface="DM Sans"/>
                <a:sym typeface="DM Sans"/>
              </a:rPr>
              <a:t>Email:</a:t>
            </a:r>
            <a:r>
              <a:rPr lang="ru" sz="1000">
                <a:latin typeface="DM Sans"/>
                <a:ea typeface="DM Sans"/>
                <a:cs typeface="DM Sans"/>
                <a:sym typeface="DM Sans"/>
              </a:rPr>
              <a:t> </a:t>
            </a:r>
            <a:r>
              <a:rPr lang="ru" sz="1000">
                <a:solidFill>
                  <a:srgbClr val="3C3C3B"/>
                </a:solidFill>
                <a:latin typeface="DM Sans"/>
                <a:ea typeface="DM Sans"/>
                <a:cs typeface="DM Sans"/>
                <a:sym typeface="DM Sans"/>
              </a:rPr>
              <a:t>my@email.com</a:t>
            </a:r>
            <a:endParaRPr sz="1000">
              <a:solidFill>
                <a:srgbClr val="3C3C3B"/>
              </a:solidFill>
              <a:latin typeface="DM Sans"/>
              <a:ea typeface="DM Sans"/>
              <a:cs typeface="DM Sans"/>
              <a:sym typeface="DM Sans"/>
            </a:endParaRPr>
          </a:p>
          <a:p>
            <a:pPr indent="0" lvl="0" marL="0" rtl="0" algn="r">
              <a:lnSpc>
                <a:spcPct val="130000"/>
              </a:lnSpc>
              <a:spcBef>
                <a:spcPts val="0"/>
              </a:spcBef>
              <a:spcAft>
                <a:spcPts val="0"/>
              </a:spcAft>
              <a:buNone/>
            </a:pPr>
            <a:r>
              <a:rPr b="1" lang="ru" sz="1000">
                <a:latin typeface="DM Sans"/>
                <a:ea typeface="DM Sans"/>
                <a:cs typeface="DM Sans"/>
                <a:sym typeface="DM Sans"/>
              </a:rPr>
              <a:t>Linkedin:</a:t>
            </a:r>
            <a:r>
              <a:rPr lang="ru" sz="1000">
                <a:latin typeface="DM Sans"/>
                <a:ea typeface="DM Sans"/>
                <a:cs typeface="DM Sans"/>
                <a:sym typeface="DM Sans"/>
              </a:rPr>
              <a:t> </a:t>
            </a:r>
            <a:r>
              <a:rPr lang="ru" sz="1000">
                <a:solidFill>
                  <a:srgbClr val="3C3C3B"/>
                </a:solidFill>
                <a:latin typeface="DM Sans"/>
                <a:ea typeface="DM Sans"/>
                <a:cs typeface="DM Sans"/>
                <a:sym typeface="DM Sans"/>
              </a:rPr>
              <a:t>Linkedin.com/</a:t>
            </a:r>
            <a:endParaRPr sz="1000">
              <a:solidFill>
                <a:srgbClr val="3C3C3B"/>
              </a:solidFill>
              <a:latin typeface="DM Sans"/>
              <a:ea typeface="DM Sans"/>
              <a:cs typeface="DM Sans"/>
              <a:sym typeface="DM Sans"/>
            </a:endParaRPr>
          </a:p>
          <a:p>
            <a:pPr indent="0" lvl="0" marL="0" rtl="0" algn="r">
              <a:lnSpc>
                <a:spcPct val="135000"/>
              </a:lnSpc>
              <a:spcBef>
                <a:spcPts val="0"/>
              </a:spcBef>
              <a:spcAft>
                <a:spcPts val="0"/>
              </a:spcAft>
              <a:buNone/>
            </a:pPr>
            <a:r>
              <a:rPr b="1" lang="ru" sz="1000">
                <a:latin typeface="DM Sans"/>
                <a:ea typeface="DM Sans"/>
                <a:cs typeface="DM Sans"/>
                <a:sym typeface="DM Sans"/>
              </a:rPr>
              <a:t>Address:</a:t>
            </a:r>
            <a:r>
              <a:rPr lang="ru" sz="1000">
                <a:latin typeface="DM Sans"/>
                <a:ea typeface="DM Sans"/>
                <a:cs typeface="DM Sans"/>
                <a:sym typeface="DM Sans"/>
              </a:rPr>
              <a:t> </a:t>
            </a:r>
            <a:r>
              <a:rPr lang="ru" sz="1000">
                <a:solidFill>
                  <a:srgbClr val="3C3C3B"/>
                </a:solidFill>
                <a:latin typeface="DM Sans"/>
                <a:ea typeface="DM Sans"/>
                <a:cs typeface="DM Sans"/>
                <a:sym typeface="DM Sans"/>
              </a:rPr>
              <a:t>14303 Gibson Overpass,</a:t>
            </a:r>
            <a:endParaRPr sz="1000">
              <a:solidFill>
                <a:srgbClr val="3C3C3B"/>
              </a:solidFill>
              <a:latin typeface="DM Sans"/>
              <a:ea typeface="DM Sans"/>
              <a:cs typeface="DM Sans"/>
              <a:sym typeface="DM Sans"/>
            </a:endParaRPr>
          </a:p>
          <a:p>
            <a:pPr indent="0" lvl="0" marL="0" rtl="0" algn="r">
              <a:lnSpc>
                <a:spcPct val="130000"/>
              </a:lnSpc>
              <a:spcBef>
                <a:spcPts val="0"/>
              </a:spcBef>
              <a:spcAft>
                <a:spcPts val="0"/>
              </a:spcAft>
              <a:buNone/>
            </a:pPr>
            <a:r>
              <a:rPr lang="ru" sz="1000">
                <a:solidFill>
                  <a:srgbClr val="3C3C3B"/>
                </a:solidFill>
                <a:latin typeface="DM Sans"/>
                <a:ea typeface="DM Sans"/>
                <a:cs typeface="DM Sans"/>
                <a:sym typeface="DM Sans"/>
              </a:rPr>
              <a:t>Labadieton,South Carolina </a:t>
            </a:r>
            <a:endParaRPr sz="1000">
              <a:solidFill>
                <a:srgbClr val="3C3C3B"/>
              </a:solidFill>
              <a:latin typeface="DM Sans"/>
              <a:ea typeface="DM Sans"/>
              <a:cs typeface="DM Sans"/>
              <a:sym typeface="DM Sans"/>
            </a:endParaRPr>
          </a:p>
        </p:txBody>
      </p:sp>
      <p:grpSp>
        <p:nvGrpSpPr>
          <p:cNvPr id="141" name="Google Shape;141;p16"/>
          <p:cNvGrpSpPr/>
          <p:nvPr/>
        </p:nvGrpSpPr>
        <p:grpSpPr>
          <a:xfrm>
            <a:off x="360005" y="1546250"/>
            <a:ext cx="6845520" cy="233080"/>
            <a:chOff x="360005" y="1546250"/>
            <a:chExt cx="6845520" cy="233080"/>
          </a:xfrm>
        </p:grpSpPr>
        <p:cxnSp>
          <p:nvCxnSpPr>
            <p:cNvPr id="142" name="Google Shape;142;p16"/>
            <p:cNvCxnSpPr/>
            <p:nvPr/>
          </p:nvCxnSpPr>
          <p:spPr>
            <a:xfrm>
              <a:off x="364925" y="1779330"/>
              <a:ext cx="6840600" cy="0"/>
            </a:xfrm>
            <a:prstGeom prst="straightConnector1">
              <a:avLst/>
            </a:prstGeom>
            <a:noFill/>
            <a:ln cap="flat" cmpd="sng" w="19050">
              <a:solidFill>
                <a:srgbClr val="B2B2B2"/>
              </a:solidFill>
              <a:prstDash val="solid"/>
              <a:round/>
              <a:headEnd len="med" w="med" type="none"/>
              <a:tailEnd len="med" w="med" type="none"/>
            </a:ln>
          </p:spPr>
        </p:cxnSp>
        <p:sp>
          <p:nvSpPr>
            <p:cNvPr id="143" name="Google Shape;143;p16"/>
            <p:cNvSpPr txBox="1"/>
            <p:nvPr/>
          </p:nvSpPr>
          <p:spPr>
            <a:xfrm>
              <a:off x="360005" y="1546250"/>
              <a:ext cx="1538700" cy="193800"/>
            </a:xfrm>
            <a:prstGeom prst="rect">
              <a:avLst/>
            </a:prstGeom>
            <a:noFill/>
            <a:ln>
              <a:noFill/>
            </a:ln>
          </p:spPr>
          <p:txBody>
            <a:bodyPr anchorCtr="0" anchor="t" bIns="0" lIns="0" spcFirstLastPara="1" rIns="0" wrap="square" tIns="0">
              <a:spAutoFit/>
            </a:bodyPr>
            <a:lstStyle/>
            <a:p>
              <a:pPr indent="0" lvl="0" marL="0" rtl="0" algn="l">
                <a:lnSpc>
                  <a:spcPct val="90000"/>
                </a:lnSpc>
                <a:spcBef>
                  <a:spcPts val="0"/>
                </a:spcBef>
                <a:spcAft>
                  <a:spcPts val="0"/>
                </a:spcAft>
                <a:buNone/>
              </a:pPr>
              <a:r>
                <a:rPr b="1" lang="ru">
                  <a:latin typeface="Cinzel"/>
                  <a:ea typeface="Cinzel"/>
                  <a:cs typeface="Cinzel"/>
                  <a:sym typeface="Cinzel"/>
                </a:rPr>
                <a:t>REFERENCES</a:t>
              </a:r>
              <a:endParaRPr b="1">
                <a:latin typeface="Cinzel"/>
                <a:ea typeface="Cinzel"/>
                <a:cs typeface="Cinzel"/>
                <a:sym typeface="Cinzel"/>
              </a:endParaRPr>
            </a:p>
          </p:txBody>
        </p:sp>
      </p:grpSp>
      <p:grpSp>
        <p:nvGrpSpPr>
          <p:cNvPr id="144" name="Google Shape;144;p16"/>
          <p:cNvGrpSpPr/>
          <p:nvPr/>
        </p:nvGrpSpPr>
        <p:grpSpPr>
          <a:xfrm>
            <a:off x="1427625" y="1942100"/>
            <a:ext cx="4564875" cy="4952715"/>
            <a:chOff x="1427625" y="1942100"/>
            <a:chExt cx="4564875" cy="4952715"/>
          </a:xfrm>
        </p:grpSpPr>
        <p:sp>
          <p:nvSpPr>
            <p:cNvPr id="145" name="Google Shape;145;p16"/>
            <p:cNvSpPr txBox="1"/>
            <p:nvPr/>
          </p:nvSpPr>
          <p:spPr>
            <a:xfrm>
              <a:off x="1427625" y="1942100"/>
              <a:ext cx="2122500" cy="9819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b="1" lang="ru" sz="1100">
                  <a:latin typeface="DM Sans"/>
                  <a:ea typeface="DM Sans"/>
                  <a:cs typeface="DM Sans"/>
                  <a:sym typeface="DM Sans"/>
                </a:rPr>
                <a:t>Priscilla Doyle</a:t>
              </a:r>
              <a:endParaRPr b="1" sz="1100">
                <a:latin typeface="DM Sans"/>
                <a:ea typeface="DM Sans"/>
                <a:cs typeface="DM Sans"/>
                <a:sym typeface="DM Sans"/>
              </a:endParaRPr>
            </a:p>
            <a:p>
              <a:pPr indent="0" lvl="0" marL="0" rtl="0" algn="l">
                <a:lnSpc>
                  <a:spcPct val="120000"/>
                </a:lnSpc>
                <a:spcBef>
                  <a:spcPts val="0"/>
                </a:spcBef>
                <a:spcAft>
                  <a:spcPts val="0"/>
                </a:spcAft>
                <a:buNone/>
              </a:pPr>
              <a:r>
                <a:rPr i="1" lang="ru" sz="1100">
                  <a:solidFill>
                    <a:srgbClr val="3C3C3B"/>
                  </a:solidFill>
                  <a:latin typeface="DM Sans"/>
                  <a:ea typeface="DM Sans"/>
                  <a:cs typeface="DM Sans"/>
                  <a:sym typeface="DM Sans"/>
                </a:rPr>
                <a:t>University of South Carolina</a:t>
              </a:r>
              <a:endParaRPr i="1"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rPr lang="ru" sz="1100">
                  <a:solidFill>
                    <a:srgbClr val="3C3C3B"/>
                  </a:solidFill>
                  <a:latin typeface="DM Sans"/>
                  <a:ea typeface="DM Sans"/>
                  <a:cs typeface="DM Sans"/>
                  <a:sym typeface="DM Sans"/>
                </a:rPr>
                <a:t>Associate Professor</a:t>
              </a:r>
              <a:endParaRPr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rPr lang="ru" sz="1100">
                  <a:solidFill>
                    <a:srgbClr val="3C3C3B"/>
                  </a:solidFill>
                  <a:latin typeface="DM Sans"/>
                  <a:ea typeface="DM Sans"/>
                  <a:cs typeface="DM Sans"/>
                  <a:sym typeface="DM Sans"/>
                </a:rPr>
                <a:t>1-999-000-1111</a:t>
              </a:r>
              <a:endParaRPr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rPr lang="ru" sz="1100">
                  <a:solidFill>
                    <a:srgbClr val="3C3C3B"/>
                  </a:solidFill>
                  <a:latin typeface="DM Sans"/>
                  <a:ea typeface="DM Sans"/>
                  <a:cs typeface="DM Sans"/>
                  <a:sym typeface="DM Sans"/>
                </a:rPr>
                <a:t>Reference@mail.com</a:t>
              </a:r>
              <a:endParaRPr sz="1100">
                <a:solidFill>
                  <a:srgbClr val="3C3C3B"/>
                </a:solidFill>
                <a:latin typeface="DM Sans"/>
                <a:ea typeface="DM Sans"/>
                <a:cs typeface="DM Sans"/>
                <a:sym typeface="DM Sans"/>
              </a:endParaRPr>
            </a:p>
          </p:txBody>
        </p:sp>
        <p:sp>
          <p:nvSpPr>
            <p:cNvPr id="146" name="Google Shape;146;p16"/>
            <p:cNvSpPr txBox="1"/>
            <p:nvPr/>
          </p:nvSpPr>
          <p:spPr>
            <a:xfrm>
              <a:off x="3870000" y="1942100"/>
              <a:ext cx="2122500" cy="9819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b="1" lang="ru" sz="1100">
                  <a:latin typeface="DM Sans"/>
                  <a:ea typeface="DM Sans"/>
                  <a:cs typeface="DM Sans"/>
                  <a:sym typeface="DM Sans"/>
                </a:rPr>
                <a:t>Amiya Reinger</a:t>
              </a:r>
              <a:endParaRPr b="1" sz="1100">
                <a:latin typeface="DM Sans"/>
                <a:ea typeface="DM Sans"/>
                <a:cs typeface="DM Sans"/>
                <a:sym typeface="DM Sans"/>
              </a:endParaRPr>
            </a:p>
            <a:p>
              <a:pPr indent="0" lvl="0" marL="0" rtl="0" algn="l">
                <a:lnSpc>
                  <a:spcPct val="120000"/>
                </a:lnSpc>
                <a:spcBef>
                  <a:spcPts val="0"/>
                </a:spcBef>
                <a:spcAft>
                  <a:spcPts val="0"/>
                </a:spcAft>
                <a:buNone/>
              </a:pPr>
              <a:r>
                <a:rPr i="1" lang="ru" sz="1100">
                  <a:solidFill>
                    <a:srgbClr val="3C3C3B"/>
                  </a:solidFill>
                  <a:latin typeface="DM Sans"/>
                  <a:ea typeface="DM Sans"/>
                  <a:cs typeface="DM Sans"/>
                  <a:sym typeface="DM Sans"/>
                </a:rPr>
                <a:t>Williamson Hill Hospital</a:t>
              </a:r>
              <a:endParaRPr i="1"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rPr lang="ru" sz="1100">
                  <a:solidFill>
                    <a:srgbClr val="3C3C3B"/>
                  </a:solidFill>
                  <a:latin typeface="DM Sans"/>
                  <a:ea typeface="DM Sans"/>
                  <a:cs typeface="DM Sans"/>
                  <a:sym typeface="DM Sans"/>
                </a:rPr>
                <a:t>Pediatrician</a:t>
              </a:r>
              <a:endParaRPr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rPr lang="ru" sz="1100">
                  <a:solidFill>
                    <a:srgbClr val="3C3C3B"/>
                  </a:solidFill>
                  <a:latin typeface="DM Sans"/>
                  <a:ea typeface="DM Sans"/>
                  <a:cs typeface="DM Sans"/>
                  <a:sym typeface="DM Sans"/>
                </a:rPr>
                <a:t>1-999-000-1111</a:t>
              </a:r>
              <a:endParaRPr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rPr lang="ru" sz="1100">
                  <a:solidFill>
                    <a:srgbClr val="3C3C3B"/>
                  </a:solidFill>
                  <a:latin typeface="DM Sans"/>
                  <a:ea typeface="DM Sans"/>
                  <a:cs typeface="DM Sans"/>
                  <a:sym typeface="DM Sans"/>
                </a:rPr>
                <a:t>Reference@mail.com</a:t>
              </a:r>
              <a:endParaRPr sz="1100">
                <a:solidFill>
                  <a:srgbClr val="3C3C3B"/>
                </a:solidFill>
                <a:latin typeface="DM Sans"/>
                <a:ea typeface="DM Sans"/>
                <a:cs typeface="DM Sans"/>
                <a:sym typeface="DM Sans"/>
              </a:endParaRPr>
            </a:p>
          </p:txBody>
        </p:sp>
        <p:sp>
          <p:nvSpPr>
            <p:cNvPr id="147" name="Google Shape;147;p16"/>
            <p:cNvSpPr txBox="1"/>
            <p:nvPr/>
          </p:nvSpPr>
          <p:spPr>
            <a:xfrm>
              <a:off x="3870000" y="3278080"/>
              <a:ext cx="2122500" cy="9819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b="1" lang="ru" sz="1100">
                  <a:latin typeface="DM Sans"/>
                  <a:ea typeface="DM Sans"/>
                  <a:cs typeface="DM Sans"/>
                  <a:sym typeface="DM Sans"/>
                </a:rPr>
                <a:t>Martin Shields</a:t>
              </a:r>
              <a:endParaRPr b="1" sz="1100">
                <a:latin typeface="DM Sans"/>
                <a:ea typeface="DM Sans"/>
                <a:cs typeface="DM Sans"/>
                <a:sym typeface="DM Sans"/>
              </a:endParaRPr>
            </a:p>
            <a:p>
              <a:pPr indent="0" lvl="0" marL="0" rtl="0" algn="l">
                <a:lnSpc>
                  <a:spcPct val="120000"/>
                </a:lnSpc>
                <a:spcBef>
                  <a:spcPts val="0"/>
                </a:spcBef>
                <a:spcAft>
                  <a:spcPts val="0"/>
                </a:spcAft>
                <a:buNone/>
              </a:pPr>
              <a:r>
                <a:rPr i="1" lang="ru" sz="1100">
                  <a:solidFill>
                    <a:srgbClr val="3C3C3B"/>
                  </a:solidFill>
                  <a:latin typeface="DM Sans"/>
                  <a:ea typeface="DM Sans"/>
                  <a:cs typeface="DM Sans"/>
                  <a:sym typeface="DM Sans"/>
                </a:rPr>
                <a:t>University of South Carolina</a:t>
              </a:r>
              <a:endParaRPr i="1"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rPr lang="ru" sz="1100">
                  <a:solidFill>
                    <a:srgbClr val="3C3C3B"/>
                  </a:solidFill>
                  <a:latin typeface="DM Sans"/>
                  <a:ea typeface="DM Sans"/>
                  <a:cs typeface="DM Sans"/>
                  <a:sym typeface="DM Sans"/>
                </a:rPr>
                <a:t>Associate Professor</a:t>
              </a:r>
              <a:endParaRPr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rPr lang="ru" sz="1100">
                  <a:solidFill>
                    <a:srgbClr val="3C3C3B"/>
                  </a:solidFill>
                  <a:latin typeface="DM Sans"/>
                  <a:ea typeface="DM Sans"/>
                  <a:cs typeface="DM Sans"/>
                  <a:sym typeface="DM Sans"/>
                </a:rPr>
                <a:t>1-000-111-2222</a:t>
              </a:r>
              <a:endParaRPr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rPr lang="ru" sz="1100">
                  <a:solidFill>
                    <a:srgbClr val="3C3C3B"/>
                  </a:solidFill>
                  <a:latin typeface="DM Sans"/>
                  <a:ea typeface="DM Sans"/>
                  <a:cs typeface="DM Sans"/>
                  <a:sym typeface="DM Sans"/>
                </a:rPr>
                <a:t>Reference@mail.com</a:t>
              </a:r>
              <a:endParaRPr sz="1100">
                <a:solidFill>
                  <a:srgbClr val="3C3C3B"/>
                </a:solidFill>
                <a:latin typeface="DM Sans"/>
                <a:ea typeface="DM Sans"/>
                <a:cs typeface="DM Sans"/>
                <a:sym typeface="DM Sans"/>
              </a:endParaRPr>
            </a:p>
          </p:txBody>
        </p:sp>
        <p:sp>
          <p:nvSpPr>
            <p:cNvPr id="148" name="Google Shape;148;p16"/>
            <p:cNvSpPr txBox="1"/>
            <p:nvPr/>
          </p:nvSpPr>
          <p:spPr>
            <a:xfrm>
              <a:off x="1428750" y="3278080"/>
              <a:ext cx="2122500" cy="9819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b="1" lang="ru" sz="1100">
                  <a:latin typeface="DM Sans"/>
                  <a:ea typeface="DM Sans"/>
                  <a:cs typeface="DM Sans"/>
                  <a:sym typeface="DM Sans"/>
                </a:rPr>
                <a:t>Otho Green</a:t>
              </a:r>
              <a:endParaRPr b="1" sz="1100">
                <a:latin typeface="DM Sans"/>
                <a:ea typeface="DM Sans"/>
                <a:cs typeface="DM Sans"/>
                <a:sym typeface="DM Sans"/>
              </a:endParaRPr>
            </a:p>
            <a:p>
              <a:pPr indent="0" lvl="0" marL="0" rtl="0" algn="l">
                <a:lnSpc>
                  <a:spcPct val="120000"/>
                </a:lnSpc>
                <a:spcBef>
                  <a:spcPts val="0"/>
                </a:spcBef>
                <a:spcAft>
                  <a:spcPts val="0"/>
                </a:spcAft>
                <a:buNone/>
              </a:pPr>
              <a:r>
                <a:rPr i="1" lang="ru" sz="1100">
                  <a:solidFill>
                    <a:srgbClr val="3C3C3B"/>
                  </a:solidFill>
                  <a:latin typeface="DM Sans"/>
                  <a:ea typeface="DM Sans"/>
                  <a:cs typeface="DM Sans"/>
                  <a:sym typeface="DM Sans"/>
                </a:rPr>
                <a:t>Williamson Hill Hospital</a:t>
              </a:r>
              <a:endParaRPr i="1"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rPr lang="ru" sz="1100">
                  <a:solidFill>
                    <a:srgbClr val="3C3C3B"/>
                  </a:solidFill>
                  <a:latin typeface="DM Sans"/>
                  <a:ea typeface="DM Sans"/>
                  <a:cs typeface="DM Sans"/>
                  <a:sym typeface="DM Sans"/>
                </a:rPr>
                <a:t>Pediatrician</a:t>
              </a:r>
              <a:endParaRPr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rPr lang="ru" sz="1100">
                  <a:solidFill>
                    <a:srgbClr val="3C3C3B"/>
                  </a:solidFill>
                  <a:latin typeface="DM Sans"/>
                  <a:ea typeface="DM Sans"/>
                  <a:cs typeface="DM Sans"/>
                  <a:sym typeface="DM Sans"/>
                </a:rPr>
                <a:t>1-000-111-2222</a:t>
              </a:r>
              <a:endParaRPr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rPr lang="ru" sz="1100">
                  <a:solidFill>
                    <a:srgbClr val="3C3C3B"/>
                  </a:solidFill>
                  <a:latin typeface="DM Sans"/>
                  <a:ea typeface="DM Sans"/>
                  <a:cs typeface="DM Sans"/>
                  <a:sym typeface="DM Sans"/>
                </a:rPr>
                <a:t>Reference@mail.com</a:t>
              </a:r>
              <a:endParaRPr sz="1100">
                <a:solidFill>
                  <a:srgbClr val="3C3C3B"/>
                </a:solidFill>
                <a:latin typeface="DM Sans"/>
                <a:ea typeface="DM Sans"/>
                <a:cs typeface="DM Sans"/>
                <a:sym typeface="DM Sans"/>
              </a:endParaRPr>
            </a:p>
          </p:txBody>
        </p:sp>
        <p:sp>
          <p:nvSpPr>
            <p:cNvPr id="149" name="Google Shape;149;p16"/>
            <p:cNvSpPr txBox="1"/>
            <p:nvPr/>
          </p:nvSpPr>
          <p:spPr>
            <a:xfrm>
              <a:off x="3870000" y="4595497"/>
              <a:ext cx="2122500" cy="9819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b="1" lang="ru" sz="1100">
                  <a:latin typeface="DM Sans"/>
                  <a:ea typeface="DM Sans"/>
                  <a:cs typeface="DM Sans"/>
                  <a:sym typeface="DM Sans"/>
                </a:rPr>
                <a:t>Sherman Walker</a:t>
              </a:r>
              <a:endParaRPr b="1" sz="1100">
                <a:latin typeface="DM Sans"/>
                <a:ea typeface="DM Sans"/>
                <a:cs typeface="DM Sans"/>
                <a:sym typeface="DM Sans"/>
              </a:endParaRPr>
            </a:p>
            <a:p>
              <a:pPr indent="0" lvl="0" marL="0" rtl="0" algn="l">
                <a:lnSpc>
                  <a:spcPct val="120000"/>
                </a:lnSpc>
                <a:spcBef>
                  <a:spcPts val="0"/>
                </a:spcBef>
                <a:spcAft>
                  <a:spcPts val="0"/>
                </a:spcAft>
                <a:buNone/>
              </a:pPr>
              <a:r>
                <a:rPr i="1" lang="ru" sz="1100">
                  <a:solidFill>
                    <a:srgbClr val="3C3C3B"/>
                  </a:solidFill>
                  <a:latin typeface="DM Sans"/>
                  <a:ea typeface="DM Sans"/>
                  <a:cs typeface="DM Sans"/>
                  <a:sym typeface="DM Sans"/>
                </a:rPr>
                <a:t>Williamson Hill Hospital</a:t>
              </a:r>
              <a:endParaRPr i="1"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rPr lang="ru" sz="1100">
                  <a:solidFill>
                    <a:srgbClr val="3C3C3B"/>
                  </a:solidFill>
                  <a:latin typeface="DM Sans"/>
                  <a:ea typeface="DM Sans"/>
                  <a:cs typeface="DM Sans"/>
                  <a:sym typeface="DM Sans"/>
                </a:rPr>
                <a:t>Pediatrician</a:t>
              </a:r>
              <a:endParaRPr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rPr lang="ru" sz="1100">
                  <a:solidFill>
                    <a:srgbClr val="3C3C3B"/>
                  </a:solidFill>
                  <a:latin typeface="DM Sans"/>
                  <a:ea typeface="DM Sans"/>
                  <a:cs typeface="DM Sans"/>
                  <a:sym typeface="DM Sans"/>
                </a:rPr>
                <a:t>1-666-777-8888</a:t>
              </a:r>
              <a:endParaRPr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rPr lang="ru" sz="1100">
                  <a:solidFill>
                    <a:srgbClr val="3C3C3B"/>
                  </a:solidFill>
                  <a:latin typeface="DM Sans"/>
                  <a:ea typeface="DM Sans"/>
                  <a:cs typeface="DM Sans"/>
                  <a:sym typeface="DM Sans"/>
                </a:rPr>
                <a:t>Reference@mail.com</a:t>
              </a:r>
              <a:endParaRPr sz="1100">
                <a:solidFill>
                  <a:srgbClr val="3C3C3B"/>
                </a:solidFill>
                <a:latin typeface="DM Sans"/>
                <a:ea typeface="DM Sans"/>
                <a:cs typeface="DM Sans"/>
                <a:sym typeface="DM Sans"/>
              </a:endParaRPr>
            </a:p>
          </p:txBody>
        </p:sp>
        <p:sp>
          <p:nvSpPr>
            <p:cNvPr id="150" name="Google Shape;150;p16"/>
            <p:cNvSpPr txBox="1"/>
            <p:nvPr/>
          </p:nvSpPr>
          <p:spPr>
            <a:xfrm>
              <a:off x="1428750" y="4595497"/>
              <a:ext cx="2122500" cy="9819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b="1" lang="ru" sz="1100">
                  <a:latin typeface="DM Sans"/>
                  <a:ea typeface="DM Sans"/>
                  <a:cs typeface="DM Sans"/>
                  <a:sym typeface="DM Sans"/>
                </a:rPr>
                <a:t>Gilbert Abbott</a:t>
              </a:r>
              <a:endParaRPr b="1" sz="1100">
                <a:latin typeface="DM Sans"/>
                <a:ea typeface="DM Sans"/>
                <a:cs typeface="DM Sans"/>
                <a:sym typeface="DM Sans"/>
              </a:endParaRPr>
            </a:p>
            <a:p>
              <a:pPr indent="0" lvl="0" marL="0" rtl="0" algn="l">
                <a:lnSpc>
                  <a:spcPct val="120000"/>
                </a:lnSpc>
                <a:spcBef>
                  <a:spcPts val="0"/>
                </a:spcBef>
                <a:spcAft>
                  <a:spcPts val="0"/>
                </a:spcAft>
                <a:buNone/>
              </a:pPr>
              <a:r>
                <a:rPr i="1" lang="ru" sz="1100">
                  <a:solidFill>
                    <a:srgbClr val="3C3C3B"/>
                  </a:solidFill>
                  <a:latin typeface="DM Sans"/>
                  <a:ea typeface="DM Sans"/>
                  <a:cs typeface="DM Sans"/>
                  <a:sym typeface="DM Sans"/>
                </a:rPr>
                <a:t>University of South Carolina</a:t>
              </a:r>
              <a:endParaRPr i="1"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rPr lang="ru" sz="1100">
                  <a:solidFill>
                    <a:srgbClr val="3C3C3B"/>
                  </a:solidFill>
                  <a:latin typeface="DM Sans"/>
                  <a:ea typeface="DM Sans"/>
                  <a:cs typeface="DM Sans"/>
                  <a:sym typeface="DM Sans"/>
                </a:rPr>
                <a:t>Associate Professor</a:t>
              </a:r>
              <a:endParaRPr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rPr lang="ru" sz="1100">
                  <a:solidFill>
                    <a:srgbClr val="3C3C3B"/>
                  </a:solidFill>
                  <a:latin typeface="DM Sans"/>
                  <a:ea typeface="DM Sans"/>
                  <a:cs typeface="DM Sans"/>
                  <a:sym typeface="DM Sans"/>
                </a:rPr>
                <a:t>1-333-444-5555</a:t>
              </a:r>
              <a:endParaRPr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rPr lang="ru" sz="1100">
                  <a:solidFill>
                    <a:srgbClr val="3C3C3B"/>
                  </a:solidFill>
                  <a:latin typeface="DM Sans"/>
                  <a:ea typeface="DM Sans"/>
                  <a:cs typeface="DM Sans"/>
                  <a:sym typeface="DM Sans"/>
                </a:rPr>
                <a:t>Reference@mail.com</a:t>
              </a:r>
              <a:endParaRPr sz="1100">
                <a:solidFill>
                  <a:srgbClr val="3C3C3B"/>
                </a:solidFill>
                <a:latin typeface="DM Sans"/>
                <a:ea typeface="DM Sans"/>
                <a:cs typeface="DM Sans"/>
                <a:sym typeface="DM Sans"/>
              </a:endParaRPr>
            </a:p>
          </p:txBody>
        </p:sp>
        <p:sp>
          <p:nvSpPr>
            <p:cNvPr id="151" name="Google Shape;151;p16"/>
            <p:cNvSpPr txBox="1"/>
            <p:nvPr/>
          </p:nvSpPr>
          <p:spPr>
            <a:xfrm>
              <a:off x="3870000" y="5912915"/>
              <a:ext cx="2122500" cy="9819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b="1" lang="ru" sz="1100">
                  <a:latin typeface="DM Sans"/>
                  <a:ea typeface="DM Sans"/>
                  <a:cs typeface="DM Sans"/>
                  <a:sym typeface="DM Sans"/>
                </a:rPr>
                <a:t>Brice Herzog</a:t>
              </a:r>
              <a:endParaRPr b="1" sz="1100">
                <a:latin typeface="DM Sans"/>
                <a:ea typeface="DM Sans"/>
                <a:cs typeface="DM Sans"/>
                <a:sym typeface="DM Sans"/>
              </a:endParaRPr>
            </a:p>
            <a:p>
              <a:pPr indent="0" lvl="0" marL="0" rtl="0" algn="l">
                <a:lnSpc>
                  <a:spcPct val="120000"/>
                </a:lnSpc>
                <a:spcBef>
                  <a:spcPts val="0"/>
                </a:spcBef>
                <a:spcAft>
                  <a:spcPts val="0"/>
                </a:spcAft>
                <a:buNone/>
              </a:pPr>
              <a:r>
                <a:rPr i="1" lang="ru" sz="1100">
                  <a:solidFill>
                    <a:srgbClr val="3C3C3B"/>
                  </a:solidFill>
                  <a:latin typeface="DM Sans"/>
                  <a:ea typeface="DM Sans"/>
                  <a:cs typeface="DM Sans"/>
                  <a:sym typeface="DM Sans"/>
                </a:rPr>
                <a:t>University of South Carolina</a:t>
              </a:r>
              <a:endParaRPr i="1"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rPr lang="ru" sz="1100">
                  <a:solidFill>
                    <a:srgbClr val="3C3C3B"/>
                  </a:solidFill>
                  <a:latin typeface="DM Sans"/>
                  <a:ea typeface="DM Sans"/>
                  <a:cs typeface="DM Sans"/>
                  <a:sym typeface="DM Sans"/>
                </a:rPr>
                <a:t>Associate Professor</a:t>
              </a:r>
              <a:endParaRPr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rPr lang="ru" sz="1100">
                  <a:solidFill>
                    <a:srgbClr val="3C3C3B"/>
                  </a:solidFill>
                  <a:latin typeface="DM Sans"/>
                  <a:ea typeface="DM Sans"/>
                  <a:cs typeface="DM Sans"/>
                  <a:sym typeface="DM Sans"/>
                </a:rPr>
                <a:t>1-666-777-8888</a:t>
              </a:r>
              <a:endParaRPr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rPr lang="ru" sz="1100">
                  <a:solidFill>
                    <a:srgbClr val="3C3C3B"/>
                  </a:solidFill>
                  <a:latin typeface="DM Sans"/>
                  <a:ea typeface="DM Sans"/>
                  <a:cs typeface="DM Sans"/>
                  <a:sym typeface="DM Sans"/>
                </a:rPr>
                <a:t>Reference@mail.com</a:t>
              </a:r>
              <a:endParaRPr sz="1100">
                <a:solidFill>
                  <a:srgbClr val="3C3C3B"/>
                </a:solidFill>
                <a:latin typeface="DM Sans"/>
                <a:ea typeface="DM Sans"/>
                <a:cs typeface="DM Sans"/>
                <a:sym typeface="DM Sans"/>
              </a:endParaRPr>
            </a:p>
          </p:txBody>
        </p:sp>
        <p:sp>
          <p:nvSpPr>
            <p:cNvPr id="152" name="Google Shape;152;p16"/>
            <p:cNvSpPr txBox="1"/>
            <p:nvPr/>
          </p:nvSpPr>
          <p:spPr>
            <a:xfrm>
              <a:off x="1428750" y="5912915"/>
              <a:ext cx="2122500" cy="9819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b="1" lang="ru" sz="1100">
                  <a:latin typeface="DM Sans"/>
                  <a:ea typeface="DM Sans"/>
                  <a:cs typeface="DM Sans"/>
                  <a:sym typeface="DM Sans"/>
                </a:rPr>
                <a:t>Brandon Bosco</a:t>
              </a:r>
              <a:endParaRPr b="1" sz="1100">
                <a:latin typeface="DM Sans"/>
                <a:ea typeface="DM Sans"/>
                <a:cs typeface="DM Sans"/>
                <a:sym typeface="DM Sans"/>
              </a:endParaRPr>
            </a:p>
            <a:p>
              <a:pPr indent="0" lvl="0" marL="0" rtl="0" algn="l">
                <a:lnSpc>
                  <a:spcPct val="120000"/>
                </a:lnSpc>
                <a:spcBef>
                  <a:spcPts val="0"/>
                </a:spcBef>
                <a:spcAft>
                  <a:spcPts val="0"/>
                </a:spcAft>
                <a:buNone/>
              </a:pPr>
              <a:r>
                <a:rPr i="1" lang="ru" sz="1100">
                  <a:solidFill>
                    <a:srgbClr val="3C3C3B"/>
                  </a:solidFill>
                  <a:latin typeface="DM Sans"/>
                  <a:ea typeface="DM Sans"/>
                  <a:cs typeface="DM Sans"/>
                  <a:sym typeface="DM Sans"/>
                </a:rPr>
                <a:t>Williamson Hill Hospital</a:t>
              </a:r>
              <a:endParaRPr i="1"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rPr lang="ru" sz="1100">
                  <a:solidFill>
                    <a:srgbClr val="3C3C3B"/>
                  </a:solidFill>
                  <a:latin typeface="DM Sans"/>
                  <a:ea typeface="DM Sans"/>
                  <a:cs typeface="DM Sans"/>
                  <a:sym typeface="DM Sans"/>
                </a:rPr>
                <a:t>Pediatrician</a:t>
              </a:r>
              <a:endParaRPr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rPr lang="ru" sz="1100">
                  <a:solidFill>
                    <a:srgbClr val="3C3C3B"/>
                  </a:solidFill>
                  <a:latin typeface="DM Sans"/>
                  <a:ea typeface="DM Sans"/>
                  <a:cs typeface="DM Sans"/>
                  <a:sym typeface="DM Sans"/>
                </a:rPr>
                <a:t>1-333-444-5555</a:t>
              </a:r>
              <a:endParaRPr sz="1100">
                <a:solidFill>
                  <a:srgbClr val="3C3C3B"/>
                </a:solidFill>
                <a:latin typeface="DM Sans"/>
                <a:ea typeface="DM Sans"/>
                <a:cs typeface="DM Sans"/>
                <a:sym typeface="DM Sans"/>
              </a:endParaRPr>
            </a:p>
            <a:p>
              <a:pPr indent="0" lvl="0" marL="0" rtl="0" algn="l">
                <a:lnSpc>
                  <a:spcPct val="120000"/>
                </a:lnSpc>
                <a:spcBef>
                  <a:spcPts val="0"/>
                </a:spcBef>
                <a:spcAft>
                  <a:spcPts val="0"/>
                </a:spcAft>
                <a:buNone/>
              </a:pPr>
              <a:r>
                <a:rPr lang="ru" sz="1100">
                  <a:solidFill>
                    <a:srgbClr val="3C3C3B"/>
                  </a:solidFill>
                  <a:latin typeface="DM Sans"/>
                  <a:ea typeface="DM Sans"/>
                  <a:cs typeface="DM Sans"/>
                  <a:sym typeface="DM Sans"/>
                </a:rPr>
                <a:t>Reference@mail.com</a:t>
              </a:r>
              <a:endParaRPr sz="1100">
                <a:solidFill>
                  <a:srgbClr val="3C3C3B"/>
                </a:solidFill>
                <a:latin typeface="DM Sans"/>
                <a:ea typeface="DM Sans"/>
                <a:cs typeface="DM Sans"/>
                <a:sym typeface="DM Sans"/>
              </a:endParaRPr>
            </a:p>
          </p:txBody>
        </p:sp>
      </p:gr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