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2000" cx="7560000"/>
  <p:notesSz cx="6858000" cy="9144000"/>
  <p:embeddedFontLst>
    <p:embeddedFont>
      <p:font typeface="Poppins"/>
      <p:regular r:id="rId10"/>
      <p:bold r:id="rId11"/>
      <p:italic r:id="rId12"/>
      <p:boldItalic r:id="rId13"/>
    </p:embeddedFont>
    <p:embeddedFont>
      <p:font typeface="Poppins Light"/>
      <p:regular r:id="rId14"/>
      <p:bold r:id="rId15"/>
      <p:italic r:id="rId16"/>
      <p:boldItalic r:id="rId17"/>
    </p:embeddedFont>
    <p:embeddedFont>
      <p:font typeface="Poppins SemiBol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31">
          <p15:clr>
            <a:srgbClr val="747775"/>
          </p15:clr>
        </p15:guide>
        <p15:guide id="2" pos="1587">
          <p15:clr>
            <a:srgbClr val="747775"/>
          </p15:clr>
        </p15:guide>
        <p15:guide id="3" orient="horz" pos="1286">
          <p15:clr>
            <a:srgbClr val="747775"/>
          </p15:clr>
        </p15:guide>
        <p15:guide id="4" pos="323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1"/>
        <p:guide pos="1587"/>
        <p:guide pos="1286" orient="horz"/>
        <p:guide pos="323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italic.fntdata"/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21" Type="http://schemas.openxmlformats.org/officeDocument/2006/relationships/font" Target="fonts/PoppinsSemiBold-boldItalic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Light-bold.fntdata"/><Relationship Id="rId14" Type="http://schemas.openxmlformats.org/officeDocument/2006/relationships/font" Target="fonts/PoppinsLight-regular.fntdata"/><Relationship Id="rId17" Type="http://schemas.openxmlformats.org/officeDocument/2006/relationships/font" Target="fonts/PoppinsLight-boldItalic.fntdata"/><Relationship Id="rId16" Type="http://schemas.openxmlformats.org/officeDocument/2006/relationships/font" Target="fonts/PoppinsLigh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SemiBold-bold.fntdata"/><Relationship Id="rId6" Type="http://schemas.openxmlformats.org/officeDocument/2006/relationships/slide" Target="slides/slide1.xml"/><Relationship Id="rId18" Type="http://schemas.openxmlformats.org/officeDocument/2006/relationships/font" Target="fonts/Poppins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4a19b705c_0_7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4a19b705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4a19b705c_0_17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4a19b705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4a19b705c_0_22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4a19b705c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2" y="-2"/>
            <a:ext cx="7559877" cy="2041202"/>
            <a:chOff x="-2" y="-2"/>
            <a:chExt cx="7559877" cy="2041202"/>
          </a:xfrm>
        </p:grpSpPr>
        <p:sp>
          <p:nvSpPr>
            <p:cNvPr id="55" name="Google Shape;55;p13"/>
            <p:cNvSpPr/>
            <p:nvPr/>
          </p:nvSpPr>
          <p:spPr>
            <a:xfrm>
              <a:off x="2144575" y="0"/>
              <a:ext cx="5415300" cy="2041200"/>
            </a:xfrm>
            <a:prstGeom prst="rect">
              <a:avLst/>
            </a:prstGeom>
            <a:solidFill>
              <a:srgbClr val="99C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" y="-2"/>
              <a:ext cx="2041199" cy="20411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2497748" y="421775"/>
              <a:ext cx="2568116" cy="1220031"/>
              <a:chOff x="2497748" y="421775"/>
              <a:chExt cx="2568116" cy="1220031"/>
            </a:xfrm>
          </p:grpSpPr>
          <p:sp>
            <p:nvSpPr>
              <p:cNvPr id="58" name="Google Shape;58;p13"/>
              <p:cNvSpPr txBox="1"/>
              <p:nvPr/>
            </p:nvSpPr>
            <p:spPr>
              <a:xfrm>
                <a:off x="2497748" y="421775"/>
                <a:ext cx="2553900" cy="95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uk" sz="30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GOLDSTEIN</a:t>
                </a:r>
                <a:endParaRPr b="1" sz="3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9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MISIA</a:t>
                </a:r>
                <a:r>
                  <a:rPr lang="uk" sz="29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  <a:endParaRPr sz="2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9" name="Google Shape;59;p13"/>
              <p:cNvSpPr txBox="1"/>
              <p:nvPr/>
            </p:nvSpPr>
            <p:spPr>
              <a:xfrm>
                <a:off x="2511964" y="1426406"/>
                <a:ext cx="2553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Pharmacist Intern</a:t>
                </a:r>
                <a:endParaRPr i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0" name="Google Shape;60;p13"/>
            <p:cNvGrpSpPr/>
            <p:nvPr/>
          </p:nvGrpSpPr>
          <p:grpSpPr>
            <a:xfrm>
              <a:off x="5130000" y="507075"/>
              <a:ext cx="2167800" cy="1108694"/>
              <a:chOff x="5130000" y="507075"/>
              <a:chExt cx="2167800" cy="1108694"/>
            </a:xfrm>
          </p:grpSpPr>
          <p:sp>
            <p:nvSpPr>
              <p:cNvPr id="61" name="Google Shape;61;p13"/>
              <p:cNvSpPr txBox="1"/>
              <p:nvPr/>
            </p:nvSpPr>
            <p:spPr>
              <a:xfrm>
                <a:off x="5130000" y="507075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123 Main Street, Cityville, State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5130000" y="835640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(555) 123-4567, (555) 123-7632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5130000" y="1164204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misia.goldstein@email.com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5130000" y="1492769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linkedin.com/in/misiagoldstein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65" name="Google Shape;65;p13"/>
          <p:cNvGrpSpPr/>
          <p:nvPr/>
        </p:nvGrpSpPr>
        <p:grpSpPr>
          <a:xfrm>
            <a:off x="684850" y="2552600"/>
            <a:ext cx="6186850" cy="1312141"/>
            <a:chOff x="684850" y="2552600"/>
            <a:chExt cx="6186850" cy="1312141"/>
          </a:xfrm>
        </p:grpSpPr>
        <p:grpSp>
          <p:nvGrpSpPr>
            <p:cNvPr id="66" name="Google Shape;66;p13"/>
            <p:cNvGrpSpPr/>
            <p:nvPr/>
          </p:nvGrpSpPr>
          <p:grpSpPr>
            <a:xfrm>
              <a:off x="684850" y="2552600"/>
              <a:ext cx="6186850" cy="274875"/>
              <a:chOff x="684850" y="2552600"/>
              <a:chExt cx="6186850" cy="274875"/>
            </a:xfrm>
          </p:grpSpPr>
          <p:sp>
            <p:nvSpPr>
              <p:cNvPr id="67" name="Google Shape;67;p13"/>
              <p:cNvSpPr/>
              <p:nvPr/>
            </p:nvSpPr>
            <p:spPr>
              <a:xfrm>
                <a:off x="684850" y="2552600"/>
                <a:ext cx="1459800" cy="274800"/>
              </a:xfrm>
              <a:prstGeom prst="rect">
                <a:avLst/>
              </a:prstGeom>
              <a:solidFill>
                <a:srgbClr val="549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2234600" y="2797475"/>
                <a:ext cx="4637100" cy="30000"/>
              </a:xfrm>
              <a:prstGeom prst="rect">
                <a:avLst/>
              </a:prstGeom>
              <a:solidFill>
                <a:srgbClr val="98CF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752048" y="2569700"/>
                <a:ext cx="1459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OBJECTIVE:</a:t>
                </a:r>
                <a:endParaRPr sz="16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</p:grpSp>
        <p:sp>
          <p:nvSpPr>
            <p:cNvPr id="70" name="Google Shape;70;p13"/>
            <p:cNvSpPr txBox="1"/>
            <p:nvPr/>
          </p:nvSpPr>
          <p:spPr>
            <a:xfrm>
              <a:off x="684850" y="3087441"/>
              <a:ext cx="61593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Dedicated and compassionate pharmacist with a passion for improving patient outcomes through personalized care and medication management. Seeking a challenging position in a reputable pharmacy where I can utilize my clinical expertise and interpersonal skills to provide exceptional pharmaceutical services.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684850" y="4110675"/>
            <a:ext cx="6186850" cy="896641"/>
            <a:chOff x="684850" y="2552600"/>
            <a:chExt cx="6186850" cy="896641"/>
          </a:xfrm>
        </p:grpSpPr>
        <p:grpSp>
          <p:nvGrpSpPr>
            <p:cNvPr id="72" name="Google Shape;72;p13"/>
            <p:cNvGrpSpPr/>
            <p:nvPr/>
          </p:nvGrpSpPr>
          <p:grpSpPr>
            <a:xfrm>
              <a:off x="684850" y="2552600"/>
              <a:ext cx="6186850" cy="274875"/>
              <a:chOff x="684850" y="2552600"/>
              <a:chExt cx="6186850" cy="274875"/>
            </a:xfrm>
          </p:grpSpPr>
          <p:sp>
            <p:nvSpPr>
              <p:cNvPr id="73" name="Google Shape;73;p13"/>
              <p:cNvSpPr/>
              <p:nvPr/>
            </p:nvSpPr>
            <p:spPr>
              <a:xfrm>
                <a:off x="684850" y="2552600"/>
                <a:ext cx="1459800" cy="274800"/>
              </a:xfrm>
              <a:prstGeom prst="rect">
                <a:avLst/>
              </a:prstGeom>
              <a:solidFill>
                <a:srgbClr val="549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2234600" y="2797475"/>
                <a:ext cx="4637100" cy="30000"/>
              </a:xfrm>
              <a:prstGeom prst="rect">
                <a:avLst/>
              </a:prstGeom>
              <a:solidFill>
                <a:srgbClr val="98CF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752048" y="2569700"/>
                <a:ext cx="1459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EDUCATION:</a:t>
                </a:r>
                <a:endParaRPr sz="16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</p:grpSp>
        <p:sp>
          <p:nvSpPr>
            <p:cNvPr id="76" name="Google Shape;76;p13"/>
            <p:cNvSpPr txBox="1"/>
            <p:nvPr/>
          </p:nvSpPr>
          <p:spPr>
            <a:xfrm>
              <a:off x="684850" y="3087441"/>
              <a:ext cx="61593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Doctor of Pharmacy (PharmD), University of Cityville, Cityville, State, Year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Bachelor of Science in Pharmaceutical Sciences, University of Cityville, Cityville, State, Year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684850" y="5302875"/>
            <a:ext cx="6186875" cy="1312150"/>
            <a:chOff x="684850" y="5302875"/>
            <a:chExt cx="6186875" cy="1312150"/>
          </a:xfrm>
        </p:grpSpPr>
        <p:grpSp>
          <p:nvGrpSpPr>
            <p:cNvPr id="78" name="Google Shape;78;p13"/>
            <p:cNvGrpSpPr/>
            <p:nvPr/>
          </p:nvGrpSpPr>
          <p:grpSpPr>
            <a:xfrm>
              <a:off x="684850" y="5302875"/>
              <a:ext cx="6186875" cy="274875"/>
              <a:chOff x="684850" y="2552592"/>
              <a:chExt cx="6186875" cy="27487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684850" y="2552592"/>
                <a:ext cx="889200" cy="274800"/>
              </a:xfrm>
              <a:prstGeom prst="rect">
                <a:avLst/>
              </a:prstGeom>
              <a:solidFill>
                <a:srgbClr val="549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1695825" y="2797467"/>
                <a:ext cx="5175900" cy="30000"/>
              </a:xfrm>
              <a:prstGeom prst="rect">
                <a:avLst/>
              </a:prstGeom>
              <a:solidFill>
                <a:srgbClr val="98CF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752049" y="2569692"/>
                <a:ext cx="7341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SKILLS:</a:t>
                </a:r>
                <a:endParaRPr sz="16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1233650" y="5837725"/>
              <a:ext cx="5610500" cy="777300"/>
              <a:chOff x="1233650" y="5837725"/>
              <a:chExt cx="5610500" cy="7773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1428850" y="5837725"/>
                <a:ext cx="5415300" cy="7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Strong understanding of pharmaceutical calculations and compounding techniques.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Excellent communication and interpersonal skills.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Ability to work collaboratively in a team environment.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Detail-oriented with a commitment to accuracy and patient safety.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 rot="5400000">
                <a:off x="896300" y="6205975"/>
                <a:ext cx="704700" cy="30000"/>
              </a:xfrm>
              <a:prstGeom prst="rect">
                <a:avLst/>
              </a:prstGeom>
              <a:solidFill>
                <a:srgbClr val="98CF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5" name="Google Shape;85;p13"/>
          <p:cNvGrpSpPr/>
          <p:nvPr/>
        </p:nvGrpSpPr>
        <p:grpSpPr>
          <a:xfrm>
            <a:off x="684850" y="6872825"/>
            <a:ext cx="6187000" cy="274875"/>
            <a:chOff x="684850" y="2552593"/>
            <a:chExt cx="6187000" cy="274875"/>
          </a:xfrm>
        </p:grpSpPr>
        <p:sp>
          <p:nvSpPr>
            <p:cNvPr id="86" name="Google Shape;86;p13"/>
            <p:cNvSpPr/>
            <p:nvPr/>
          </p:nvSpPr>
          <p:spPr>
            <a:xfrm>
              <a:off x="684850" y="2552593"/>
              <a:ext cx="3097200" cy="274800"/>
            </a:xfrm>
            <a:prstGeom prst="rect">
              <a:avLst/>
            </a:prstGeom>
            <a:solidFill>
              <a:srgbClr val="549B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910850" y="2797468"/>
              <a:ext cx="2961000" cy="30000"/>
            </a:xfrm>
            <a:prstGeom prst="rect">
              <a:avLst/>
            </a:prstGeom>
            <a:solidFill>
              <a:srgbClr val="98C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752053" y="2569693"/>
              <a:ext cx="2921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PROFESSIONAL EXPERIENCE:</a:t>
              </a:r>
              <a:endPara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684850" y="7405491"/>
            <a:ext cx="6159300" cy="1184137"/>
            <a:chOff x="684850" y="7405491"/>
            <a:chExt cx="6159300" cy="1184137"/>
          </a:xfrm>
        </p:grpSpPr>
        <p:grpSp>
          <p:nvGrpSpPr>
            <p:cNvPr id="90" name="Google Shape;90;p13"/>
            <p:cNvGrpSpPr/>
            <p:nvPr/>
          </p:nvGrpSpPr>
          <p:grpSpPr>
            <a:xfrm>
              <a:off x="1233650" y="7812327"/>
              <a:ext cx="5610500" cy="777300"/>
              <a:chOff x="1233650" y="7812327"/>
              <a:chExt cx="5610500" cy="777300"/>
            </a:xfrm>
          </p:grpSpPr>
          <p:sp>
            <p:nvSpPr>
              <p:cNvPr id="91" name="Google Shape;91;p13"/>
              <p:cNvSpPr txBox="1"/>
              <p:nvPr/>
            </p:nvSpPr>
            <p:spPr>
              <a:xfrm>
                <a:off x="1428850" y="7812327"/>
                <a:ext cx="5415300" cy="7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Assisted pharmacists in dispensing prescriptions accurately and efficiently.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Conducted patient consultations on medication use, dosage, and potential side.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Collaborated with healthcare providers to ensure comprehensive patient care.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Managed inventory and performed medication inventory audits.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 rot="5400000">
                <a:off x="896300" y="8185977"/>
                <a:ext cx="704700" cy="30000"/>
              </a:xfrm>
              <a:prstGeom prst="rect">
                <a:avLst/>
              </a:prstGeom>
              <a:solidFill>
                <a:srgbClr val="98CF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3" name="Google Shape;93;p13"/>
            <p:cNvSpPr txBox="1"/>
            <p:nvPr/>
          </p:nvSpPr>
          <p:spPr>
            <a:xfrm>
              <a:off x="684850" y="7405491"/>
              <a:ext cx="6159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PHARMACIST INTERN</a:t>
              </a: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, XYZ Pharmacy, Cityville, State (Month Year - Month Year)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684850" y="8834965"/>
            <a:ext cx="6159300" cy="1184137"/>
            <a:chOff x="684850" y="7405491"/>
            <a:chExt cx="6159300" cy="1184137"/>
          </a:xfrm>
        </p:grpSpPr>
        <p:grpSp>
          <p:nvGrpSpPr>
            <p:cNvPr id="95" name="Google Shape;95;p13"/>
            <p:cNvGrpSpPr/>
            <p:nvPr/>
          </p:nvGrpSpPr>
          <p:grpSpPr>
            <a:xfrm>
              <a:off x="1233650" y="7812327"/>
              <a:ext cx="5610500" cy="777300"/>
              <a:chOff x="1233650" y="7812327"/>
              <a:chExt cx="5610500" cy="777300"/>
            </a:xfrm>
          </p:grpSpPr>
          <p:sp>
            <p:nvSpPr>
              <p:cNvPr id="96" name="Google Shape;96;p13"/>
              <p:cNvSpPr txBox="1"/>
              <p:nvPr/>
            </p:nvSpPr>
            <p:spPr>
              <a:xfrm>
                <a:off x="1428850" y="7812327"/>
                <a:ext cx="5415300" cy="7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Prepared and dispensed medications under the supervision of licensed pharmacists.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Maintained cleanliness and organization of pharmacy dispensing area.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Assisted pharmacists with inventory management and ordering supplies.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Provided exceptional customer service and addressed patient inquiries concerns.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 rot="5400000">
                <a:off x="896300" y="8185977"/>
                <a:ext cx="704700" cy="30000"/>
              </a:xfrm>
              <a:prstGeom prst="rect">
                <a:avLst/>
              </a:prstGeom>
              <a:solidFill>
                <a:srgbClr val="98CF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8" name="Google Shape;98;p13"/>
            <p:cNvSpPr txBox="1"/>
            <p:nvPr/>
          </p:nvSpPr>
          <p:spPr>
            <a:xfrm>
              <a:off x="684850" y="7405491"/>
              <a:ext cx="6159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PHARMACY TECHNICIAN</a:t>
              </a:r>
              <a:r>
                <a:rPr b="1"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 ABC Pharmacy, Cityville, State (Month Year - Month Year)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4"/>
          <p:cNvGrpSpPr/>
          <p:nvPr/>
        </p:nvGrpSpPr>
        <p:grpSpPr>
          <a:xfrm>
            <a:off x="-2" y="-2"/>
            <a:ext cx="7559877" cy="2041202"/>
            <a:chOff x="-2" y="-2"/>
            <a:chExt cx="7559877" cy="2041202"/>
          </a:xfrm>
        </p:grpSpPr>
        <p:sp>
          <p:nvSpPr>
            <p:cNvPr id="104" name="Google Shape;104;p14"/>
            <p:cNvSpPr/>
            <p:nvPr/>
          </p:nvSpPr>
          <p:spPr>
            <a:xfrm>
              <a:off x="2144575" y="0"/>
              <a:ext cx="5415300" cy="2041200"/>
            </a:xfrm>
            <a:prstGeom prst="rect">
              <a:avLst/>
            </a:prstGeom>
            <a:solidFill>
              <a:srgbClr val="99C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5" name="Google Shape;10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" y="-2"/>
              <a:ext cx="2041199" cy="20411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6" name="Google Shape;106;p14"/>
            <p:cNvGrpSpPr/>
            <p:nvPr/>
          </p:nvGrpSpPr>
          <p:grpSpPr>
            <a:xfrm>
              <a:off x="2497748" y="421775"/>
              <a:ext cx="2568116" cy="1220031"/>
              <a:chOff x="2497748" y="421775"/>
              <a:chExt cx="2568116" cy="1220031"/>
            </a:xfrm>
          </p:grpSpPr>
          <p:sp>
            <p:nvSpPr>
              <p:cNvPr id="107" name="Google Shape;107;p14"/>
              <p:cNvSpPr txBox="1"/>
              <p:nvPr/>
            </p:nvSpPr>
            <p:spPr>
              <a:xfrm>
                <a:off x="2497748" y="421775"/>
                <a:ext cx="2553900" cy="95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30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GOLDSTEIN</a:t>
                </a:r>
                <a:endParaRPr b="1" sz="3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9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MISIA</a:t>
                </a:r>
                <a:r>
                  <a:rPr lang="uk" sz="29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  <a:endParaRPr sz="2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8" name="Google Shape;108;p14"/>
              <p:cNvSpPr txBox="1"/>
              <p:nvPr/>
            </p:nvSpPr>
            <p:spPr>
              <a:xfrm>
                <a:off x="2511964" y="1426406"/>
                <a:ext cx="2553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Pharmacist Intern</a:t>
                </a:r>
                <a:endParaRPr i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09" name="Google Shape;109;p14"/>
            <p:cNvGrpSpPr/>
            <p:nvPr/>
          </p:nvGrpSpPr>
          <p:grpSpPr>
            <a:xfrm>
              <a:off x="5130000" y="507075"/>
              <a:ext cx="2167800" cy="1108694"/>
              <a:chOff x="5130000" y="507075"/>
              <a:chExt cx="2167800" cy="1108694"/>
            </a:xfrm>
          </p:grpSpPr>
          <p:sp>
            <p:nvSpPr>
              <p:cNvPr id="110" name="Google Shape;110;p14"/>
              <p:cNvSpPr txBox="1"/>
              <p:nvPr/>
            </p:nvSpPr>
            <p:spPr>
              <a:xfrm>
                <a:off x="5130000" y="507075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123 Main Street, Cityville, State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1" name="Google Shape;111;p14"/>
              <p:cNvSpPr txBox="1"/>
              <p:nvPr/>
            </p:nvSpPr>
            <p:spPr>
              <a:xfrm>
                <a:off x="5130000" y="835640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(555) 123-4567, (555) 123-7632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2" name="Google Shape;112;p14"/>
              <p:cNvSpPr txBox="1"/>
              <p:nvPr/>
            </p:nvSpPr>
            <p:spPr>
              <a:xfrm>
                <a:off x="5130000" y="1164204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misia.goldstein@email.com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3" name="Google Shape;113;p14"/>
              <p:cNvSpPr txBox="1"/>
              <p:nvPr/>
            </p:nvSpPr>
            <p:spPr>
              <a:xfrm>
                <a:off x="5130000" y="1492769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linkedin.com/in/misiagoldstein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14" name="Google Shape;114;p14"/>
          <p:cNvGrpSpPr/>
          <p:nvPr/>
        </p:nvGrpSpPr>
        <p:grpSpPr>
          <a:xfrm>
            <a:off x="684850" y="2552600"/>
            <a:ext cx="6187025" cy="274875"/>
            <a:chOff x="684850" y="2552600"/>
            <a:chExt cx="6187025" cy="274875"/>
          </a:xfrm>
        </p:grpSpPr>
        <p:sp>
          <p:nvSpPr>
            <p:cNvPr id="115" name="Google Shape;115;p14"/>
            <p:cNvSpPr/>
            <p:nvPr/>
          </p:nvSpPr>
          <p:spPr>
            <a:xfrm>
              <a:off x="684850" y="2552600"/>
              <a:ext cx="3093000" cy="274800"/>
            </a:xfrm>
            <a:prstGeom prst="rect">
              <a:avLst/>
            </a:prstGeom>
            <a:solidFill>
              <a:srgbClr val="549B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3913275" y="2797475"/>
              <a:ext cx="2958600" cy="30000"/>
            </a:xfrm>
            <a:prstGeom prst="rect">
              <a:avLst/>
            </a:prstGeom>
            <a:solidFill>
              <a:srgbClr val="98C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752052" y="2569700"/>
              <a:ext cx="3358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PROFESSIONAL EXPERIENCE:</a:t>
              </a:r>
              <a:endPara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118" name="Google Shape;118;p14"/>
          <p:cNvGrpSpPr/>
          <p:nvPr/>
        </p:nvGrpSpPr>
        <p:grpSpPr>
          <a:xfrm>
            <a:off x="684850" y="3090466"/>
            <a:ext cx="6159300" cy="2189541"/>
            <a:chOff x="684850" y="3090466"/>
            <a:chExt cx="6159300" cy="2189541"/>
          </a:xfrm>
        </p:grpSpPr>
        <p:sp>
          <p:nvSpPr>
            <p:cNvPr id="119" name="Google Shape;119;p14"/>
            <p:cNvSpPr txBox="1"/>
            <p:nvPr/>
          </p:nvSpPr>
          <p:spPr>
            <a:xfrm>
              <a:off x="684850" y="3090466"/>
              <a:ext cx="6159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CLINICAL PHARMACIST</a:t>
              </a: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, City Hospital, Cityville, State (Month Year - Present)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20" name="Google Shape;120;p14"/>
            <p:cNvGrpSpPr/>
            <p:nvPr/>
          </p:nvGrpSpPr>
          <p:grpSpPr>
            <a:xfrm>
              <a:off x="1233650" y="3497302"/>
              <a:ext cx="5610500" cy="1782704"/>
              <a:chOff x="1233650" y="3497302"/>
              <a:chExt cx="5610500" cy="1782704"/>
            </a:xfrm>
          </p:grpSpPr>
          <p:sp>
            <p:nvSpPr>
              <p:cNvPr id="121" name="Google Shape;121;p14"/>
              <p:cNvSpPr txBox="1"/>
              <p:nvPr/>
            </p:nvSpPr>
            <p:spPr>
              <a:xfrm>
                <a:off x="1428850" y="3497302"/>
                <a:ext cx="54153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Collaborate with healthcare teams to optimize medication therapy for patients in          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various departments, including cardiology, oncology, and internal medicine.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 rot="5400000">
                <a:off x="383000" y="4384246"/>
                <a:ext cx="1731300" cy="30000"/>
              </a:xfrm>
              <a:prstGeom prst="rect">
                <a:avLst/>
              </a:prstGeom>
              <a:solidFill>
                <a:srgbClr val="98CF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4"/>
              <p:cNvSpPr txBox="1"/>
              <p:nvPr/>
            </p:nvSpPr>
            <p:spPr>
              <a:xfrm>
                <a:off x="1428850" y="3904503"/>
                <a:ext cx="54153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Conduct medication reconciliation to ensure accurate medication histories and 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prevent adverse drug events during transitions of care.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4" name="Google Shape;124;p14"/>
              <p:cNvSpPr txBox="1"/>
              <p:nvPr/>
            </p:nvSpPr>
            <p:spPr>
              <a:xfrm>
                <a:off x="1428850" y="4311704"/>
                <a:ext cx="54153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Provide comprehensive medication management services, including dose   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adjustments, therapeutic monitoring, and patient education.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5" name="Google Shape;125;p14"/>
              <p:cNvSpPr txBox="1"/>
              <p:nvPr/>
            </p:nvSpPr>
            <p:spPr>
              <a:xfrm>
                <a:off x="1428850" y="4718905"/>
                <a:ext cx="5415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Participate in interdisciplinary rounds and provide drug information to healthcare.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6" name="Google Shape;126;p14"/>
              <p:cNvSpPr txBox="1"/>
              <p:nvPr/>
            </p:nvSpPr>
            <p:spPr>
              <a:xfrm>
                <a:off x="1428850" y="4918206"/>
                <a:ext cx="54153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Develop and implement pharmacy-driven protocols to enhance patient safety and  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streamline medication management processes.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27" name="Google Shape;127;p14"/>
          <p:cNvGrpSpPr/>
          <p:nvPr/>
        </p:nvGrpSpPr>
        <p:grpSpPr>
          <a:xfrm>
            <a:off x="684850" y="5534987"/>
            <a:ext cx="6159300" cy="2388188"/>
            <a:chOff x="684850" y="5534987"/>
            <a:chExt cx="6159300" cy="2388188"/>
          </a:xfrm>
        </p:grpSpPr>
        <p:sp>
          <p:nvSpPr>
            <p:cNvPr id="128" name="Google Shape;128;p14"/>
            <p:cNvSpPr txBox="1"/>
            <p:nvPr/>
          </p:nvSpPr>
          <p:spPr>
            <a:xfrm>
              <a:off x="684850" y="5534987"/>
              <a:ext cx="6159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STAFF PHARMACIST</a:t>
              </a: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  <a:r>
                <a:rPr b="1"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Community Pharmacy, Townville, State (Month Year - Month Year)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29" name="Google Shape;129;p14"/>
            <p:cNvGrpSpPr/>
            <p:nvPr/>
          </p:nvGrpSpPr>
          <p:grpSpPr>
            <a:xfrm>
              <a:off x="1233650" y="5941823"/>
              <a:ext cx="5610500" cy="1981351"/>
              <a:chOff x="1233650" y="3497302"/>
              <a:chExt cx="5610500" cy="1981351"/>
            </a:xfrm>
          </p:grpSpPr>
          <p:sp>
            <p:nvSpPr>
              <p:cNvPr id="130" name="Google Shape;130;p14"/>
              <p:cNvSpPr txBox="1"/>
              <p:nvPr/>
            </p:nvSpPr>
            <p:spPr>
              <a:xfrm>
                <a:off x="1428850" y="3497302"/>
                <a:ext cx="54153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Dispensed prescriptions accurately and counseled patients on medication use,      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potential side effects, and adherence strategies.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 rot="5400000">
                <a:off x="295400" y="4471855"/>
                <a:ext cx="1906500" cy="30000"/>
              </a:xfrm>
              <a:prstGeom prst="rect">
                <a:avLst/>
              </a:prstGeom>
              <a:solidFill>
                <a:srgbClr val="98CF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4"/>
              <p:cNvSpPr txBox="1"/>
              <p:nvPr/>
            </p:nvSpPr>
            <p:spPr>
              <a:xfrm>
                <a:off x="1428850" y="3902190"/>
                <a:ext cx="54153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Managed medication therapy for patients with chronic diseases, such as diabetes, 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hypertension, and asthma.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3" name="Google Shape;133;p14"/>
              <p:cNvSpPr txBox="1"/>
              <p:nvPr/>
            </p:nvSpPr>
            <p:spPr>
              <a:xfrm>
                <a:off x="1428850" y="4307078"/>
                <a:ext cx="54153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Conducted medication therapy management (MTM) services to optimize therapeutic outcomes and minimize medication-related problem</a:t>
                </a: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4" name="Google Shape;134;p14"/>
              <p:cNvSpPr txBox="1"/>
              <p:nvPr/>
            </p:nvSpPr>
            <p:spPr>
              <a:xfrm>
                <a:off x="1428850" y="4711966"/>
                <a:ext cx="54153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Implemented medication synchronization programs to improve medication  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adherence and patient convenience.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5" name="Google Shape;135;p14"/>
              <p:cNvSpPr txBox="1"/>
              <p:nvPr/>
            </p:nvSpPr>
            <p:spPr>
              <a:xfrm>
                <a:off x="1428850" y="5116854"/>
                <a:ext cx="5415300" cy="3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Provided immunizations and other clinical services, including medication reviews and health screenings.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36" name="Google Shape;136;p14"/>
          <p:cNvGrpSpPr/>
          <p:nvPr/>
        </p:nvGrpSpPr>
        <p:grpSpPr>
          <a:xfrm>
            <a:off x="684850" y="8171769"/>
            <a:ext cx="6159300" cy="1786663"/>
            <a:chOff x="684850" y="8171769"/>
            <a:chExt cx="6159300" cy="1786663"/>
          </a:xfrm>
        </p:grpSpPr>
        <p:sp>
          <p:nvSpPr>
            <p:cNvPr id="137" name="Google Shape;137;p14"/>
            <p:cNvSpPr txBox="1"/>
            <p:nvPr/>
          </p:nvSpPr>
          <p:spPr>
            <a:xfrm>
              <a:off x="684850" y="8171769"/>
              <a:ext cx="6159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PHARMACY INTERN</a:t>
              </a: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, City Clinic Pharmacy, Cityville, State (Month Year - Month Year)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1428850" y="8578606"/>
              <a:ext cx="5415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Assisted pharmacists in dispensing prescriptions and compounding medications.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 rot="5400000">
              <a:off x="598550" y="9250003"/>
              <a:ext cx="1300200" cy="30000"/>
            </a:xfrm>
            <a:prstGeom prst="rect">
              <a:avLst/>
            </a:prstGeom>
            <a:solidFill>
              <a:srgbClr val="98C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 txBox="1"/>
            <p:nvPr/>
          </p:nvSpPr>
          <p:spPr>
            <a:xfrm>
              <a:off x="1428850" y="8983669"/>
              <a:ext cx="54153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Participated in medication therapy management (MTM) activities, including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comprehensive medication reviews and medication adherence assessments.  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1428850" y="9394100"/>
              <a:ext cx="5415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Educated patients on the proper use of inhalers, insulin pens, and other medical.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1428850" y="9596632"/>
              <a:ext cx="54153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Assisted with medication procurement, inventory management, and pharmacy 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operations.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3" name="Google Shape;143;p14"/>
            <p:cNvSpPr txBox="1"/>
            <p:nvPr/>
          </p:nvSpPr>
          <p:spPr>
            <a:xfrm>
              <a:off x="1428850" y="8781137"/>
              <a:ext cx="5415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Conducted medication reconciliation for patients admitted to the clinic.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5"/>
          <p:cNvGrpSpPr/>
          <p:nvPr/>
        </p:nvGrpSpPr>
        <p:grpSpPr>
          <a:xfrm>
            <a:off x="-2" y="-2"/>
            <a:ext cx="7559877" cy="2041202"/>
            <a:chOff x="-2" y="-2"/>
            <a:chExt cx="7559877" cy="2041202"/>
          </a:xfrm>
        </p:grpSpPr>
        <p:sp>
          <p:nvSpPr>
            <p:cNvPr id="149" name="Google Shape;149;p15"/>
            <p:cNvSpPr/>
            <p:nvPr/>
          </p:nvSpPr>
          <p:spPr>
            <a:xfrm>
              <a:off x="2144575" y="0"/>
              <a:ext cx="5415300" cy="2041200"/>
            </a:xfrm>
            <a:prstGeom prst="rect">
              <a:avLst/>
            </a:prstGeom>
            <a:solidFill>
              <a:srgbClr val="99C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0" name="Google Shape;150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" y="-2"/>
              <a:ext cx="2041199" cy="20411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1" name="Google Shape;151;p15"/>
            <p:cNvGrpSpPr/>
            <p:nvPr/>
          </p:nvGrpSpPr>
          <p:grpSpPr>
            <a:xfrm>
              <a:off x="2497748" y="421775"/>
              <a:ext cx="2568116" cy="1220031"/>
              <a:chOff x="2497748" y="421775"/>
              <a:chExt cx="2568116" cy="1220031"/>
            </a:xfrm>
          </p:grpSpPr>
          <p:sp>
            <p:nvSpPr>
              <p:cNvPr id="152" name="Google Shape;152;p15"/>
              <p:cNvSpPr txBox="1"/>
              <p:nvPr/>
            </p:nvSpPr>
            <p:spPr>
              <a:xfrm>
                <a:off x="2497748" y="421775"/>
                <a:ext cx="2553900" cy="95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30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GOLDSTEIN</a:t>
                </a:r>
                <a:endParaRPr b="1" sz="3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9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MISIA</a:t>
                </a:r>
                <a:r>
                  <a:rPr lang="uk" sz="29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  <a:endParaRPr sz="2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3" name="Google Shape;153;p15"/>
              <p:cNvSpPr txBox="1"/>
              <p:nvPr/>
            </p:nvSpPr>
            <p:spPr>
              <a:xfrm>
                <a:off x="2511964" y="1426406"/>
                <a:ext cx="2553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Pharmacist Intern</a:t>
                </a:r>
                <a:endParaRPr i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54" name="Google Shape;154;p15"/>
            <p:cNvGrpSpPr/>
            <p:nvPr/>
          </p:nvGrpSpPr>
          <p:grpSpPr>
            <a:xfrm>
              <a:off x="5130000" y="507075"/>
              <a:ext cx="2167800" cy="1108694"/>
              <a:chOff x="5130000" y="507075"/>
              <a:chExt cx="2167800" cy="1108694"/>
            </a:xfrm>
          </p:grpSpPr>
          <p:sp>
            <p:nvSpPr>
              <p:cNvPr id="155" name="Google Shape;155;p15"/>
              <p:cNvSpPr txBox="1"/>
              <p:nvPr/>
            </p:nvSpPr>
            <p:spPr>
              <a:xfrm>
                <a:off x="5130000" y="507075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123 Main Street, Cityville, State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6" name="Google Shape;156;p15"/>
              <p:cNvSpPr txBox="1"/>
              <p:nvPr/>
            </p:nvSpPr>
            <p:spPr>
              <a:xfrm>
                <a:off x="5130000" y="835640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(555) 123-4567, (555) 123-7632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7" name="Google Shape;157;p15"/>
              <p:cNvSpPr txBox="1"/>
              <p:nvPr/>
            </p:nvSpPr>
            <p:spPr>
              <a:xfrm>
                <a:off x="5130000" y="1164204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misia.goldstein@email.com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8" name="Google Shape;158;p15"/>
              <p:cNvSpPr txBox="1"/>
              <p:nvPr/>
            </p:nvSpPr>
            <p:spPr>
              <a:xfrm>
                <a:off x="5130000" y="1492769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linkedin.com/in/misiagoldstein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59" name="Google Shape;159;p15"/>
          <p:cNvGrpSpPr/>
          <p:nvPr/>
        </p:nvGrpSpPr>
        <p:grpSpPr>
          <a:xfrm>
            <a:off x="684850" y="3090475"/>
            <a:ext cx="2363100" cy="966276"/>
            <a:chOff x="684850" y="3090475"/>
            <a:chExt cx="2363100" cy="966276"/>
          </a:xfrm>
        </p:grpSpPr>
        <p:sp>
          <p:nvSpPr>
            <p:cNvPr id="160" name="Google Shape;160;p15"/>
            <p:cNvSpPr txBox="1"/>
            <p:nvPr/>
          </p:nvSpPr>
          <p:spPr>
            <a:xfrm>
              <a:off x="684850" y="3090475"/>
              <a:ext cx="236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Mr. Nick Nelson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" name="Google Shape;161;p15"/>
            <p:cNvSpPr txBox="1"/>
            <p:nvPr/>
          </p:nvSpPr>
          <p:spPr>
            <a:xfrm>
              <a:off x="684850" y="3293569"/>
              <a:ext cx="236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Hiring Manager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2" name="Google Shape;162;p15"/>
            <p:cNvSpPr txBox="1"/>
            <p:nvPr/>
          </p:nvSpPr>
          <p:spPr>
            <a:xfrm>
              <a:off x="684850" y="3496663"/>
              <a:ext cx="236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Biotech Solutions Inc.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684850" y="3699757"/>
              <a:ext cx="236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nnelson@biotechsolutions.com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684850" y="3902851"/>
              <a:ext cx="236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+1 (555) 987-6543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5" name="Google Shape;165;p15"/>
          <p:cNvSpPr/>
          <p:nvPr/>
        </p:nvSpPr>
        <p:spPr>
          <a:xfrm>
            <a:off x="684850" y="2797475"/>
            <a:ext cx="6186900" cy="30000"/>
          </a:xfrm>
          <a:prstGeom prst="rect">
            <a:avLst/>
          </a:prstGeom>
          <a:solidFill>
            <a:srgbClr val="98CF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15"/>
          <p:cNvGrpSpPr/>
          <p:nvPr/>
        </p:nvGrpSpPr>
        <p:grpSpPr>
          <a:xfrm>
            <a:off x="684850" y="4417175"/>
            <a:ext cx="6186900" cy="4662393"/>
            <a:chOff x="684850" y="4417175"/>
            <a:chExt cx="6186900" cy="4662393"/>
          </a:xfrm>
        </p:grpSpPr>
        <p:sp>
          <p:nvSpPr>
            <p:cNvPr id="167" name="Google Shape;167;p15"/>
            <p:cNvSpPr txBox="1"/>
            <p:nvPr/>
          </p:nvSpPr>
          <p:spPr>
            <a:xfrm>
              <a:off x="684850" y="4417175"/>
              <a:ext cx="236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Dear </a:t>
              </a:r>
              <a:r>
                <a:rPr b="1"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Mr. Nelson,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8" name="Google Shape;168;p15"/>
            <p:cNvSpPr txBox="1"/>
            <p:nvPr/>
          </p:nvSpPr>
          <p:spPr>
            <a:xfrm>
              <a:off x="684850" y="4825400"/>
              <a:ext cx="6186900" cy="389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I am writing to express my interest in the Biochemist position advertised on your company's website. With a Ph.D. in Biochemistry and extensive experience in molecular biology, protein engineering, and enzymology, I am excited about the opportunity to contribute my skills and expertise to Biotech Solutions Inc.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During my doctoral and postdoctoral research, I developed a deep understanding of protein structure-function relationships and enzyme kinetics. My research has been published in reputable scientific journals, and I have presented my findings at international conferences. I am proficient in a wide range of experimental techniques, including molecular cloning, protein expression and purification, X-ray crystallography, and molecular dynamics simulations.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I am particularly impressed by Biotech Solutions Inc.'s commitment to innovative research and its dedication to advancing biotechnology. I am enthusiastic about the opportunity to contribute to your company's mission and to work alongside talented professionals in the field.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I am confident that my background and skills make me a strong candidate for the Biochemist position. I am eager to further discuss how my qualifications align with the needs of your team. Thank you for considering my application. I look forward to the possibility of contributing to Biotech Solutions Inc.'s success.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9" name="Google Shape;169;p15"/>
            <p:cNvSpPr txBox="1"/>
            <p:nvPr/>
          </p:nvSpPr>
          <p:spPr>
            <a:xfrm>
              <a:off x="684850" y="8925668"/>
              <a:ext cx="236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rPr>
                <a:t>Sincerely,</a:t>
              </a:r>
              <a:endParaRPr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70" name="Google Shape;170;p15"/>
          <p:cNvSpPr txBox="1"/>
          <p:nvPr/>
        </p:nvSpPr>
        <p:spPr>
          <a:xfrm>
            <a:off x="684850" y="9333882"/>
            <a:ext cx="2363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3E3E3E"/>
                </a:solidFill>
                <a:latin typeface="Poppins"/>
                <a:ea typeface="Poppins"/>
                <a:cs typeface="Poppins"/>
                <a:sym typeface="Poppins"/>
              </a:rPr>
              <a:t>Misia Goldstein</a:t>
            </a:r>
            <a:endParaRPr b="1" sz="1000">
              <a:solidFill>
                <a:srgbClr val="3E3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6"/>
          <p:cNvGrpSpPr/>
          <p:nvPr/>
        </p:nvGrpSpPr>
        <p:grpSpPr>
          <a:xfrm>
            <a:off x="-2" y="-2"/>
            <a:ext cx="7559877" cy="2041202"/>
            <a:chOff x="-2" y="-2"/>
            <a:chExt cx="7559877" cy="2041202"/>
          </a:xfrm>
        </p:grpSpPr>
        <p:sp>
          <p:nvSpPr>
            <p:cNvPr id="176" name="Google Shape;176;p16"/>
            <p:cNvSpPr/>
            <p:nvPr/>
          </p:nvSpPr>
          <p:spPr>
            <a:xfrm>
              <a:off x="2144575" y="0"/>
              <a:ext cx="5415300" cy="2041200"/>
            </a:xfrm>
            <a:prstGeom prst="rect">
              <a:avLst/>
            </a:prstGeom>
            <a:solidFill>
              <a:srgbClr val="99C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7" name="Google Shape;17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" y="-2"/>
              <a:ext cx="2041199" cy="20411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8" name="Google Shape;178;p16"/>
            <p:cNvGrpSpPr/>
            <p:nvPr/>
          </p:nvGrpSpPr>
          <p:grpSpPr>
            <a:xfrm>
              <a:off x="2497748" y="421775"/>
              <a:ext cx="2568116" cy="1220031"/>
              <a:chOff x="2497748" y="421775"/>
              <a:chExt cx="2568116" cy="1220031"/>
            </a:xfrm>
          </p:grpSpPr>
          <p:sp>
            <p:nvSpPr>
              <p:cNvPr id="179" name="Google Shape;179;p16"/>
              <p:cNvSpPr txBox="1"/>
              <p:nvPr/>
            </p:nvSpPr>
            <p:spPr>
              <a:xfrm>
                <a:off x="2497748" y="421775"/>
                <a:ext cx="2553900" cy="95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30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GOLDSTEIN</a:t>
                </a:r>
                <a:endParaRPr b="1" sz="3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9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MISIA</a:t>
                </a:r>
                <a:r>
                  <a:rPr lang="uk" sz="29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  <a:endParaRPr sz="2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0" name="Google Shape;180;p16"/>
              <p:cNvSpPr txBox="1"/>
              <p:nvPr/>
            </p:nvSpPr>
            <p:spPr>
              <a:xfrm>
                <a:off x="2511964" y="1426406"/>
                <a:ext cx="2553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Pharmacist Intern</a:t>
                </a:r>
                <a:endParaRPr i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81" name="Google Shape;181;p16"/>
            <p:cNvGrpSpPr/>
            <p:nvPr/>
          </p:nvGrpSpPr>
          <p:grpSpPr>
            <a:xfrm>
              <a:off x="5130000" y="507075"/>
              <a:ext cx="2167800" cy="1108694"/>
              <a:chOff x="5130000" y="507075"/>
              <a:chExt cx="2167800" cy="1108694"/>
            </a:xfrm>
          </p:grpSpPr>
          <p:sp>
            <p:nvSpPr>
              <p:cNvPr id="182" name="Google Shape;182;p16"/>
              <p:cNvSpPr txBox="1"/>
              <p:nvPr/>
            </p:nvSpPr>
            <p:spPr>
              <a:xfrm>
                <a:off x="5130000" y="507075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123 Main Street, Cityville, State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3" name="Google Shape;183;p16"/>
              <p:cNvSpPr txBox="1"/>
              <p:nvPr/>
            </p:nvSpPr>
            <p:spPr>
              <a:xfrm>
                <a:off x="5130000" y="835640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(555) 123-4567, (555) 123-7632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4" name="Google Shape;184;p16"/>
              <p:cNvSpPr txBox="1"/>
              <p:nvPr/>
            </p:nvSpPr>
            <p:spPr>
              <a:xfrm>
                <a:off x="5130000" y="1164204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misia.goldstein@email.com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5" name="Google Shape;185;p16"/>
              <p:cNvSpPr txBox="1"/>
              <p:nvPr/>
            </p:nvSpPr>
            <p:spPr>
              <a:xfrm>
                <a:off x="5130000" y="1492769"/>
                <a:ext cx="2167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linkedin.com/in/misiagoldstein</a:t>
                </a:r>
                <a:endParaRPr sz="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86" name="Google Shape;186;p16"/>
          <p:cNvGrpSpPr/>
          <p:nvPr/>
        </p:nvGrpSpPr>
        <p:grpSpPr>
          <a:xfrm>
            <a:off x="684850" y="2552600"/>
            <a:ext cx="6187025" cy="274875"/>
            <a:chOff x="684850" y="2552600"/>
            <a:chExt cx="6187025" cy="274875"/>
          </a:xfrm>
        </p:grpSpPr>
        <p:sp>
          <p:nvSpPr>
            <p:cNvPr id="187" name="Google Shape;187;p16"/>
            <p:cNvSpPr/>
            <p:nvPr/>
          </p:nvSpPr>
          <p:spPr>
            <a:xfrm>
              <a:off x="2235975" y="2797475"/>
              <a:ext cx="4635900" cy="30000"/>
            </a:xfrm>
            <a:prstGeom prst="rect">
              <a:avLst/>
            </a:prstGeom>
            <a:solidFill>
              <a:srgbClr val="98C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8" name="Google Shape;188;p16"/>
            <p:cNvGrpSpPr/>
            <p:nvPr/>
          </p:nvGrpSpPr>
          <p:grpSpPr>
            <a:xfrm>
              <a:off x="684850" y="2552600"/>
              <a:ext cx="1459801" cy="274800"/>
              <a:chOff x="684850" y="2552600"/>
              <a:chExt cx="1459801" cy="274800"/>
            </a:xfrm>
          </p:grpSpPr>
          <p:sp>
            <p:nvSpPr>
              <p:cNvPr id="189" name="Google Shape;189;p16"/>
              <p:cNvSpPr/>
              <p:nvPr/>
            </p:nvSpPr>
            <p:spPr>
              <a:xfrm>
                <a:off x="684850" y="2552600"/>
                <a:ext cx="1459800" cy="274800"/>
              </a:xfrm>
              <a:prstGeom prst="rect">
                <a:avLst/>
              </a:prstGeom>
              <a:solidFill>
                <a:srgbClr val="549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6"/>
              <p:cNvSpPr txBox="1"/>
              <p:nvPr/>
            </p:nvSpPr>
            <p:spPr>
              <a:xfrm>
                <a:off x="752051" y="2569700"/>
                <a:ext cx="13926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REFERENCES:</a:t>
                </a:r>
                <a:endParaRPr sz="16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</p:grpSp>
      </p:grpSp>
      <p:grpSp>
        <p:nvGrpSpPr>
          <p:cNvPr id="191" name="Google Shape;191;p16"/>
          <p:cNvGrpSpPr/>
          <p:nvPr/>
        </p:nvGrpSpPr>
        <p:grpSpPr>
          <a:xfrm>
            <a:off x="684878" y="3090477"/>
            <a:ext cx="3275020" cy="7064744"/>
            <a:chOff x="684878" y="3090477"/>
            <a:chExt cx="3275020" cy="7064744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684878" y="3090477"/>
              <a:ext cx="3275020" cy="966276"/>
              <a:chOff x="684850" y="3090475"/>
              <a:chExt cx="2363100" cy="966276"/>
            </a:xfrm>
          </p:grpSpPr>
          <p:sp>
            <p:nvSpPr>
              <p:cNvPr id="193" name="Google Shape;193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Samantha Carter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4" name="Google Shape;194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Professor of Biochemistry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5" name="Google Shape;195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Institution: University of Science, Scienceville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6" name="Google Shape;196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sam.carter@scienceville.edu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7" name="Google Shape;197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789-0123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98" name="Google Shape;198;p16"/>
            <p:cNvGrpSpPr/>
            <p:nvPr/>
          </p:nvGrpSpPr>
          <p:grpSpPr>
            <a:xfrm>
              <a:off x="684878" y="4319752"/>
              <a:ext cx="3275020" cy="966276"/>
              <a:chOff x="684850" y="3090475"/>
              <a:chExt cx="2363100" cy="966276"/>
            </a:xfrm>
          </p:grpSpPr>
          <p:sp>
            <p:nvSpPr>
              <p:cNvPr id="199" name="Google Shape;199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Michael Johnson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0" name="Google Shape;200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Chief Scientist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1" name="Google Shape;201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Company: Biotech Innovations Ltd., Scienceville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2" name="Google Shape;202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michael.johnson@biotechinnovations.com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3" name="Google Shape;203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234-5678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04" name="Google Shape;204;p16"/>
            <p:cNvGrpSpPr/>
            <p:nvPr/>
          </p:nvGrpSpPr>
          <p:grpSpPr>
            <a:xfrm>
              <a:off x="684878" y="5537046"/>
              <a:ext cx="3275020" cy="966276"/>
              <a:chOff x="684850" y="3090475"/>
              <a:chExt cx="2363100" cy="966276"/>
            </a:xfrm>
          </p:grpSpPr>
          <p:sp>
            <p:nvSpPr>
              <p:cNvPr id="205" name="Google Shape;205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Emily Patel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6" name="Google Shape;206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Director of Research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7" name="Google Shape;207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Company: Pharmaceutical, Scienceville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8" name="Google Shape;208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emily.patel@pharmaresearch.com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9" name="Google Shape;209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987-6543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10" name="Google Shape;210;p16"/>
            <p:cNvGrpSpPr/>
            <p:nvPr/>
          </p:nvGrpSpPr>
          <p:grpSpPr>
            <a:xfrm>
              <a:off x="684878" y="6754346"/>
              <a:ext cx="3275020" cy="966276"/>
              <a:chOff x="684850" y="3090475"/>
              <a:chExt cx="2363100" cy="966276"/>
            </a:xfrm>
          </p:grpSpPr>
          <p:sp>
            <p:nvSpPr>
              <p:cNvPr id="211" name="Google Shape;211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Prof. David Brown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2" name="Google Shape;212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Head of Department, Biochemistry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3" name="Google Shape;213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Institution: University of Science, Scienceville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4" name="Google Shape;214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david.brown@scienceville.edu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5" name="Google Shape;215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321-0987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16" name="Google Shape;216;p16"/>
            <p:cNvGrpSpPr/>
            <p:nvPr/>
          </p:nvGrpSpPr>
          <p:grpSpPr>
            <a:xfrm>
              <a:off x="684878" y="7971646"/>
              <a:ext cx="3275020" cy="966276"/>
              <a:chOff x="684850" y="3090475"/>
              <a:chExt cx="2363100" cy="966276"/>
            </a:xfrm>
          </p:grpSpPr>
          <p:sp>
            <p:nvSpPr>
              <p:cNvPr id="217" name="Google Shape;217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Sarah Adams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8" name="Google Shape;218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Research Manager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9" name="Google Shape;219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Company: Biomedical Diagnostics Inc., Scienceville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20" name="Google Shape;220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sarah.adams@biomedicaldiag.com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21" name="Google Shape;221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876-5432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22" name="Google Shape;222;p16"/>
            <p:cNvGrpSpPr/>
            <p:nvPr/>
          </p:nvGrpSpPr>
          <p:grpSpPr>
            <a:xfrm>
              <a:off x="684878" y="9188946"/>
              <a:ext cx="3275020" cy="966276"/>
              <a:chOff x="684850" y="3090475"/>
              <a:chExt cx="2363100" cy="966276"/>
            </a:xfrm>
          </p:grpSpPr>
          <p:sp>
            <p:nvSpPr>
              <p:cNvPr id="223" name="Google Shape;223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Benjamin Garcia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24" name="Google Shape;224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Principal Investigator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25" name="Google Shape;225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Institution: Institute of Biochemistry, Scienceville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26" name="Google Shape;226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ben.garcia@biocheminstitute.edu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27" name="Google Shape;227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543-2109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228" name="Google Shape;228;p16"/>
          <p:cNvGrpSpPr/>
          <p:nvPr/>
        </p:nvGrpSpPr>
        <p:grpSpPr>
          <a:xfrm>
            <a:off x="4243560" y="3090477"/>
            <a:ext cx="3275020" cy="7064744"/>
            <a:chOff x="4243560" y="3090477"/>
            <a:chExt cx="3275020" cy="7064744"/>
          </a:xfrm>
        </p:grpSpPr>
        <p:grpSp>
          <p:nvGrpSpPr>
            <p:cNvPr id="229" name="Google Shape;229;p16"/>
            <p:cNvGrpSpPr/>
            <p:nvPr/>
          </p:nvGrpSpPr>
          <p:grpSpPr>
            <a:xfrm>
              <a:off x="4243560" y="3090477"/>
              <a:ext cx="3275020" cy="966276"/>
              <a:chOff x="684850" y="3090475"/>
              <a:chExt cx="2363100" cy="966276"/>
            </a:xfrm>
          </p:grpSpPr>
          <p:sp>
            <p:nvSpPr>
              <p:cNvPr id="230" name="Google Shape;230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Sarah Adams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1" name="Google Shape;231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Research Manager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2" name="Google Shape;232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Company: Biomedical Diagnostics Inc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3" name="Google Shape;233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sarah.adams@biomedicaldi.com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4" name="Google Shape;234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876-5432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35" name="Google Shape;235;p16"/>
            <p:cNvGrpSpPr/>
            <p:nvPr/>
          </p:nvGrpSpPr>
          <p:grpSpPr>
            <a:xfrm>
              <a:off x="4243560" y="4319752"/>
              <a:ext cx="3275020" cy="966276"/>
              <a:chOff x="684850" y="3090475"/>
              <a:chExt cx="2363100" cy="966276"/>
            </a:xfrm>
          </p:grpSpPr>
          <p:sp>
            <p:nvSpPr>
              <p:cNvPr id="236" name="Google Shape;236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Benjamin Garcia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7" name="Google Shape;237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Principal Investigator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8" name="Google Shape;238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Institution: Institute of Biochemistry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9" name="Google Shape;239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ben.garcia@biocheminstitute.edu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0" name="Google Shape;240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543-2109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41" name="Google Shape;241;p16"/>
            <p:cNvGrpSpPr/>
            <p:nvPr/>
          </p:nvGrpSpPr>
          <p:grpSpPr>
            <a:xfrm>
              <a:off x="4243560" y="5537046"/>
              <a:ext cx="3275020" cy="966276"/>
              <a:chOff x="684850" y="3090475"/>
              <a:chExt cx="2363100" cy="966276"/>
            </a:xfrm>
          </p:grpSpPr>
          <p:sp>
            <p:nvSpPr>
              <p:cNvPr id="242" name="Google Shape;242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Prof. Laura Williams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3" name="Google Shape;243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Chair of Biochemistry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4" name="Google Shape;244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Institution: University of Science, Science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5" name="Google Shape;245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laura.williams@scienceville.edu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6" name="Google Shape;246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678-9012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47" name="Google Shape;247;p16"/>
            <p:cNvGrpSpPr/>
            <p:nvPr/>
          </p:nvGrpSpPr>
          <p:grpSpPr>
            <a:xfrm>
              <a:off x="4243560" y="6754346"/>
              <a:ext cx="3275020" cy="966276"/>
              <a:chOff x="684850" y="3090475"/>
              <a:chExt cx="2363100" cy="966276"/>
            </a:xfrm>
          </p:grpSpPr>
          <p:sp>
            <p:nvSpPr>
              <p:cNvPr id="248" name="Google Shape;248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Thomas Jackson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9" name="Google Shape;249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Research Supervisor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0" name="Google Shape;250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Company: BioPharmaceutical Research 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1" name="Google Shape;251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thomas.jackson@biaresearch.com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2" name="Google Shape;252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890-1234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53" name="Google Shape;253;p16"/>
            <p:cNvGrpSpPr/>
            <p:nvPr/>
          </p:nvGrpSpPr>
          <p:grpSpPr>
            <a:xfrm>
              <a:off x="4243560" y="7971646"/>
              <a:ext cx="3275020" cy="966276"/>
              <a:chOff x="684850" y="3090475"/>
              <a:chExt cx="2363100" cy="966276"/>
            </a:xfrm>
          </p:grpSpPr>
          <p:sp>
            <p:nvSpPr>
              <p:cNvPr id="254" name="Google Shape;254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Prof. Jessica White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5" name="Google Shape;255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Director of Graduate Studies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6" name="Google Shape;256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Institution: University of Science, Sciville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7" name="Google Shape;257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jessica.white@scienceville.edu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8" name="Google Shape;258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456-7890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59" name="Google Shape;259;p16"/>
            <p:cNvGrpSpPr/>
            <p:nvPr/>
          </p:nvGrpSpPr>
          <p:grpSpPr>
            <a:xfrm>
              <a:off x="4243560" y="9188946"/>
              <a:ext cx="3275020" cy="966276"/>
              <a:chOff x="684850" y="3090475"/>
              <a:chExt cx="2363100" cy="966276"/>
            </a:xfrm>
          </p:grpSpPr>
          <p:sp>
            <p:nvSpPr>
              <p:cNvPr id="260" name="Google Shape;260;p16"/>
              <p:cNvSpPr txBox="1"/>
              <p:nvPr/>
            </p:nvSpPr>
            <p:spPr>
              <a:xfrm>
                <a:off x="684850" y="3090475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Daniel Lee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61" name="Google Shape;261;p16"/>
              <p:cNvSpPr txBox="1"/>
              <p:nvPr/>
            </p:nvSpPr>
            <p:spPr>
              <a:xfrm>
                <a:off x="684850" y="3293569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Position: Senior Scientist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62" name="Google Shape;262;p16"/>
              <p:cNvSpPr txBox="1"/>
              <p:nvPr/>
            </p:nvSpPr>
            <p:spPr>
              <a:xfrm>
                <a:off x="684850" y="3496663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Company: BioTech Solutions Inc., Sceville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63" name="Google Shape;263;p16"/>
              <p:cNvSpPr txBox="1"/>
              <p:nvPr/>
            </p:nvSpPr>
            <p:spPr>
              <a:xfrm>
                <a:off x="684850" y="3699757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daniel.lee@biotechsolutions.com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64" name="Google Shape;264;p16"/>
              <p:cNvSpPr txBox="1"/>
              <p:nvPr/>
            </p:nvSpPr>
            <p:spPr>
              <a:xfrm>
                <a:off x="684850" y="3902851"/>
                <a:ext cx="236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E3E3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 +1 (555) 234-5678</a:t>
                </a:r>
                <a:endParaRPr sz="1000">
                  <a:solidFill>
                    <a:srgbClr val="3E3E3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