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Lst>
  <p:sldSz cy="10692000" cx="7560000"/>
  <p:notesSz cx="6858000" cy="9144000"/>
  <p:embeddedFontLst>
    <p:embeddedFont>
      <p:font typeface="Montserrat"/>
      <p:regular r:id="rId6"/>
      <p:bold r:id="rId7"/>
      <p:italic r:id="rId8"/>
      <p:boldItalic r:id="rId9"/>
    </p:embeddedFont>
    <p:embeddedFont>
      <p:font typeface="Montserrat Medium"/>
      <p:regular r:id="rId10"/>
      <p:bold r:id="rId11"/>
      <p:italic r:id="rId12"/>
      <p:boldItalic r:id="rId13"/>
    </p:embeddedFont>
    <p:embeddedFont>
      <p:font typeface="Cormorant Garamond Medium"/>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MontserratMedium-bold.fntdata"/><Relationship Id="rId10" Type="http://schemas.openxmlformats.org/officeDocument/2006/relationships/font" Target="fonts/MontserratMedium-regular.fntdata"/><Relationship Id="rId13" Type="http://schemas.openxmlformats.org/officeDocument/2006/relationships/font" Target="fonts/MontserratMedium-boldItalic.fntdata"/><Relationship Id="rId12" Type="http://schemas.openxmlformats.org/officeDocument/2006/relationships/font" Target="fonts/MontserratMedium-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Montserrat-boldItalic.fntdata"/><Relationship Id="rId15" Type="http://schemas.openxmlformats.org/officeDocument/2006/relationships/font" Target="fonts/CormorantGaramondMedium-bold.fntdata"/><Relationship Id="rId14" Type="http://schemas.openxmlformats.org/officeDocument/2006/relationships/font" Target="fonts/CormorantGaramondMedium-regular.fntdata"/><Relationship Id="rId17" Type="http://schemas.openxmlformats.org/officeDocument/2006/relationships/font" Target="fonts/CormorantGaramondMedium-boldItalic.fntdata"/><Relationship Id="rId16" Type="http://schemas.openxmlformats.org/officeDocument/2006/relationships/font" Target="fonts/CormorantGaramondMedium-italic.fntdata"/><Relationship Id="rId5" Type="http://schemas.openxmlformats.org/officeDocument/2006/relationships/slide" Target="slides/slide1.xml"/><Relationship Id="rId6" Type="http://schemas.openxmlformats.org/officeDocument/2006/relationships/font" Target="fonts/Montserrat-regular.fntdata"/><Relationship Id="rId7" Type="http://schemas.openxmlformats.org/officeDocument/2006/relationships/font" Target="fonts/Montserrat-bold.fntdata"/><Relationship Id="rId8"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548650" y="0"/>
            <a:ext cx="6462600" cy="1274500"/>
            <a:chOff x="548650" y="0"/>
            <a:chExt cx="6462600" cy="1274500"/>
          </a:xfrm>
        </p:grpSpPr>
        <p:sp>
          <p:nvSpPr>
            <p:cNvPr id="55" name="Google Shape;55;p13"/>
            <p:cNvSpPr/>
            <p:nvPr/>
          </p:nvSpPr>
          <p:spPr>
            <a:xfrm>
              <a:off x="548650" y="0"/>
              <a:ext cx="6462600" cy="1239000"/>
            </a:xfrm>
            <a:prstGeom prst="rect">
              <a:avLst/>
            </a:prstGeom>
            <a:solidFill>
              <a:srgbClr val="F4F4F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6" name="Google Shape;56;p13"/>
            <p:cNvSpPr/>
            <p:nvPr/>
          </p:nvSpPr>
          <p:spPr>
            <a:xfrm flipH="1" rot="10800000">
              <a:off x="548650" y="1224700"/>
              <a:ext cx="6462600" cy="49800"/>
            </a:xfrm>
            <a:prstGeom prst="rect">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sp>
        <p:nvSpPr>
          <p:cNvPr id="57" name="Google Shape;57;p13"/>
          <p:cNvSpPr/>
          <p:nvPr/>
        </p:nvSpPr>
        <p:spPr>
          <a:xfrm flipH="1" rot="10800000">
            <a:off x="548650" y="1723525"/>
            <a:ext cx="6462600" cy="35400"/>
          </a:xfrm>
          <a:prstGeom prst="rect">
            <a:avLst/>
          </a:prstGeom>
          <a:solidFill>
            <a:srgbClr val="F4F4F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8" name="Google Shape;58;p13"/>
          <p:cNvSpPr txBox="1"/>
          <p:nvPr/>
        </p:nvSpPr>
        <p:spPr>
          <a:xfrm>
            <a:off x="875250" y="325897"/>
            <a:ext cx="5809500" cy="600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2700">
                <a:latin typeface="Cormorant Garamond Medium"/>
                <a:ea typeface="Cormorant Garamond Medium"/>
                <a:cs typeface="Cormorant Garamond Medium"/>
                <a:sym typeface="Cormorant Garamond Medium"/>
              </a:rPr>
              <a:t>LETTER OF RECOMMENDATION</a:t>
            </a:r>
            <a:endParaRPr sz="2700">
              <a:latin typeface="Cormorant Garamond Medium"/>
              <a:ea typeface="Cormorant Garamond Medium"/>
              <a:cs typeface="Cormorant Garamond Medium"/>
              <a:sym typeface="Cormorant Garamond Medium"/>
            </a:endParaRPr>
          </a:p>
        </p:txBody>
      </p:sp>
      <p:sp>
        <p:nvSpPr>
          <p:cNvPr id="59" name="Google Shape;59;p13"/>
          <p:cNvSpPr txBox="1"/>
          <p:nvPr/>
        </p:nvSpPr>
        <p:spPr>
          <a:xfrm>
            <a:off x="557150" y="1369716"/>
            <a:ext cx="6445800" cy="200100"/>
          </a:xfrm>
          <a:prstGeom prst="rect">
            <a:avLst/>
          </a:prstGeom>
          <a:noFill/>
          <a:ln>
            <a:noFill/>
          </a:ln>
        </p:spPr>
        <p:txBody>
          <a:bodyPr anchorCtr="0" anchor="t" bIns="0" lIns="0" spcFirstLastPara="1" rIns="0" wrap="square" tIns="0">
            <a:spAutoFit/>
          </a:bodyPr>
          <a:lstStyle/>
          <a:p>
            <a:pPr indent="0" lvl="0" marL="0" rtl="0" algn="ctr">
              <a:spcBef>
                <a:spcPts val="0"/>
              </a:spcBef>
              <a:spcAft>
                <a:spcPts val="0"/>
              </a:spcAft>
              <a:buNone/>
            </a:pPr>
            <a:r>
              <a:rPr lang="en" sz="1300">
                <a:latin typeface="Cormorant Garamond Medium"/>
                <a:ea typeface="Cormorant Garamond Medium"/>
                <a:cs typeface="Cormorant Garamond Medium"/>
                <a:sym typeface="Cormorant Garamond Medium"/>
              </a:rPr>
              <a:t>Marcus Bennett     |     123-456-7890     |     marcus.bennett@mail.ltd     |     Calgary, AB, T3H 2N4</a:t>
            </a:r>
            <a:endParaRPr sz="1300">
              <a:latin typeface="Cormorant Garamond Medium"/>
              <a:ea typeface="Cormorant Garamond Medium"/>
              <a:cs typeface="Cormorant Garamond Medium"/>
              <a:sym typeface="Cormorant Garamond Medium"/>
            </a:endParaRPr>
          </a:p>
        </p:txBody>
      </p:sp>
      <p:sp>
        <p:nvSpPr>
          <p:cNvPr id="60" name="Google Shape;60;p13"/>
          <p:cNvSpPr txBox="1"/>
          <p:nvPr/>
        </p:nvSpPr>
        <p:spPr>
          <a:xfrm>
            <a:off x="557150" y="2172625"/>
            <a:ext cx="3141000" cy="954300"/>
          </a:xfrm>
          <a:prstGeom prst="rect">
            <a:avLst/>
          </a:prstGeom>
          <a:noFill/>
          <a:ln>
            <a:noFill/>
          </a:ln>
        </p:spPr>
        <p:txBody>
          <a:bodyPr anchorCtr="0" anchor="t" bIns="0" lIns="0" spcFirstLastPara="1" rIns="0" wrap="square" tIns="0">
            <a:spAutoFit/>
          </a:bodyPr>
          <a:lstStyle/>
          <a:p>
            <a:pPr indent="0" lvl="0" marL="0" rtl="0" algn="l">
              <a:lnSpc>
                <a:spcPct val="130000"/>
              </a:lnSpc>
              <a:spcBef>
                <a:spcPts val="0"/>
              </a:spcBef>
              <a:spcAft>
                <a:spcPts val="0"/>
              </a:spcAft>
              <a:buNone/>
            </a:pPr>
            <a:r>
              <a:rPr b="1" lang="en" sz="1000">
                <a:latin typeface="Montserrat"/>
                <a:ea typeface="Montserrat"/>
                <a:cs typeface="Montserrat"/>
                <a:sym typeface="Montserrat"/>
              </a:rPr>
              <a:t>Recipient's Name</a:t>
            </a:r>
            <a:endParaRPr b="1" sz="1000">
              <a:latin typeface="Montserrat"/>
              <a:ea typeface="Montserrat"/>
              <a:cs typeface="Montserrat"/>
              <a:sym typeface="Montserrat"/>
            </a:endParaRPr>
          </a:p>
          <a:p>
            <a:pPr indent="0" lvl="0" marL="0" rtl="0" algn="l">
              <a:lnSpc>
                <a:spcPct val="130000"/>
              </a:lnSpc>
              <a:spcBef>
                <a:spcPts val="0"/>
              </a:spcBef>
              <a:spcAft>
                <a:spcPts val="0"/>
              </a:spcAft>
              <a:buNone/>
            </a:pPr>
            <a:r>
              <a:rPr lang="en" sz="1000">
                <a:latin typeface="Montserrat Medium"/>
                <a:ea typeface="Montserrat Medium"/>
                <a:cs typeface="Montserrat Medium"/>
                <a:sym typeface="Montserrat Medium"/>
              </a:rPr>
              <a:t>Recipient's Title</a:t>
            </a:r>
            <a:endParaRPr sz="1000">
              <a:latin typeface="Montserrat Medium"/>
              <a:ea typeface="Montserrat Medium"/>
              <a:cs typeface="Montserrat Medium"/>
              <a:sym typeface="Montserrat Medium"/>
            </a:endParaRPr>
          </a:p>
          <a:p>
            <a:pPr indent="0" lvl="0" marL="0" rtl="0" algn="l">
              <a:lnSpc>
                <a:spcPct val="130000"/>
              </a:lnSpc>
              <a:spcBef>
                <a:spcPts val="0"/>
              </a:spcBef>
              <a:spcAft>
                <a:spcPts val="0"/>
              </a:spcAft>
              <a:buNone/>
            </a:pPr>
            <a:r>
              <a:rPr lang="en" sz="1000">
                <a:latin typeface="Montserrat Medium"/>
                <a:ea typeface="Montserrat Medium"/>
                <a:cs typeface="Montserrat Medium"/>
                <a:sym typeface="Montserrat Medium"/>
              </a:rPr>
              <a:t>Organization Name</a:t>
            </a:r>
            <a:endParaRPr sz="1000">
              <a:latin typeface="Montserrat Medium"/>
              <a:ea typeface="Montserrat Medium"/>
              <a:cs typeface="Montserrat Medium"/>
              <a:sym typeface="Montserrat Medium"/>
            </a:endParaRPr>
          </a:p>
          <a:p>
            <a:pPr indent="0" lvl="0" marL="0" rtl="0" algn="l">
              <a:lnSpc>
                <a:spcPct val="130000"/>
              </a:lnSpc>
              <a:spcBef>
                <a:spcPts val="0"/>
              </a:spcBef>
              <a:spcAft>
                <a:spcPts val="0"/>
              </a:spcAft>
              <a:buNone/>
            </a:pPr>
            <a:r>
              <a:rPr lang="en" sz="1000">
                <a:latin typeface="Montserrat Medium"/>
                <a:ea typeface="Montserrat Medium"/>
                <a:cs typeface="Montserrat Medium"/>
                <a:sym typeface="Montserrat Medium"/>
              </a:rPr>
              <a:t>Address</a:t>
            </a:r>
            <a:endParaRPr sz="1000">
              <a:latin typeface="Montserrat Medium"/>
              <a:ea typeface="Montserrat Medium"/>
              <a:cs typeface="Montserrat Medium"/>
              <a:sym typeface="Montserrat Medium"/>
            </a:endParaRPr>
          </a:p>
          <a:p>
            <a:pPr indent="0" lvl="0" marL="0" rtl="0" algn="l">
              <a:lnSpc>
                <a:spcPct val="130000"/>
              </a:lnSpc>
              <a:spcBef>
                <a:spcPts val="0"/>
              </a:spcBef>
              <a:spcAft>
                <a:spcPts val="0"/>
              </a:spcAft>
              <a:buNone/>
            </a:pPr>
            <a:r>
              <a:rPr lang="en" sz="1000">
                <a:latin typeface="Montserrat Medium"/>
                <a:ea typeface="Montserrat Medium"/>
                <a:cs typeface="Montserrat Medium"/>
                <a:sym typeface="Montserrat Medium"/>
              </a:rPr>
              <a:t>City, Province, Postal Code</a:t>
            </a:r>
            <a:endParaRPr sz="1000">
              <a:latin typeface="Montserrat Medium"/>
              <a:ea typeface="Montserrat Medium"/>
              <a:cs typeface="Montserrat Medium"/>
              <a:sym typeface="Montserrat Medium"/>
            </a:endParaRPr>
          </a:p>
        </p:txBody>
      </p:sp>
      <p:sp>
        <p:nvSpPr>
          <p:cNvPr id="61" name="Google Shape;61;p13"/>
          <p:cNvSpPr txBox="1"/>
          <p:nvPr/>
        </p:nvSpPr>
        <p:spPr>
          <a:xfrm>
            <a:off x="5288350" y="2172625"/>
            <a:ext cx="1723800" cy="153900"/>
          </a:xfrm>
          <a:prstGeom prst="rect">
            <a:avLst/>
          </a:prstGeom>
          <a:noFill/>
          <a:ln>
            <a:noFill/>
          </a:ln>
        </p:spPr>
        <p:txBody>
          <a:bodyPr anchorCtr="0" anchor="t" bIns="0" lIns="0" spcFirstLastPara="1" rIns="0" wrap="square" tIns="0">
            <a:spAutoFit/>
          </a:bodyPr>
          <a:lstStyle/>
          <a:p>
            <a:pPr indent="0" lvl="0" marL="0" rtl="0" algn="r">
              <a:lnSpc>
                <a:spcPct val="130000"/>
              </a:lnSpc>
              <a:spcBef>
                <a:spcPts val="0"/>
              </a:spcBef>
              <a:spcAft>
                <a:spcPts val="0"/>
              </a:spcAft>
              <a:buNone/>
            </a:pPr>
            <a:r>
              <a:rPr b="1" lang="en" sz="1000">
                <a:latin typeface="Montserrat"/>
                <a:ea typeface="Montserrat"/>
                <a:cs typeface="Montserrat"/>
                <a:sym typeface="Montserrat"/>
              </a:rPr>
              <a:t>      January 14, 2028</a:t>
            </a:r>
            <a:endParaRPr b="1" sz="1000">
              <a:latin typeface="Montserrat"/>
              <a:ea typeface="Montserrat"/>
              <a:cs typeface="Montserrat"/>
              <a:sym typeface="Montserrat"/>
            </a:endParaRPr>
          </a:p>
        </p:txBody>
      </p:sp>
      <p:sp>
        <p:nvSpPr>
          <p:cNvPr id="62" name="Google Shape;62;p13"/>
          <p:cNvSpPr txBox="1"/>
          <p:nvPr/>
        </p:nvSpPr>
        <p:spPr>
          <a:xfrm>
            <a:off x="557150" y="3524881"/>
            <a:ext cx="3141000" cy="153900"/>
          </a:xfrm>
          <a:prstGeom prst="rect">
            <a:avLst/>
          </a:prstGeom>
          <a:noFill/>
          <a:ln>
            <a:noFill/>
          </a:ln>
        </p:spPr>
        <p:txBody>
          <a:bodyPr anchorCtr="0" anchor="t" bIns="0" lIns="0" spcFirstLastPara="1" rIns="0" wrap="square" tIns="0">
            <a:spAutoFit/>
          </a:bodyPr>
          <a:lstStyle/>
          <a:p>
            <a:pPr indent="0" lvl="0" marL="0" rtl="0" algn="l">
              <a:lnSpc>
                <a:spcPct val="130000"/>
              </a:lnSpc>
              <a:spcBef>
                <a:spcPts val="0"/>
              </a:spcBef>
              <a:spcAft>
                <a:spcPts val="0"/>
              </a:spcAft>
              <a:buNone/>
            </a:pPr>
            <a:r>
              <a:rPr lang="en" sz="1000">
                <a:latin typeface="Montserrat Medium"/>
                <a:ea typeface="Montserrat Medium"/>
                <a:cs typeface="Montserrat Medium"/>
                <a:sym typeface="Montserrat Medium"/>
              </a:rPr>
              <a:t>Dear [Recipient's Name],</a:t>
            </a:r>
            <a:endParaRPr sz="1000">
              <a:latin typeface="Montserrat Medium"/>
              <a:ea typeface="Montserrat Medium"/>
              <a:cs typeface="Montserrat Medium"/>
              <a:sym typeface="Montserrat Medium"/>
            </a:endParaRPr>
          </a:p>
        </p:txBody>
      </p:sp>
      <p:sp>
        <p:nvSpPr>
          <p:cNvPr id="63" name="Google Shape;63;p13"/>
          <p:cNvSpPr txBox="1"/>
          <p:nvPr/>
        </p:nvSpPr>
        <p:spPr>
          <a:xfrm>
            <a:off x="557150" y="3902725"/>
            <a:ext cx="6445800" cy="4771500"/>
          </a:xfrm>
          <a:prstGeom prst="rect">
            <a:avLst/>
          </a:prstGeom>
          <a:noFill/>
          <a:ln>
            <a:noFill/>
          </a:ln>
        </p:spPr>
        <p:txBody>
          <a:bodyPr anchorCtr="0" anchor="t" bIns="0" lIns="0" spcFirstLastPara="1" rIns="0" wrap="square" tIns="0">
            <a:spAutoFit/>
          </a:bodyPr>
          <a:lstStyle/>
          <a:p>
            <a:pPr indent="0" lvl="0" marL="0" rtl="0" algn="l">
              <a:lnSpc>
                <a:spcPct val="125000"/>
              </a:lnSpc>
              <a:spcBef>
                <a:spcPts val="0"/>
              </a:spcBef>
              <a:spcAft>
                <a:spcPts val="0"/>
              </a:spcAft>
              <a:buNone/>
            </a:pPr>
            <a:r>
              <a:rPr lang="en" sz="1000">
                <a:latin typeface="Montserrat Medium"/>
                <a:ea typeface="Montserrat Medium"/>
                <a:cs typeface="Montserrat Medium"/>
                <a:sym typeface="Montserrat Medium"/>
              </a:rPr>
              <a:t>I am writing to offer my wholehearted recommendation for Ms. Natalie Carter, whom I have known for over six years as a close friend, colleague, and a person of outstanding integrity and compassion. I am delighted to share my perspective on Natalie’s character, work ethic, and interpersonal skills, which make her a truly remarkable individual in both personal and professional spheres.</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rPr lang="en" sz="1000">
                <a:latin typeface="Montserrat Medium"/>
                <a:ea typeface="Montserrat Medium"/>
                <a:cs typeface="Montserrat Medium"/>
                <a:sym typeface="Montserrat Medium"/>
              </a:rPr>
              <a:t>Over the years, I have witnessed Natalie excel in a variety of roles — from mentoring youth in our community to volunteering in local environmental initiatives. She approaches every commitment with sincerity, thoughtfulness, and unwavering reliability. Natalie’s empathy and her ability to listen without judgment have had a lasting impact on those around her.</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rPr lang="en" sz="1000">
                <a:latin typeface="Montserrat Medium"/>
                <a:ea typeface="Montserrat Medium"/>
                <a:cs typeface="Montserrat Medium"/>
                <a:sym typeface="Montserrat Medium"/>
              </a:rPr>
              <a:t>What distinguishes Natalie is her natural leadership and the way she brings people together. Whether she’s organizing a local fundraiser or helping a friend through a challenging time, she demonstrates patience, emotional intelligence, and genuine kindness. Her problem-solving mindset and calm demeanor are assets in any situation, and she consistently acts with grace and integrity.</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rPr lang="en" sz="1000">
                <a:latin typeface="Montserrat Medium"/>
                <a:ea typeface="Montserrat Medium"/>
                <a:cs typeface="Montserrat Medium"/>
                <a:sym typeface="Montserrat Medium"/>
              </a:rPr>
              <a:t>Beyond her contributions to the community, Natalie is also an excellent communicator. She expresses her ideas clearly, listens actively, and is always respectful and supportive in conversations. These qualities make her a valued friend and a trusted confidant.</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rPr lang="en" sz="1000">
                <a:latin typeface="Montserrat Medium"/>
                <a:ea typeface="Montserrat Medium"/>
                <a:cs typeface="Montserrat Medium"/>
                <a:sym typeface="Montserrat Medium"/>
              </a:rPr>
              <a:t>I am confident that Natalie Carter will bring warmth, responsibility, and sincerity to any endeavor she pursues. Should you require any additional information, I would be happy to provide further insights.</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t/>
            </a:r>
            <a:endParaRPr sz="1000">
              <a:latin typeface="Montserrat Medium"/>
              <a:ea typeface="Montserrat Medium"/>
              <a:cs typeface="Montserrat Medium"/>
              <a:sym typeface="Montserrat Medium"/>
            </a:endParaRPr>
          </a:p>
          <a:p>
            <a:pPr indent="0" lvl="0" marL="0" rtl="0" algn="l">
              <a:lnSpc>
                <a:spcPct val="125000"/>
              </a:lnSpc>
              <a:spcBef>
                <a:spcPts val="0"/>
              </a:spcBef>
              <a:spcAft>
                <a:spcPts val="0"/>
              </a:spcAft>
              <a:buNone/>
            </a:pPr>
            <a:r>
              <a:rPr lang="en" sz="1000">
                <a:latin typeface="Montserrat Medium"/>
                <a:ea typeface="Montserrat Medium"/>
                <a:cs typeface="Montserrat Medium"/>
                <a:sym typeface="Montserrat Medium"/>
              </a:rPr>
              <a:t>Thank you for considering this recommendation.</a:t>
            </a:r>
            <a:endParaRPr sz="1000">
              <a:latin typeface="Montserrat Medium"/>
              <a:ea typeface="Montserrat Medium"/>
              <a:cs typeface="Montserrat Medium"/>
              <a:sym typeface="Montserrat Medium"/>
            </a:endParaRPr>
          </a:p>
        </p:txBody>
      </p:sp>
      <p:sp>
        <p:nvSpPr>
          <p:cNvPr id="64" name="Google Shape;64;p13"/>
          <p:cNvSpPr txBox="1"/>
          <p:nvPr/>
        </p:nvSpPr>
        <p:spPr>
          <a:xfrm>
            <a:off x="557150" y="8853964"/>
            <a:ext cx="3141000" cy="153900"/>
          </a:xfrm>
          <a:prstGeom prst="rect">
            <a:avLst/>
          </a:prstGeom>
          <a:noFill/>
          <a:ln>
            <a:noFill/>
          </a:ln>
        </p:spPr>
        <p:txBody>
          <a:bodyPr anchorCtr="0" anchor="t" bIns="0" lIns="0" spcFirstLastPara="1" rIns="0" wrap="square" tIns="0">
            <a:spAutoFit/>
          </a:bodyPr>
          <a:lstStyle/>
          <a:p>
            <a:pPr indent="0" lvl="0" marL="0" rtl="0" algn="l">
              <a:lnSpc>
                <a:spcPct val="130000"/>
              </a:lnSpc>
              <a:spcBef>
                <a:spcPts val="0"/>
              </a:spcBef>
              <a:spcAft>
                <a:spcPts val="0"/>
              </a:spcAft>
              <a:buNone/>
            </a:pPr>
            <a:r>
              <a:rPr lang="en" sz="1000">
                <a:latin typeface="Montserrat Medium"/>
                <a:ea typeface="Montserrat Medium"/>
                <a:cs typeface="Montserrat Medium"/>
                <a:sym typeface="Montserrat Medium"/>
              </a:rPr>
              <a:t>Warm regards,</a:t>
            </a:r>
            <a:endParaRPr sz="1000">
              <a:latin typeface="Montserrat Medium"/>
              <a:ea typeface="Montserrat Medium"/>
              <a:cs typeface="Montserrat Medium"/>
              <a:sym typeface="Montserrat Medium"/>
            </a:endParaRPr>
          </a:p>
        </p:txBody>
      </p:sp>
      <p:sp>
        <p:nvSpPr>
          <p:cNvPr id="65" name="Google Shape;65;p13"/>
          <p:cNvSpPr txBox="1"/>
          <p:nvPr/>
        </p:nvSpPr>
        <p:spPr>
          <a:xfrm>
            <a:off x="557150" y="9830392"/>
            <a:ext cx="3141000" cy="153900"/>
          </a:xfrm>
          <a:prstGeom prst="rect">
            <a:avLst/>
          </a:prstGeom>
          <a:noFill/>
          <a:ln>
            <a:noFill/>
          </a:ln>
        </p:spPr>
        <p:txBody>
          <a:bodyPr anchorCtr="0" anchor="t" bIns="0" lIns="0" spcFirstLastPara="1" rIns="0" wrap="square" tIns="0">
            <a:spAutoFit/>
          </a:bodyPr>
          <a:lstStyle/>
          <a:p>
            <a:pPr indent="0" lvl="0" marL="0" rtl="0" algn="l">
              <a:lnSpc>
                <a:spcPct val="130000"/>
              </a:lnSpc>
              <a:spcBef>
                <a:spcPts val="0"/>
              </a:spcBef>
              <a:spcAft>
                <a:spcPts val="0"/>
              </a:spcAft>
              <a:buNone/>
            </a:pPr>
            <a:r>
              <a:rPr b="1" lang="en" sz="1000">
                <a:latin typeface="Montserrat"/>
                <a:ea typeface="Montserrat"/>
                <a:cs typeface="Montserrat"/>
                <a:sym typeface="Montserrat"/>
              </a:rPr>
              <a:t>Marcus Bennett</a:t>
            </a:r>
            <a:endParaRPr b="1" sz="1000">
              <a:latin typeface="Montserrat"/>
              <a:ea typeface="Montserrat"/>
              <a:cs typeface="Montserrat"/>
              <a:sym typeface="Montserrat"/>
            </a:endParaRPr>
          </a:p>
        </p:txBody>
      </p:sp>
      <p:sp>
        <p:nvSpPr>
          <p:cNvPr id="66" name="Google Shape;66;p13"/>
          <p:cNvSpPr txBox="1"/>
          <p:nvPr/>
        </p:nvSpPr>
        <p:spPr>
          <a:xfrm>
            <a:off x="557150" y="10026876"/>
            <a:ext cx="3141000" cy="153900"/>
          </a:xfrm>
          <a:prstGeom prst="rect">
            <a:avLst/>
          </a:prstGeom>
          <a:noFill/>
          <a:ln>
            <a:noFill/>
          </a:ln>
        </p:spPr>
        <p:txBody>
          <a:bodyPr anchorCtr="0" anchor="t" bIns="0" lIns="0" spcFirstLastPara="1" rIns="0" wrap="square" tIns="0">
            <a:spAutoFit/>
          </a:bodyPr>
          <a:lstStyle/>
          <a:p>
            <a:pPr indent="0" lvl="0" marL="0" rtl="0" algn="l">
              <a:lnSpc>
                <a:spcPct val="130000"/>
              </a:lnSpc>
              <a:spcBef>
                <a:spcPts val="0"/>
              </a:spcBef>
              <a:spcAft>
                <a:spcPts val="0"/>
              </a:spcAft>
              <a:buNone/>
            </a:pPr>
            <a:r>
              <a:rPr lang="en" sz="1000">
                <a:latin typeface="Montserrat Medium"/>
                <a:ea typeface="Montserrat Medium"/>
                <a:cs typeface="Montserrat Medium"/>
                <a:sym typeface="Montserrat Medium"/>
              </a:rPr>
              <a:t>Community Volunteer and Mentor</a:t>
            </a:r>
            <a:endParaRPr sz="1000">
              <a:latin typeface="Montserrat Medium"/>
              <a:ea typeface="Montserrat Medium"/>
              <a:cs typeface="Montserrat Medium"/>
              <a:sym typeface="Montserrat Medium"/>
            </a:endParaRPr>
          </a:p>
        </p:txBody>
      </p:sp>
      <p:pic>
        <p:nvPicPr>
          <p:cNvPr id="67" name="Google Shape;67;p13" title="Ресурс 1@3x.png"/>
          <p:cNvPicPr preferRelativeResize="0"/>
          <p:nvPr/>
        </p:nvPicPr>
        <p:blipFill>
          <a:blip r:embed="rId3">
            <a:alphaModFix/>
          </a:blip>
          <a:stretch>
            <a:fillRect/>
          </a:stretch>
        </p:blipFill>
        <p:spPr>
          <a:xfrm>
            <a:off x="548649" y="9325887"/>
            <a:ext cx="1546175" cy="315975"/>
          </a:xfrm>
          <a:prstGeom prst="rect">
            <a:avLst/>
          </a:prstGeom>
          <a:noFill/>
          <a:ln>
            <a:noFill/>
          </a:ln>
        </p:spPr>
      </p:pic>
      <p:sp>
        <p:nvSpPr>
          <p:cNvPr id="68" name="Google Shape;68;p13"/>
          <p:cNvSpPr/>
          <p:nvPr/>
        </p:nvSpPr>
        <p:spPr>
          <a:xfrm flipH="1" rot="10800000">
            <a:off x="548650" y="10642200"/>
            <a:ext cx="6462600" cy="49800"/>
          </a:xfrm>
          <a:prstGeom prst="rect">
            <a:avLst/>
          </a:prstGeom>
          <a:solidFill>
            <a:srgbClr val="000000"/>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