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Montserrat"/>
      <p:regular r:id="rId6"/>
      <p:bold r:id="rId7"/>
      <p:italic r:id="rId8"/>
      <p:boldItalic r:id="rId9"/>
    </p:embeddedFont>
    <p:embeddedFont>
      <p:font typeface="Montserrat Light"/>
      <p:regular r:id="rId10"/>
      <p:bold r:id="rId11"/>
      <p:italic r:id="rId12"/>
      <p:boldItalic r:id="rId13"/>
    </p:embeddedFont>
    <p:embeddedFont>
      <p:font typeface="DM Serif Display"/>
      <p:regular r:id="rId14"/>
      <p: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Light-bold.fntdata"/><Relationship Id="rId10" Type="http://schemas.openxmlformats.org/officeDocument/2006/relationships/font" Target="fonts/MontserratLight-regular.fntdata"/><Relationship Id="rId13" Type="http://schemas.openxmlformats.org/officeDocument/2006/relationships/font" Target="fonts/MontserratLight-boldItalic.fntdata"/><Relationship Id="rId12" Type="http://schemas.openxmlformats.org/officeDocument/2006/relationships/font" Target="fonts/Montserrat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-boldItalic.fntdata"/><Relationship Id="rId15" Type="http://schemas.openxmlformats.org/officeDocument/2006/relationships/font" Target="fonts/DMSerifDisplay-italic.fntdata"/><Relationship Id="rId14" Type="http://schemas.openxmlformats.org/officeDocument/2006/relationships/font" Target="fonts/DMSerifDisplay-regular.fntdata"/><Relationship Id="rId5" Type="http://schemas.openxmlformats.org/officeDocument/2006/relationships/slide" Target="slides/slide1.xml"/><Relationship Id="rId6" Type="http://schemas.openxmlformats.org/officeDocument/2006/relationships/font" Target="fonts/Montserrat-regular.fntdata"/><Relationship Id="rId7" Type="http://schemas.openxmlformats.org/officeDocument/2006/relationships/font" Target="fonts/Montserrat-bold.fntdata"/><Relationship Id="rId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126150"/>
            <a:ext cx="2867700" cy="85665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" name="Google Shape;55;p13"/>
          <p:cNvCxnSpPr/>
          <p:nvPr/>
        </p:nvCxnSpPr>
        <p:spPr>
          <a:xfrm>
            <a:off x="0" y="2126153"/>
            <a:ext cx="7563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25882" l="4515" r="2582" t="0"/>
          <a:stretch/>
        </p:blipFill>
        <p:spPr>
          <a:xfrm>
            <a:off x="5638100" y="392075"/>
            <a:ext cx="1291800" cy="1291800"/>
          </a:xfrm>
          <a:prstGeom prst="ellipse">
            <a:avLst/>
          </a:prstGeom>
          <a:solidFill>
            <a:srgbClr val="F8F8F8"/>
          </a:solidFill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610025" y="632702"/>
            <a:ext cx="3262552" cy="782727"/>
            <a:chOff x="610025" y="632702"/>
            <a:chExt cx="3262552" cy="782727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610025" y="632702"/>
              <a:ext cx="32616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400">
                  <a:solidFill>
                    <a:srgbClr val="282828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EMILY TURNER</a:t>
              </a:r>
              <a:endParaRPr sz="3400">
                <a:solidFill>
                  <a:srgbClr val="282828"/>
                </a:solidFill>
                <a:latin typeface="DM Serif Display"/>
                <a:ea typeface="DM Serif Display"/>
                <a:cs typeface="DM Serif Display"/>
                <a:sym typeface="DM Serif Display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610977" y="1200029"/>
              <a:ext cx="3261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82828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PROJECT COORDINATOR</a:t>
              </a:r>
              <a:endParaRPr>
                <a:solidFill>
                  <a:srgbClr val="282828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sp>
        <p:nvSpPr>
          <p:cNvPr id="60" name="Google Shape;60;p13"/>
          <p:cNvSpPr txBox="1"/>
          <p:nvPr/>
        </p:nvSpPr>
        <p:spPr>
          <a:xfrm>
            <a:off x="626972" y="2673525"/>
            <a:ext cx="2113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2828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CONTACT</a:t>
            </a:r>
            <a:endParaRPr>
              <a:solidFill>
                <a:srgbClr val="2828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26972" y="3082679"/>
            <a:ext cx="2113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555.987.654</a:t>
            </a:r>
            <a:endParaRPr sz="10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26972" y="3376164"/>
            <a:ext cx="2113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emilyturner@mail.ltd</a:t>
            </a:r>
            <a:endParaRPr sz="10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626972" y="3669650"/>
            <a:ext cx="2113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London, UK</a:t>
            </a:r>
            <a:endParaRPr sz="10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626972" y="3963136"/>
            <a:ext cx="2113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linkedin.com/in/emilyexample</a:t>
            </a:r>
            <a:endParaRPr sz="10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20426" y="4886645"/>
            <a:ext cx="2113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2828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SKILLS</a:t>
            </a:r>
            <a:endParaRPr>
              <a:solidFill>
                <a:srgbClr val="2828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66" name="Google Shape;66;p13"/>
          <p:cNvGrpSpPr/>
          <p:nvPr/>
        </p:nvGrpSpPr>
        <p:grpSpPr>
          <a:xfrm>
            <a:off x="621029" y="5265050"/>
            <a:ext cx="2113216" cy="215400"/>
            <a:chOff x="621022" y="5265050"/>
            <a:chExt cx="2270079" cy="215400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777901" y="5295800"/>
              <a:ext cx="2113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Leadership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3"/>
            <p:cNvSpPr txBox="1"/>
            <p:nvPr/>
          </p:nvSpPr>
          <p:spPr>
            <a:xfrm>
              <a:off x="621022" y="5265050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621029" y="5558525"/>
            <a:ext cx="2113216" cy="215400"/>
            <a:chOff x="621022" y="5558525"/>
            <a:chExt cx="2270079" cy="215400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777901" y="5589275"/>
              <a:ext cx="2113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Team Collaboration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621022" y="5558525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621029" y="5852000"/>
            <a:ext cx="2113216" cy="215400"/>
            <a:chOff x="621022" y="5852000"/>
            <a:chExt cx="2270079" cy="215400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777901" y="5882750"/>
              <a:ext cx="2113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Risk Management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621022" y="5852000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621029" y="6145475"/>
            <a:ext cx="2113216" cy="215400"/>
            <a:chOff x="621022" y="6145475"/>
            <a:chExt cx="2270079" cy="215400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777901" y="6176225"/>
              <a:ext cx="2113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Strategic Planning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621022" y="6145475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621029" y="6434425"/>
            <a:ext cx="2113216" cy="215400"/>
            <a:chOff x="621022" y="6434425"/>
            <a:chExt cx="2270079" cy="215400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777901" y="6465175"/>
              <a:ext cx="2113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Agile Methodologies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621022" y="6434425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621029" y="6723375"/>
            <a:ext cx="2113216" cy="215400"/>
            <a:chOff x="621022" y="6723375"/>
            <a:chExt cx="2270079" cy="215400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777901" y="6754125"/>
              <a:ext cx="2113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Budget Oversight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621022" y="6723375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621029" y="7012325"/>
            <a:ext cx="2113216" cy="215400"/>
            <a:chOff x="621022" y="7012325"/>
            <a:chExt cx="2270079" cy="215400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777901" y="7043075"/>
              <a:ext cx="2113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Time Management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621022" y="7012325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7" name="Google Shape;87;p13"/>
          <p:cNvSpPr txBox="1"/>
          <p:nvPr/>
        </p:nvSpPr>
        <p:spPr>
          <a:xfrm>
            <a:off x="620426" y="8050662"/>
            <a:ext cx="2113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2828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LANGUAGES</a:t>
            </a:r>
            <a:endParaRPr>
              <a:solidFill>
                <a:srgbClr val="2828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grpSp>
        <p:nvGrpSpPr>
          <p:cNvPr id="88" name="Google Shape;88;p13"/>
          <p:cNvGrpSpPr/>
          <p:nvPr/>
        </p:nvGrpSpPr>
        <p:grpSpPr>
          <a:xfrm>
            <a:off x="621029" y="8429075"/>
            <a:ext cx="2113216" cy="215400"/>
            <a:chOff x="621022" y="5265050"/>
            <a:chExt cx="2270079" cy="215400"/>
          </a:xfrm>
        </p:grpSpPr>
        <p:sp>
          <p:nvSpPr>
            <p:cNvPr id="89" name="Google Shape;89;p13"/>
            <p:cNvSpPr txBox="1"/>
            <p:nvPr/>
          </p:nvSpPr>
          <p:spPr>
            <a:xfrm>
              <a:off x="777901" y="5295800"/>
              <a:ext cx="2113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English (Native)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621022" y="5265050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1" name="Google Shape;91;p13"/>
          <p:cNvGrpSpPr/>
          <p:nvPr/>
        </p:nvGrpSpPr>
        <p:grpSpPr>
          <a:xfrm>
            <a:off x="621029" y="8722550"/>
            <a:ext cx="2113216" cy="215400"/>
            <a:chOff x="621022" y="5558525"/>
            <a:chExt cx="2270079" cy="215400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777901" y="5589275"/>
              <a:ext cx="2113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Spanish (Fluent)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621022" y="5558525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621029" y="9016025"/>
            <a:ext cx="2113216" cy="215400"/>
            <a:chOff x="621022" y="5852000"/>
            <a:chExt cx="2270079" cy="215400"/>
          </a:xfrm>
        </p:grpSpPr>
        <p:sp>
          <p:nvSpPr>
            <p:cNvPr id="95" name="Google Shape;95;p13"/>
            <p:cNvSpPr txBox="1"/>
            <p:nvPr/>
          </p:nvSpPr>
          <p:spPr>
            <a:xfrm>
              <a:off x="777901" y="5882750"/>
              <a:ext cx="2113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French (Intermediate)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621022" y="5852000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621029" y="9309500"/>
            <a:ext cx="2113216" cy="215400"/>
            <a:chOff x="621022" y="6145475"/>
            <a:chExt cx="2270079" cy="215400"/>
          </a:xfrm>
        </p:grpSpPr>
        <p:sp>
          <p:nvSpPr>
            <p:cNvPr id="98" name="Google Shape;98;p13"/>
            <p:cNvSpPr txBox="1"/>
            <p:nvPr/>
          </p:nvSpPr>
          <p:spPr>
            <a:xfrm>
              <a:off x="777901" y="6176225"/>
              <a:ext cx="2113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German (Basic)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621022" y="6145475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621029" y="9598450"/>
            <a:ext cx="2113216" cy="215400"/>
            <a:chOff x="621022" y="6434425"/>
            <a:chExt cx="2270079" cy="215400"/>
          </a:xfrm>
        </p:grpSpPr>
        <p:sp>
          <p:nvSpPr>
            <p:cNvPr id="101" name="Google Shape;101;p13"/>
            <p:cNvSpPr txBox="1"/>
            <p:nvPr/>
          </p:nvSpPr>
          <p:spPr>
            <a:xfrm>
              <a:off x="777901" y="6465175"/>
              <a:ext cx="2113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Italian (Basic)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621022" y="6434425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3397179" y="2669621"/>
            <a:ext cx="2113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2828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EDUCATION</a:t>
            </a:r>
            <a:endParaRPr>
              <a:solidFill>
                <a:srgbClr val="2828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3397182" y="3078771"/>
            <a:ext cx="2635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Bachelor of Business Administration</a:t>
            </a:r>
            <a:endParaRPr sz="10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3397182" y="3270046"/>
            <a:ext cx="2635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University of London   </a:t>
            </a:r>
            <a:endParaRPr sz="10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6182551" y="3270050"/>
            <a:ext cx="772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2015 - 2019</a:t>
            </a:r>
            <a:endParaRPr sz="10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3397182" y="3654821"/>
            <a:ext cx="2635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Diploma in Project Management</a:t>
            </a:r>
            <a:endParaRPr sz="10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3397182" y="3846096"/>
            <a:ext cx="2635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Kingston College   </a:t>
            </a:r>
            <a:endParaRPr sz="10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6182551" y="3846100"/>
            <a:ext cx="772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2014 - 2015</a:t>
            </a:r>
            <a:endParaRPr sz="10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3397179" y="4395391"/>
            <a:ext cx="2113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28282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WORK EXPERIENCE</a:t>
            </a:r>
            <a:endParaRPr>
              <a:solidFill>
                <a:srgbClr val="28282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3397173" y="4902150"/>
            <a:ext cx="34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Project Coordinator</a:t>
            </a:r>
            <a:endParaRPr b="1" sz="10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3397173" y="5093425"/>
            <a:ext cx="34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8282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Global Solutions Ltd. | London, UK | 2019 - Present</a:t>
            </a:r>
            <a:endParaRPr sz="1000">
              <a:solidFill>
                <a:srgbClr val="28282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13" name="Google Shape;113;p13"/>
          <p:cNvGrpSpPr/>
          <p:nvPr/>
        </p:nvGrpSpPr>
        <p:grpSpPr>
          <a:xfrm>
            <a:off x="3397167" y="5444454"/>
            <a:ext cx="3462361" cy="569546"/>
            <a:chOff x="621022" y="5558525"/>
            <a:chExt cx="3719369" cy="569546"/>
          </a:xfrm>
        </p:grpSpPr>
        <p:sp>
          <p:nvSpPr>
            <p:cNvPr id="114" name="Google Shape;114;p13"/>
            <p:cNvSpPr txBox="1"/>
            <p:nvPr/>
          </p:nvSpPr>
          <p:spPr>
            <a:xfrm>
              <a:off x="777891" y="5589271"/>
              <a:ext cx="35625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Led cross-functional teams to deliver 15+ successful 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projects, ensuring completion within deadlines and 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budgets.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621022" y="5558525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16" name="Google Shape;116;p13"/>
          <p:cNvGrpSpPr/>
          <p:nvPr/>
        </p:nvGrpSpPr>
        <p:grpSpPr>
          <a:xfrm>
            <a:off x="3397167" y="6014004"/>
            <a:ext cx="3462361" cy="376946"/>
            <a:chOff x="621022" y="5558525"/>
            <a:chExt cx="3719369" cy="376946"/>
          </a:xfrm>
        </p:grpSpPr>
        <p:sp>
          <p:nvSpPr>
            <p:cNvPr id="117" name="Google Shape;117;p13"/>
            <p:cNvSpPr txBox="1"/>
            <p:nvPr/>
          </p:nvSpPr>
          <p:spPr>
            <a:xfrm>
              <a:off x="777891" y="5589271"/>
              <a:ext cx="3562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Built strong relationships with stakeholders, 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fostering trust and open communication.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" name="Google Shape;118;p13"/>
            <p:cNvSpPr txBox="1"/>
            <p:nvPr/>
          </p:nvSpPr>
          <p:spPr>
            <a:xfrm>
              <a:off x="621022" y="5558525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19" name="Google Shape;119;p13"/>
          <p:cNvSpPr txBox="1"/>
          <p:nvPr/>
        </p:nvSpPr>
        <p:spPr>
          <a:xfrm>
            <a:off x="3397173" y="6621041"/>
            <a:ext cx="34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Junior Project Manager</a:t>
            </a:r>
            <a:endParaRPr b="1" sz="10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3"/>
          <p:cNvSpPr txBox="1"/>
          <p:nvPr/>
        </p:nvSpPr>
        <p:spPr>
          <a:xfrm>
            <a:off x="3397173" y="6812316"/>
            <a:ext cx="34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8282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Dynamic Innovations | Manchester, UK | 2017 - 2019</a:t>
            </a:r>
            <a:endParaRPr sz="1000">
              <a:solidFill>
                <a:srgbClr val="28282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21" name="Google Shape;121;p13"/>
          <p:cNvGrpSpPr/>
          <p:nvPr/>
        </p:nvGrpSpPr>
        <p:grpSpPr>
          <a:xfrm>
            <a:off x="3397167" y="7163344"/>
            <a:ext cx="3462361" cy="376946"/>
            <a:chOff x="621022" y="5558525"/>
            <a:chExt cx="3719369" cy="376946"/>
          </a:xfrm>
        </p:grpSpPr>
        <p:sp>
          <p:nvSpPr>
            <p:cNvPr id="122" name="Google Shape;122;p13"/>
            <p:cNvSpPr txBox="1"/>
            <p:nvPr/>
          </p:nvSpPr>
          <p:spPr>
            <a:xfrm>
              <a:off x="777891" y="5589271"/>
              <a:ext cx="3562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Assisted in managing project schedules, tracking 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milestones, and preparing progress reports.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621022" y="5558525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4" name="Google Shape;124;p13"/>
          <p:cNvGrpSpPr/>
          <p:nvPr/>
        </p:nvGrpSpPr>
        <p:grpSpPr>
          <a:xfrm>
            <a:off x="3397167" y="7539427"/>
            <a:ext cx="3462361" cy="376946"/>
            <a:chOff x="621022" y="5558525"/>
            <a:chExt cx="3719369" cy="376946"/>
          </a:xfrm>
        </p:grpSpPr>
        <p:sp>
          <p:nvSpPr>
            <p:cNvPr id="125" name="Google Shape;125;p13"/>
            <p:cNvSpPr txBox="1"/>
            <p:nvPr/>
          </p:nvSpPr>
          <p:spPr>
            <a:xfrm>
              <a:off x="777891" y="5589271"/>
              <a:ext cx="3562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Streamlined communication processes across  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departments, reducing delays by 15%.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6" name="Google Shape;126;p13"/>
            <p:cNvSpPr txBox="1"/>
            <p:nvPr/>
          </p:nvSpPr>
          <p:spPr>
            <a:xfrm>
              <a:off x="621022" y="5558525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27" name="Google Shape;127;p13"/>
          <p:cNvGrpSpPr/>
          <p:nvPr/>
        </p:nvGrpSpPr>
        <p:grpSpPr>
          <a:xfrm>
            <a:off x="3397167" y="7928702"/>
            <a:ext cx="3462361" cy="376946"/>
            <a:chOff x="621022" y="5558525"/>
            <a:chExt cx="3719369" cy="376946"/>
          </a:xfrm>
        </p:grpSpPr>
        <p:sp>
          <p:nvSpPr>
            <p:cNvPr id="128" name="Google Shape;128;p13"/>
            <p:cNvSpPr txBox="1"/>
            <p:nvPr/>
          </p:nvSpPr>
          <p:spPr>
            <a:xfrm>
              <a:off x="777891" y="5589271"/>
              <a:ext cx="3562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Conducted risk assessments, mitigating potential   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challenges effectively.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9" name="Google Shape;129;p13"/>
            <p:cNvSpPr txBox="1"/>
            <p:nvPr/>
          </p:nvSpPr>
          <p:spPr>
            <a:xfrm>
              <a:off x="621022" y="5558525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30" name="Google Shape;130;p13"/>
          <p:cNvSpPr txBox="1"/>
          <p:nvPr/>
        </p:nvSpPr>
        <p:spPr>
          <a:xfrm>
            <a:off x="3397173" y="8525038"/>
            <a:ext cx="34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Intern - Project Assistant</a:t>
            </a:r>
            <a:endParaRPr b="1" sz="10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3"/>
          <p:cNvSpPr txBox="1"/>
          <p:nvPr/>
        </p:nvSpPr>
        <p:spPr>
          <a:xfrm>
            <a:off x="3397175" y="8716325"/>
            <a:ext cx="35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solidFill>
                  <a:srgbClr val="282828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Bright Future Enterprises | Birmingham, UK | 2015 - 2017</a:t>
            </a:r>
            <a:endParaRPr sz="1000">
              <a:solidFill>
                <a:srgbClr val="282828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pSp>
        <p:nvGrpSpPr>
          <p:cNvPr id="132" name="Google Shape;132;p13"/>
          <p:cNvGrpSpPr/>
          <p:nvPr/>
        </p:nvGrpSpPr>
        <p:grpSpPr>
          <a:xfrm>
            <a:off x="3397167" y="9067342"/>
            <a:ext cx="3602558" cy="376958"/>
            <a:chOff x="621022" y="5558525"/>
            <a:chExt cx="3869973" cy="376958"/>
          </a:xfrm>
        </p:grpSpPr>
        <p:sp>
          <p:nvSpPr>
            <p:cNvPr id="133" name="Google Shape;133;p13"/>
            <p:cNvSpPr txBox="1"/>
            <p:nvPr/>
          </p:nvSpPr>
          <p:spPr>
            <a:xfrm>
              <a:off x="777895" y="5589283"/>
              <a:ext cx="37131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Coordinated project documentation and maintained accurate records.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4" name="Google Shape;134;p13"/>
            <p:cNvSpPr txBox="1"/>
            <p:nvPr/>
          </p:nvSpPr>
          <p:spPr>
            <a:xfrm>
              <a:off x="621022" y="5558525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5" name="Google Shape;135;p13"/>
          <p:cNvGrpSpPr/>
          <p:nvPr/>
        </p:nvGrpSpPr>
        <p:grpSpPr>
          <a:xfrm>
            <a:off x="3397174" y="9443372"/>
            <a:ext cx="3598490" cy="376946"/>
            <a:chOff x="621022" y="5558525"/>
            <a:chExt cx="3719369" cy="376946"/>
          </a:xfrm>
        </p:grpSpPr>
        <p:sp>
          <p:nvSpPr>
            <p:cNvPr id="136" name="Google Shape;136;p13"/>
            <p:cNvSpPr txBox="1"/>
            <p:nvPr/>
          </p:nvSpPr>
          <p:spPr>
            <a:xfrm>
              <a:off x="777891" y="5589271"/>
              <a:ext cx="3562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Scheduled and organized meetings, ensuring        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seamless collaboration among team members.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13"/>
            <p:cNvSpPr txBox="1"/>
            <p:nvPr/>
          </p:nvSpPr>
          <p:spPr>
            <a:xfrm>
              <a:off x="621022" y="5558525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8" name="Google Shape;138;p13"/>
          <p:cNvGrpSpPr/>
          <p:nvPr/>
        </p:nvGrpSpPr>
        <p:grpSpPr>
          <a:xfrm>
            <a:off x="3397167" y="9832700"/>
            <a:ext cx="3602558" cy="215400"/>
            <a:chOff x="621022" y="5558525"/>
            <a:chExt cx="3869973" cy="215400"/>
          </a:xfrm>
        </p:grpSpPr>
        <p:sp>
          <p:nvSpPr>
            <p:cNvPr id="139" name="Google Shape;139;p13"/>
            <p:cNvSpPr txBox="1"/>
            <p:nvPr/>
          </p:nvSpPr>
          <p:spPr>
            <a:xfrm>
              <a:off x="777895" y="5589275"/>
              <a:ext cx="37131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000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Assisted in developing project plans and strategies.</a:t>
              </a:r>
              <a:endParaRPr sz="10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0" name="Google Shape;140;p13"/>
            <p:cNvSpPr txBox="1"/>
            <p:nvPr/>
          </p:nvSpPr>
          <p:spPr>
            <a:xfrm>
              <a:off x="621022" y="5558525"/>
              <a:ext cx="7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rgbClr val="28282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•</a:t>
              </a:r>
              <a:endParaRPr b="1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