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Sour Gummy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font" Target="fonts/SourGummy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SourGummy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SourGummy-regular.fntdata"/><Relationship Id="rId8" Type="http://schemas.openxmlformats.org/officeDocument/2006/relationships/font" Target="fonts/SourGumm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7.png"/><Relationship Id="rId10" Type="http://schemas.openxmlformats.org/officeDocument/2006/relationships/image" Target="../media/image14.png"/><Relationship Id="rId13" Type="http://schemas.openxmlformats.org/officeDocument/2006/relationships/image" Target="../media/image10.png"/><Relationship Id="rId1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5.png"/><Relationship Id="rId15" Type="http://schemas.openxmlformats.org/officeDocument/2006/relationships/image" Target="../media/image1.png"/><Relationship Id="rId14" Type="http://schemas.openxmlformats.org/officeDocument/2006/relationships/image" Target="../media/image12.png"/><Relationship Id="rId16" Type="http://schemas.openxmlformats.org/officeDocument/2006/relationships/image" Target="../media/image6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13.png"/><Relationship Id="rId8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0"/>
            <a:ext cx="7560000" cy="10692000"/>
            <a:chOff x="11523400" y="0"/>
            <a:chExt cx="7560000" cy="10692000"/>
          </a:xfrm>
        </p:grpSpPr>
        <p:sp>
          <p:nvSpPr>
            <p:cNvPr id="55" name="Google Shape;55;p13"/>
            <p:cNvSpPr/>
            <p:nvPr/>
          </p:nvSpPr>
          <p:spPr>
            <a:xfrm>
              <a:off x="11523400" y="0"/>
              <a:ext cx="7560000" cy="10692000"/>
            </a:xfrm>
            <a:prstGeom prst="rect">
              <a:avLst/>
            </a:prstGeom>
            <a:solidFill>
              <a:srgbClr val="00616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/>
            <p:nvPr/>
          </p:nvSpPr>
          <p:spPr>
            <a:xfrm>
              <a:off x="11678350" y="165450"/>
              <a:ext cx="7250100" cy="10361100"/>
            </a:xfrm>
            <a:prstGeom prst="roundRect">
              <a:avLst>
                <a:gd fmla="val 2695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13"/>
          <p:cNvSpPr txBox="1"/>
          <p:nvPr/>
        </p:nvSpPr>
        <p:spPr>
          <a:xfrm>
            <a:off x="154950" y="171649"/>
            <a:ext cx="72501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600">
                <a:solidFill>
                  <a:srgbClr val="006161"/>
                </a:solidFill>
                <a:latin typeface="Sour Gummy"/>
                <a:ea typeface="Sour Gummy"/>
                <a:cs typeface="Sour Gummy"/>
                <a:sym typeface="Sour Gummy"/>
              </a:rPr>
              <a:t>Party Planning Checklist</a:t>
            </a:r>
            <a:endParaRPr b="1" sz="4600">
              <a:solidFill>
                <a:srgbClr val="00616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pic>
        <p:nvPicPr>
          <p:cNvPr id="58" name="Google Shape;58;p13" title="Ресурс 14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05834" y="9038702"/>
            <a:ext cx="1435875" cy="14358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9" name="Google Shape;59;p13"/>
          <p:cNvGrpSpPr/>
          <p:nvPr/>
        </p:nvGrpSpPr>
        <p:grpSpPr>
          <a:xfrm>
            <a:off x="2760277" y="1137273"/>
            <a:ext cx="1345400" cy="3661602"/>
            <a:chOff x="2760277" y="1137273"/>
            <a:chExt cx="1345400" cy="3661602"/>
          </a:xfrm>
        </p:grpSpPr>
        <p:pic>
          <p:nvPicPr>
            <p:cNvPr id="60" name="Google Shape;60;p13" title="Ресурс 1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796750" y="3487100"/>
              <a:ext cx="1204550" cy="13117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1" name="Google Shape;61;p13" title="Ресурс 2@2x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2760277" y="1137273"/>
              <a:ext cx="1345400" cy="2389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2" name="Google Shape;62;p13" title="Ресурс 3@2x.png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3780000" y="1471942"/>
              <a:ext cx="325675" cy="31940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3" name="Google Shape;63;p13"/>
          <p:cNvGrpSpPr/>
          <p:nvPr/>
        </p:nvGrpSpPr>
        <p:grpSpPr>
          <a:xfrm>
            <a:off x="6408999" y="1251050"/>
            <a:ext cx="780351" cy="3285550"/>
            <a:chOff x="6408999" y="1251050"/>
            <a:chExt cx="780351" cy="3285550"/>
          </a:xfrm>
        </p:grpSpPr>
        <p:pic>
          <p:nvPicPr>
            <p:cNvPr id="64" name="Google Shape;64;p13" title="Ресурс 8@2x.png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6498500" y="1251050"/>
              <a:ext cx="308850" cy="3029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65" name="Google Shape;65;p13"/>
            <p:cNvGrpSpPr/>
            <p:nvPr/>
          </p:nvGrpSpPr>
          <p:grpSpPr>
            <a:xfrm>
              <a:off x="6408999" y="2746450"/>
              <a:ext cx="780351" cy="1790150"/>
              <a:chOff x="6408999" y="2746450"/>
              <a:chExt cx="780351" cy="1790150"/>
            </a:xfrm>
          </p:grpSpPr>
          <p:pic>
            <p:nvPicPr>
              <p:cNvPr id="66" name="Google Shape;66;p13" title="Ресурс 7@2x.png"/>
              <p:cNvPicPr preferRelativeResize="0"/>
              <p:nvPr/>
            </p:nvPicPr>
            <p:blipFill>
              <a:blip r:embed="rId8">
                <a:alphaModFix/>
              </a:blip>
              <a:stretch>
                <a:fillRect/>
              </a:stretch>
            </p:blipFill>
            <p:spPr>
              <a:xfrm>
                <a:off x="6734688" y="4155600"/>
                <a:ext cx="371475" cy="381000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67" name="Google Shape;67;p13"/>
              <p:cNvGrpSpPr/>
              <p:nvPr/>
            </p:nvGrpSpPr>
            <p:grpSpPr>
              <a:xfrm>
                <a:off x="6408999" y="2746450"/>
                <a:ext cx="780351" cy="631800"/>
                <a:chOff x="6408999" y="2746450"/>
                <a:chExt cx="780351" cy="631800"/>
              </a:xfrm>
            </p:grpSpPr>
            <p:pic>
              <p:nvPicPr>
                <p:cNvPr id="68" name="Google Shape;68;p13" title="Ресурс 5@2x.png"/>
                <p:cNvPicPr preferRelativeResize="0"/>
                <p:nvPr/>
              </p:nvPicPr>
              <p:blipFill>
                <a:blip r:embed="rId9">
                  <a:alphaModFix/>
                </a:blip>
                <a:stretch>
                  <a:fillRect/>
                </a:stretch>
              </p:blipFill>
              <p:spPr>
                <a:xfrm>
                  <a:off x="6867200" y="2746450"/>
                  <a:ext cx="322150" cy="32847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69" name="Google Shape;69;p13" title="Ресурс 9@2x.png"/>
                <p:cNvPicPr preferRelativeResize="0"/>
                <p:nvPr/>
              </p:nvPicPr>
              <p:blipFill>
                <a:blip r:embed="rId10">
                  <a:alphaModFix/>
                </a:blip>
                <a:stretch>
                  <a:fillRect/>
                </a:stretch>
              </p:blipFill>
              <p:spPr>
                <a:xfrm>
                  <a:off x="6408999" y="3116725"/>
                  <a:ext cx="248775" cy="26152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</p:grpSp>
      <p:grpSp>
        <p:nvGrpSpPr>
          <p:cNvPr id="70" name="Google Shape;70;p13"/>
          <p:cNvGrpSpPr/>
          <p:nvPr/>
        </p:nvGrpSpPr>
        <p:grpSpPr>
          <a:xfrm>
            <a:off x="3340349" y="6201949"/>
            <a:ext cx="780316" cy="638920"/>
            <a:chOff x="3071550" y="6080075"/>
            <a:chExt cx="1049376" cy="859225"/>
          </a:xfrm>
        </p:grpSpPr>
        <p:pic>
          <p:nvPicPr>
            <p:cNvPr id="71" name="Google Shape;71;p13" title="Ресурс 4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3071550" y="6441750"/>
              <a:ext cx="338825" cy="3388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2" name="Google Shape;72;p13" title="Ресурс 6@2x.png"/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3843825" y="6702800"/>
              <a:ext cx="236500" cy="2365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3" name="Google Shape;73;p13" title="Ресурс 10@2x.png"/>
            <p:cNvPicPr preferRelativeResize="0"/>
            <p:nvPr/>
          </p:nvPicPr>
          <p:blipFill>
            <a:blip r:embed="rId13">
              <a:alphaModFix/>
            </a:blip>
            <a:stretch>
              <a:fillRect/>
            </a:stretch>
          </p:blipFill>
          <p:spPr>
            <a:xfrm>
              <a:off x="3803251" y="6080075"/>
              <a:ext cx="317675" cy="3239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4" name="Google Shape;74;p13"/>
          <p:cNvGrpSpPr/>
          <p:nvPr/>
        </p:nvGrpSpPr>
        <p:grpSpPr>
          <a:xfrm>
            <a:off x="3922016" y="9125726"/>
            <a:ext cx="1666483" cy="1240277"/>
            <a:chOff x="3502050" y="8812925"/>
            <a:chExt cx="2086233" cy="1552675"/>
          </a:xfrm>
        </p:grpSpPr>
        <p:pic>
          <p:nvPicPr>
            <p:cNvPr id="75" name="Google Shape;75;p13" title="Ресурс 11@2x.png"/>
            <p:cNvPicPr preferRelativeResize="0"/>
            <p:nvPr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3502050" y="8812925"/>
              <a:ext cx="1412675" cy="15526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6" name="Google Shape;76;p13" title="Ресурс 12@2x.png"/>
            <p:cNvPicPr preferRelativeResize="0"/>
            <p:nvPr/>
          </p:nvPicPr>
          <p:blipFill>
            <a:blip r:embed="rId15">
              <a:alphaModFix/>
            </a:blip>
            <a:stretch>
              <a:fillRect/>
            </a:stretch>
          </p:blipFill>
          <p:spPr>
            <a:xfrm>
              <a:off x="5246625" y="9786656"/>
              <a:ext cx="341658" cy="33508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7" name="Google Shape;77;p13" title="Ресурс 13@2x.png"/>
            <p:cNvPicPr preferRelativeResize="0"/>
            <p:nvPr/>
          </p:nvPicPr>
          <p:blipFill>
            <a:blip r:embed="rId16">
              <a:alphaModFix/>
            </a:blip>
            <a:stretch>
              <a:fillRect/>
            </a:stretch>
          </p:blipFill>
          <p:spPr>
            <a:xfrm>
              <a:off x="4918000" y="9376050"/>
              <a:ext cx="305875" cy="3118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8" name="Google Shape;78;p13"/>
          <p:cNvSpPr/>
          <p:nvPr/>
        </p:nvSpPr>
        <p:spPr>
          <a:xfrm>
            <a:off x="433050" y="1462475"/>
            <a:ext cx="2052900" cy="378600"/>
          </a:xfrm>
          <a:prstGeom prst="roundRect">
            <a:avLst>
              <a:gd fmla="val 16667" name="adj"/>
            </a:avLst>
          </a:prstGeom>
          <a:solidFill>
            <a:srgbClr val="0061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1 month before</a:t>
            </a:r>
            <a:endParaRPr b="1" sz="18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332475" y="2045800"/>
            <a:ext cx="2910900" cy="18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60BFBD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Decide the celebration style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60BFBD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Set your overall budget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60BFBD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Pick the final date and time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60BFBD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Select location or reserve the venue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60BFBD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Hire a DJ or music service (optional)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60BFBD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Hire a photographer/videographer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60BFBD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Create the guest list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60BFBD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Start designing invitations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80" name="Google Shape;80;p13"/>
          <p:cNvSpPr/>
          <p:nvPr/>
        </p:nvSpPr>
        <p:spPr>
          <a:xfrm>
            <a:off x="433050" y="4191400"/>
            <a:ext cx="1980600" cy="378600"/>
          </a:xfrm>
          <a:prstGeom prst="roundRect">
            <a:avLst>
              <a:gd fmla="val 16667" name="adj"/>
            </a:avLst>
          </a:prstGeom>
          <a:solidFill>
            <a:srgbClr val="682C5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3 weeks before</a:t>
            </a:r>
            <a:endParaRPr b="1" sz="18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332475" y="4774726"/>
            <a:ext cx="3691800" cy="13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68FC1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Send invitations to guests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68FC1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Create a plan for activities or entertainment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68FC1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Arrange supplies for games or crafts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68FC1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Purchase small rewards or gifts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68FC1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Choose the party menu and write a shopping list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68FC1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Plan theme decorations and list needed items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82" name="Google Shape;82;p13"/>
          <p:cNvSpPr/>
          <p:nvPr/>
        </p:nvSpPr>
        <p:spPr>
          <a:xfrm>
            <a:off x="433050" y="6446327"/>
            <a:ext cx="2052900" cy="378600"/>
          </a:xfrm>
          <a:prstGeom prst="roundRect">
            <a:avLst>
              <a:gd fmla="val 16667" name="adj"/>
            </a:avLst>
          </a:prstGeom>
          <a:solidFill>
            <a:srgbClr val="1D2E6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2 weeks before</a:t>
            </a:r>
            <a:endParaRPr b="1" sz="18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332475" y="7029652"/>
            <a:ext cx="3691800" cy="40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D92C6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Order a cake or decide on a homemade recipe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D92C6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Buy party favor items for the guests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84" name="Google Shape;84;p13"/>
          <p:cNvSpPr/>
          <p:nvPr/>
        </p:nvSpPr>
        <p:spPr>
          <a:xfrm>
            <a:off x="433050" y="7753250"/>
            <a:ext cx="1834200" cy="378600"/>
          </a:xfrm>
          <a:prstGeom prst="roundRect">
            <a:avLst>
              <a:gd fmla="val 16667" name="adj"/>
            </a:avLst>
          </a:prstGeom>
          <a:solidFill>
            <a:srgbClr val="2462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1 week before</a:t>
            </a:r>
            <a:endParaRPr b="1" sz="18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332475" y="8336575"/>
            <a:ext cx="3954300" cy="18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7C47A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Purchase balloons and helium if needed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7C47A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Get plates, cups, utensils, napkins, and table décor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7C47A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Buy party decorations (banners, garlands, lights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7C47A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Choose the outfit for the host or birthday person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7C47A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Follow up with guests who haven’t responded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7C47A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Buy non-perishable snacks and sweets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7C47A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Assemble favor bags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7C47A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Prepare the playlist or music folder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86" name="Google Shape;86;p13"/>
          <p:cNvSpPr/>
          <p:nvPr/>
        </p:nvSpPr>
        <p:spPr>
          <a:xfrm>
            <a:off x="4387251" y="1462475"/>
            <a:ext cx="1834200" cy="378600"/>
          </a:xfrm>
          <a:prstGeom prst="roundRect">
            <a:avLst>
              <a:gd fmla="val 16667" name="adj"/>
            </a:avLst>
          </a:prstGeom>
          <a:solidFill>
            <a:srgbClr val="1D2E6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3 days before</a:t>
            </a:r>
            <a:endParaRPr b="1" sz="18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4286684" y="2045800"/>
            <a:ext cx="2910900" cy="6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D92C6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Buy all fresh food and drinks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D92C6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Confirm all bookings (DJ, venue, photographer, etc.)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88" name="Google Shape;88;p13"/>
          <p:cNvSpPr/>
          <p:nvPr/>
        </p:nvSpPr>
        <p:spPr>
          <a:xfrm>
            <a:off x="4387250" y="2994150"/>
            <a:ext cx="1834200" cy="378600"/>
          </a:xfrm>
          <a:prstGeom prst="roundRect">
            <a:avLst>
              <a:gd fmla="val 16667" name="adj"/>
            </a:avLst>
          </a:prstGeom>
          <a:solidFill>
            <a:srgbClr val="2462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2 days before</a:t>
            </a:r>
            <a:endParaRPr b="1" sz="18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4286684" y="3577481"/>
            <a:ext cx="2910900" cy="40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7C47A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Bake the cake (if homemade) or confirm pick-up time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4387250" y="4296700"/>
            <a:ext cx="1719900" cy="378600"/>
          </a:xfrm>
          <a:prstGeom prst="roundRect">
            <a:avLst>
              <a:gd fmla="val 16667" name="adj"/>
            </a:avLst>
          </a:prstGeom>
          <a:solidFill>
            <a:srgbClr val="0061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1 day before</a:t>
            </a:r>
            <a:endParaRPr b="1" sz="18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4286684" y="4880028"/>
            <a:ext cx="2910900" cy="18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60BFBD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Charge camera and phone batteries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60BFBD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Clear memory cards for photos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60BFBD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Decorate the cake or pick up the ordered one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60BFBD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Set up decorations and prepare any transportable items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60BFBD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Pre-cook any dishes that keep well overnight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92" name="Google Shape;92;p13"/>
          <p:cNvSpPr/>
          <p:nvPr/>
        </p:nvSpPr>
        <p:spPr>
          <a:xfrm>
            <a:off x="4387250" y="7015500"/>
            <a:ext cx="2169900" cy="378600"/>
          </a:xfrm>
          <a:prstGeom prst="roundRect">
            <a:avLst>
              <a:gd fmla="val 16667" name="adj"/>
            </a:avLst>
          </a:prstGeom>
          <a:solidFill>
            <a:srgbClr val="682C5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Day of the party</a:t>
            </a:r>
            <a:endParaRPr b="1" sz="18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4286684" y="7598828"/>
            <a:ext cx="2910900" cy="159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68FC1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Pick up the cake if it was pre-ordered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68FC1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Prepare final dishes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68FC1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Arrange the food table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68FC1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Set out the party favors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68FC1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Finish all decorations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29845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68FC1"/>
              </a:buClr>
              <a:buSzPts val="1100"/>
              <a:buFont typeface="Sour Gummy"/>
              <a:buChar char="●"/>
            </a:pPr>
            <a:r>
              <a:rPr lang="en" sz="11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Help everyone get ready and dressed for the event</a:t>
            </a:r>
            <a:endParaRPr sz="11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