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Lst>
  <p:sldSz cy="10692000" cx="7560000"/>
  <p:notesSz cx="6858000" cy="9144000"/>
  <p:embeddedFontLst>
    <p:embeddedFont>
      <p:font typeface="Lato"/>
      <p:regular r:id="rId6"/>
      <p:bold r:id="rId7"/>
      <p:italic r:id="rId8"/>
      <p:boldItalic r:id="rId9"/>
    </p:embeddedFont>
    <p:embeddedFont>
      <p:font typeface="Lato Black"/>
      <p:bold r:id="rId10"/>
      <p:boldItalic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font" Target="fonts/LatoBlack-boldItalic.fntdata"/><Relationship Id="rId10" Type="http://schemas.openxmlformats.org/officeDocument/2006/relationships/font" Target="fonts/LatoBlack-bold.fntdata"/><Relationship Id="rId9" Type="http://schemas.openxmlformats.org/officeDocument/2006/relationships/font" Target="fonts/Lato-boldItalic.fntdata"/><Relationship Id="rId5" Type="http://schemas.openxmlformats.org/officeDocument/2006/relationships/slide" Target="slides/slide1.xml"/><Relationship Id="rId6" Type="http://schemas.openxmlformats.org/officeDocument/2006/relationships/font" Target="fonts/Lato-regular.fntdata"/><Relationship Id="rId7" Type="http://schemas.openxmlformats.org/officeDocument/2006/relationships/font" Target="fonts/Lato-bold.fntdata"/><Relationship Id="rId8" Type="http://schemas.openxmlformats.org/officeDocument/2006/relationships/font" Target="fonts/Lato-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ru"/>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4934225" y="2354300"/>
            <a:ext cx="2175900" cy="1619400"/>
          </a:xfrm>
          <a:prstGeom prst="rect">
            <a:avLst/>
          </a:prstGeom>
          <a:solidFill>
            <a:srgbClr val="3B4457"/>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nvGrpSpPr>
          <p:cNvPr id="55" name="Google Shape;55;p13"/>
          <p:cNvGrpSpPr/>
          <p:nvPr/>
        </p:nvGrpSpPr>
        <p:grpSpPr>
          <a:xfrm>
            <a:off x="5073722" y="2441701"/>
            <a:ext cx="1896906" cy="1442345"/>
            <a:chOff x="5021075" y="2441701"/>
            <a:chExt cx="1896906" cy="1442345"/>
          </a:xfrm>
        </p:grpSpPr>
        <p:grpSp>
          <p:nvGrpSpPr>
            <p:cNvPr id="56" name="Google Shape;56;p13"/>
            <p:cNvGrpSpPr/>
            <p:nvPr/>
          </p:nvGrpSpPr>
          <p:grpSpPr>
            <a:xfrm>
              <a:off x="5021075" y="2441701"/>
              <a:ext cx="1866175" cy="337499"/>
              <a:chOff x="5021075" y="2441701"/>
              <a:chExt cx="1866175" cy="337499"/>
            </a:xfrm>
          </p:grpSpPr>
          <p:cxnSp>
            <p:nvCxnSpPr>
              <p:cNvPr id="57" name="Google Shape;57;p13"/>
              <p:cNvCxnSpPr/>
              <p:nvPr/>
            </p:nvCxnSpPr>
            <p:spPr>
              <a:xfrm>
                <a:off x="5031150" y="2779200"/>
                <a:ext cx="1856100" cy="0"/>
              </a:xfrm>
              <a:prstGeom prst="straightConnector1">
                <a:avLst/>
              </a:prstGeom>
              <a:noFill/>
              <a:ln cap="flat" cmpd="sng" w="19050">
                <a:solidFill>
                  <a:schemeClr val="lt1"/>
                </a:solidFill>
                <a:prstDash val="solid"/>
                <a:round/>
                <a:headEnd len="med" w="med" type="none"/>
                <a:tailEnd len="med" w="med" type="none"/>
              </a:ln>
            </p:spPr>
          </p:cxnSp>
          <p:sp>
            <p:nvSpPr>
              <p:cNvPr id="58" name="Google Shape;58;p13"/>
              <p:cNvSpPr txBox="1"/>
              <p:nvPr/>
            </p:nvSpPr>
            <p:spPr>
              <a:xfrm>
                <a:off x="5021075" y="2441701"/>
                <a:ext cx="1863000" cy="306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ru" sz="1000">
                    <a:solidFill>
                      <a:schemeClr val="lt1"/>
                    </a:solidFill>
                    <a:latin typeface="Lato"/>
                    <a:ea typeface="Lato"/>
                    <a:cs typeface="Lato"/>
                    <a:sym typeface="Lato"/>
                  </a:rPr>
                  <a:t> London, England, W1D 3SB</a:t>
                </a:r>
                <a:endParaRPr sz="1000">
                  <a:solidFill>
                    <a:schemeClr val="lt1"/>
                  </a:solidFill>
                  <a:latin typeface="Lato"/>
                  <a:ea typeface="Lato"/>
                  <a:cs typeface="Lato"/>
                  <a:sym typeface="Lato"/>
                </a:endParaRPr>
              </a:p>
            </p:txBody>
          </p:sp>
        </p:grpSp>
        <p:grpSp>
          <p:nvGrpSpPr>
            <p:cNvPr id="59" name="Google Shape;59;p13"/>
            <p:cNvGrpSpPr/>
            <p:nvPr/>
          </p:nvGrpSpPr>
          <p:grpSpPr>
            <a:xfrm>
              <a:off x="5021075" y="2828976"/>
              <a:ext cx="1866175" cy="337499"/>
              <a:chOff x="5021075" y="2441701"/>
              <a:chExt cx="1866175" cy="337499"/>
            </a:xfrm>
          </p:grpSpPr>
          <p:cxnSp>
            <p:nvCxnSpPr>
              <p:cNvPr id="60" name="Google Shape;60;p13"/>
              <p:cNvCxnSpPr/>
              <p:nvPr/>
            </p:nvCxnSpPr>
            <p:spPr>
              <a:xfrm>
                <a:off x="5031150" y="2779200"/>
                <a:ext cx="1856100" cy="0"/>
              </a:xfrm>
              <a:prstGeom prst="straightConnector1">
                <a:avLst/>
              </a:prstGeom>
              <a:noFill/>
              <a:ln cap="flat" cmpd="sng" w="19050">
                <a:solidFill>
                  <a:schemeClr val="lt1"/>
                </a:solidFill>
                <a:prstDash val="solid"/>
                <a:round/>
                <a:headEnd len="med" w="med" type="none"/>
                <a:tailEnd len="med" w="med" type="none"/>
              </a:ln>
            </p:spPr>
          </p:cxnSp>
          <p:sp>
            <p:nvSpPr>
              <p:cNvPr id="61" name="Google Shape;61;p13"/>
              <p:cNvSpPr txBox="1"/>
              <p:nvPr/>
            </p:nvSpPr>
            <p:spPr>
              <a:xfrm>
                <a:off x="5021075" y="2441701"/>
                <a:ext cx="1863000" cy="306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ru" sz="1000">
                    <a:solidFill>
                      <a:schemeClr val="lt1"/>
                    </a:solidFill>
                    <a:latin typeface="Lato"/>
                    <a:ea typeface="Lato"/>
                    <a:cs typeface="Lato"/>
                    <a:sym typeface="Lato"/>
                  </a:rPr>
                  <a:t>+44 123 456 7890</a:t>
                </a:r>
                <a:endParaRPr sz="1000">
                  <a:solidFill>
                    <a:schemeClr val="lt1"/>
                  </a:solidFill>
                  <a:latin typeface="Lato"/>
                  <a:ea typeface="Lato"/>
                  <a:cs typeface="Lato"/>
                  <a:sym typeface="Lato"/>
                </a:endParaRPr>
              </a:p>
            </p:txBody>
          </p:sp>
        </p:grpSp>
        <p:grpSp>
          <p:nvGrpSpPr>
            <p:cNvPr id="62" name="Google Shape;62;p13"/>
            <p:cNvGrpSpPr/>
            <p:nvPr/>
          </p:nvGrpSpPr>
          <p:grpSpPr>
            <a:xfrm>
              <a:off x="5021075" y="3216251"/>
              <a:ext cx="1866175" cy="337499"/>
              <a:chOff x="5021075" y="2441701"/>
              <a:chExt cx="1866175" cy="337499"/>
            </a:xfrm>
          </p:grpSpPr>
          <p:cxnSp>
            <p:nvCxnSpPr>
              <p:cNvPr id="63" name="Google Shape;63;p13"/>
              <p:cNvCxnSpPr/>
              <p:nvPr/>
            </p:nvCxnSpPr>
            <p:spPr>
              <a:xfrm>
                <a:off x="5031150" y="2779200"/>
                <a:ext cx="1856100" cy="0"/>
              </a:xfrm>
              <a:prstGeom prst="straightConnector1">
                <a:avLst/>
              </a:prstGeom>
              <a:noFill/>
              <a:ln cap="flat" cmpd="sng" w="19050">
                <a:solidFill>
                  <a:schemeClr val="lt1"/>
                </a:solidFill>
                <a:prstDash val="solid"/>
                <a:round/>
                <a:headEnd len="med" w="med" type="none"/>
                <a:tailEnd len="med" w="med" type="none"/>
              </a:ln>
            </p:spPr>
          </p:cxnSp>
          <p:sp>
            <p:nvSpPr>
              <p:cNvPr id="64" name="Google Shape;64;p13"/>
              <p:cNvSpPr txBox="1"/>
              <p:nvPr/>
            </p:nvSpPr>
            <p:spPr>
              <a:xfrm>
                <a:off x="5021075" y="2441701"/>
                <a:ext cx="1863000" cy="306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ru" sz="1000">
                    <a:solidFill>
                      <a:schemeClr val="lt1"/>
                    </a:solidFill>
                    <a:latin typeface="Lato"/>
                    <a:ea typeface="Lato"/>
                    <a:cs typeface="Lato"/>
                    <a:sym typeface="Lato"/>
                  </a:rPr>
                  <a:t>ryanhenderson@mail.ltd</a:t>
                </a:r>
                <a:endParaRPr sz="1000">
                  <a:solidFill>
                    <a:schemeClr val="lt1"/>
                  </a:solidFill>
                  <a:latin typeface="Lato"/>
                  <a:ea typeface="Lato"/>
                  <a:cs typeface="Lato"/>
                  <a:sym typeface="Lato"/>
                </a:endParaRPr>
              </a:p>
            </p:txBody>
          </p:sp>
        </p:grpSp>
        <p:sp>
          <p:nvSpPr>
            <p:cNvPr id="65" name="Google Shape;65;p13"/>
            <p:cNvSpPr txBox="1"/>
            <p:nvPr/>
          </p:nvSpPr>
          <p:spPr>
            <a:xfrm>
              <a:off x="5022581" y="3577446"/>
              <a:ext cx="1895400" cy="3066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ru" sz="1000">
                  <a:solidFill>
                    <a:schemeClr val="lt1"/>
                  </a:solidFill>
                  <a:latin typeface="Lato"/>
                  <a:ea typeface="Lato"/>
                  <a:cs typeface="Lato"/>
                  <a:sym typeface="Lato"/>
                </a:rPr>
                <a:t>ryanhenderson.ltd</a:t>
              </a:r>
              <a:endParaRPr sz="1000">
                <a:solidFill>
                  <a:schemeClr val="lt1"/>
                </a:solidFill>
                <a:latin typeface="Lato"/>
                <a:ea typeface="Lato"/>
                <a:cs typeface="Lato"/>
                <a:sym typeface="Lato"/>
              </a:endParaRPr>
            </a:p>
          </p:txBody>
        </p:sp>
      </p:grpSp>
      <p:pic>
        <p:nvPicPr>
          <p:cNvPr id="66" name="Google Shape;66;p13"/>
          <p:cNvPicPr preferRelativeResize="0"/>
          <p:nvPr/>
        </p:nvPicPr>
        <p:blipFill>
          <a:blip r:embed="rId3">
            <a:alphaModFix/>
          </a:blip>
          <a:stretch>
            <a:fillRect/>
          </a:stretch>
        </p:blipFill>
        <p:spPr>
          <a:xfrm>
            <a:off x="4934225" y="196975"/>
            <a:ext cx="2175774" cy="2196601"/>
          </a:xfrm>
          <a:prstGeom prst="rect">
            <a:avLst/>
          </a:prstGeom>
          <a:noFill/>
          <a:ln>
            <a:noFill/>
          </a:ln>
        </p:spPr>
      </p:pic>
      <p:sp>
        <p:nvSpPr>
          <p:cNvPr id="67" name="Google Shape;67;p13"/>
          <p:cNvSpPr txBox="1"/>
          <p:nvPr/>
        </p:nvSpPr>
        <p:spPr>
          <a:xfrm>
            <a:off x="435638" y="728149"/>
            <a:ext cx="1863000" cy="4464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2900">
                <a:solidFill>
                  <a:srgbClr val="212121"/>
                </a:solidFill>
                <a:latin typeface="Lato Black"/>
                <a:ea typeface="Lato Black"/>
                <a:cs typeface="Lato Black"/>
                <a:sym typeface="Lato Black"/>
              </a:rPr>
              <a:t>Hello, I’m</a:t>
            </a:r>
            <a:endParaRPr sz="2900">
              <a:solidFill>
                <a:srgbClr val="212121"/>
              </a:solidFill>
              <a:latin typeface="Lato Black"/>
              <a:ea typeface="Lato Black"/>
              <a:cs typeface="Lato Black"/>
              <a:sym typeface="Lato Black"/>
            </a:endParaRPr>
          </a:p>
        </p:txBody>
      </p:sp>
      <p:sp>
        <p:nvSpPr>
          <p:cNvPr id="68" name="Google Shape;68;p13"/>
          <p:cNvSpPr txBox="1"/>
          <p:nvPr/>
        </p:nvSpPr>
        <p:spPr>
          <a:xfrm>
            <a:off x="435638" y="1316875"/>
            <a:ext cx="4064100" cy="4464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2900">
                <a:solidFill>
                  <a:srgbClr val="212121"/>
                </a:solidFill>
                <a:latin typeface="Lato Black"/>
                <a:ea typeface="Lato Black"/>
                <a:cs typeface="Lato Black"/>
                <a:sym typeface="Lato Black"/>
              </a:rPr>
              <a:t>Ryan Henderson</a:t>
            </a:r>
            <a:endParaRPr sz="2900">
              <a:solidFill>
                <a:srgbClr val="212121"/>
              </a:solidFill>
              <a:latin typeface="Lato Black"/>
              <a:ea typeface="Lato Black"/>
              <a:cs typeface="Lato Black"/>
              <a:sym typeface="Lato Black"/>
            </a:endParaRPr>
          </a:p>
        </p:txBody>
      </p:sp>
      <p:sp>
        <p:nvSpPr>
          <p:cNvPr id="69" name="Google Shape;69;p13"/>
          <p:cNvSpPr txBox="1"/>
          <p:nvPr/>
        </p:nvSpPr>
        <p:spPr>
          <a:xfrm>
            <a:off x="435638" y="2172143"/>
            <a:ext cx="4064100" cy="2154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a:solidFill>
                  <a:srgbClr val="212121"/>
                </a:solidFill>
                <a:latin typeface="Lato"/>
                <a:ea typeface="Lato"/>
                <a:cs typeface="Lato"/>
                <a:sym typeface="Lato"/>
              </a:rPr>
              <a:t>Freelance UX/UI Designer &amp; 3D Artist</a:t>
            </a:r>
            <a:endParaRPr>
              <a:solidFill>
                <a:srgbClr val="212121"/>
              </a:solidFill>
              <a:latin typeface="Lato"/>
              <a:ea typeface="Lato"/>
              <a:cs typeface="Lato"/>
              <a:sym typeface="Lato"/>
            </a:endParaRPr>
          </a:p>
        </p:txBody>
      </p:sp>
      <p:sp>
        <p:nvSpPr>
          <p:cNvPr id="70" name="Google Shape;70;p13"/>
          <p:cNvSpPr txBox="1"/>
          <p:nvPr/>
        </p:nvSpPr>
        <p:spPr>
          <a:xfrm>
            <a:off x="435650" y="2710825"/>
            <a:ext cx="3933600" cy="1308300"/>
          </a:xfrm>
          <a:prstGeom prst="rect">
            <a:avLst/>
          </a:prstGeom>
          <a:noFill/>
          <a:ln>
            <a:noFill/>
          </a:ln>
        </p:spPr>
        <p:txBody>
          <a:bodyPr anchorCtr="0" anchor="t" bIns="0" lIns="0" spcFirstLastPara="1" rIns="0" wrap="square" tIns="0">
            <a:spAutoFit/>
          </a:bodyPr>
          <a:lstStyle/>
          <a:p>
            <a:pPr indent="0" lvl="0" marL="0" rtl="0" algn="l">
              <a:lnSpc>
                <a:spcPct val="125000"/>
              </a:lnSpc>
              <a:spcBef>
                <a:spcPts val="0"/>
              </a:spcBef>
              <a:spcAft>
                <a:spcPts val="0"/>
              </a:spcAft>
              <a:buNone/>
            </a:pPr>
            <a:r>
              <a:rPr lang="ru" sz="1000">
                <a:solidFill>
                  <a:srgbClr val="212121"/>
                </a:solidFill>
                <a:latin typeface="Lato"/>
                <a:ea typeface="Lato"/>
                <a:cs typeface="Lato"/>
                <a:sym typeface="Lato"/>
              </a:rPr>
              <a:t>Creative professional with over 9 years of experience in design and digital content creation. Expert in branding, UX/UI design, and 3D modeling, with additional skills in Adobe Creative Suite, Substance Painter, and Marmoset Toolbag. Known for efficiently managing projects and delivering innovative designs that enhance user experiences. Passionate about continuous learning and adapting to the latest tools and trends in 3D and UX.</a:t>
            </a:r>
            <a:endParaRPr sz="1000">
              <a:solidFill>
                <a:srgbClr val="212121"/>
              </a:solidFill>
              <a:latin typeface="Lato"/>
              <a:ea typeface="Lato"/>
              <a:cs typeface="Lato"/>
              <a:sym typeface="Lato"/>
            </a:endParaRPr>
          </a:p>
        </p:txBody>
      </p:sp>
      <p:sp>
        <p:nvSpPr>
          <p:cNvPr id="71" name="Google Shape;71;p13"/>
          <p:cNvSpPr txBox="1"/>
          <p:nvPr/>
        </p:nvSpPr>
        <p:spPr>
          <a:xfrm>
            <a:off x="435638" y="4342393"/>
            <a:ext cx="4064100" cy="2154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a:solidFill>
                  <a:srgbClr val="212121"/>
                </a:solidFill>
                <a:latin typeface="Lato Black"/>
                <a:ea typeface="Lato Black"/>
                <a:cs typeface="Lato Black"/>
                <a:sym typeface="Lato Black"/>
              </a:rPr>
              <a:t>Experience &amp; Projects</a:t>
            </a:r>
            <a:endParaRPr>
              <a:solidFill>
                <a:srgbClr val="212121"/>
              </a:solidFill>
              <a:latin typeface="Lato Black"/>
              <a:ea typeface="Lato Black"/>
              <a:cs typeface="Lato Black"/>
              <a:sym typeface="Lato Black"/>
            </a:endParaRPr>
          </a:p>
        </p:txBody>
      </p:sp>
      <p:grpSp>
        <p:nvGrpSpPr>
          <p:cNvPr id="72" name="Google Shape;72;p13"/>
          <p:cNvGrpSpPr/>
          <p:nvPr/>
        </p:nvGrpSpPr>
        <p:grpSpPr>
          <a:xfrm>
            <a:off x="435638" y="4703675"/>
            <a:ext cx="6674387" cy="723169"/>
            <a:chOff x="435638" y="4703675"/>
            <a:chExt cx="6674387" cy="723169"/>
          </a:xfrm>
        </p:grpSpPr>
        <p:sp>
          <p:nvSpPr>
            <p:cNvPr id="73" name="Google Shape;73;p13"/>
            <p:cNvSpPr txBox="1"/>
            <p:nvPr/>
          </p:nvSpPr>
          <p:spPr>
            <a:xfrm>
              <a:off x="435638" y="4703682"/>
              <a:ext cx="40641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ru" sz="1000">
                  <a:solidFill>
                    <a:srgbClr val="212121"/>
                  </a:solidFill>
                  <a:latin typeface="Lato"/>
                  <a:ea typeface="Lato"/>
                  <a:cs typeface="Lato"/>
                  <a:sym typeface="Lato"/>
                </a:rPr>
                <a:t>UI/UX Designer at Creative Minds Studio      </a:t>
              </a:r>
              <a:endParaRPr b="1" sz="1000">
                <a:solidFill>
                  <a:srgbClr val="212121"/>
                </a:solidFill>
                <a:latin typeface="Lato"/>
                <a:ea typeface="Lato"/>
                <a:cs typeface="Lato"/>
                <a:sym typeface="Lato"/>
              </a:endParaRPr>
            </a:p>
          </p:txBody>
        </p:sp>
        <p:sp>
          <p:nvSpPr>
            <p:cNvPr id="74" name="Google Shape;74;p13"/>
            <p:cNvSpPr txBox="1"/>
            <p:nvPr/>
          </p:nvSpPr>
          <p:spPr>
            <a:xfrm>
              <a:off x="5284224" y="4703675"/>
              <a:ext cx="1825800" cy="153900"/>
            </a:xfrm>
            <a:prstGeom prst="rect">
              <a:avLst/>
            </a:prstGeom>
            <a:noFill/>
            <a:ln>
              <a:noFill/>
            </a:ln>
          </p:spPr>
          <p:txBody>
            <a:bodyPr anchorCtr="0" anchor="t" bIns="0" lIns="0" spcFirstLastPara="1" rIns="0" wrap="square" tIns="0">
              <a:spAutoFit/>
            </a:bodyPr>
            <a:lstStyle/>
            <a:p>
              <a:pPr indent="0" lvl="0" marL="0" rtl="0" algn="r">
                <a:spcBef>
                  <a:spcPts val="0"/>
                </a:spcBef>
                <a:spcAft>
                  <a:spcPts val="0"/>
                </a:spcAft>
                <a:buNone/>
              </a:pPr>
              <a:r>
                <a:rPr lang="ru" sz="1000">
                  <a:solidFill>
                    <a:srgbClr val="212121"/>
                  </a:solidFill>
                  <a:latin typeface="Lato"/>
                  <a:ea typeface="Lato"/>
                  <a:cs typeface="Lato"/>
                  <a:sym typeface="Lato"/>
                </a:rPr>
                <a:t>March 2016 – Present</a:t>
              </a:r>
              <a:endParaRPr sz="1000">
                <a:solidFill>
                  <a:srgbClr val="212121"/>
                </a:solidFill>
                <a:latin typeface="Lato"/>
                <a:ea typeface="Lato"/>
                <a:cs typeface="Lato"/>
                <a:sym typeface="Lato"/>
              </a:endParaRPr>
            </a:p>
          </p:txBody>
        </p:sp>
        <p:grpSp>
          <p:nvGrpSpPr>
            <p:cNvPr id="75" name="Google Shape;75;p13"/>
            <p:cNvGrpSpPr/>
            <p:nvPr/>
          </p:nvGrpSpPr>
          <p:grpSpPr>
            <a:xfrm>
              <a:off x="435651" y="5071668"/>
              <a:ext cx="4498500" cy="355176"/>
              <a:chOff x="435651" y="5071668"/>
              <a:chExt cx="4498500" cy="355176"/>
            </a:xfrm>
          </p:grpSpPr>
          <p:sp>
            <p:nvSpPr>
              <p:cNvPr id="76" name="Google Shape;76;p13"/>
              <p:cNvSpPr txBox="1"/>
              <p:nvPr/>
            </p:nvSpPr>
            <p:spPr>
              <a:xfrm>
                <a:off x="435651" y="5071668"/>
                <a:ext cx="44985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Designed mobile applications, landing pages, and interactive prototypes.</a:t>
                </a:r>
                <a:endParaRPr sz="1000">
                  <a:solidFill>
                    <a:srgbClr val="212121"/>
                  </a:solidFill>
                  <a:latin typeface="Lato"/>
                  <a:ea typeface="Lato"/>
                  <a:cs typeface="Lato"/>
                  <a:sym typeface="Lato"/>
                </a:endParaRPr>
              </a:p>
            </p:txBody>
          </p:sp>
          <p:sp>
            <p:nvSpPr>
              <p:cNvPr id="77" name="Google Shape;77;p13"/>
              <p:cNvSpPr txBox="1"/>
              <p:nvPr/>
            </p:nvSpPr>
            <p:spPr>
              <a:xfrm>
                <a:off x="435651" y="5272944"/>
                <a:ext cx="44985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Managed 20+ projects with cross-functional teams to meet tight deadlines.</a:t>
                </a:r>
                <a:endParaRPr sz="1000">
                  <a:solidFill>
                    <a:srgbClr val="212121"/>
                  </a:solidFill>
                  <a:latin typeface="Lato"/>
                  <a:ea typeface="Lato"/>
                  <a:cs typeface="Lato"/>
                  <a:sym typeface="Lato"/>
                </a:endParaRPr>
              </a:p>
            </p:txBody>
          </p:sp>
        </p:grpSp>
      </p:grpSp>
      <p:grpSp>
        <p:nvGrpSpPr>
          <p:cNvPr id="78" name="Google Shape;78;p13"/>
          <p:cNvGrpSpPr/>
          <p:nvPr/>
        </p:nvGrpSpPr>
        <p:grpSpPr>
          <a:xfrm>
            <a:off x="435638" y="5656182"/>
            <a:ext cx="6674387" cy="723169"/>
            <a:chOff x="435638" y="4703675"/>
            <a:chExt cx="6674387" cy="723169"/>
          </a:xfrm>
        </p:grpSpPr>
        <p:sp>
          <p:nvSpPr>
            <p:cNvPr id="79" name="Google Shape;79;p13"/>
            <p:cNvSpPr txBox="1"/>
            <p:nvPr/>
          </p:nvSpPr>
          <p:spPr>
            <a:xfrm>
              <a:off x="435638" y="4703682"/>
              <a:ext cx="40641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ru" sz="1000">
                  <a:solidFill>
                    <a:srgbClr val="212121"/>
                  </a:solidFill>
                  <a:latin typeface="Lato"/>
                  <a:ea typeface="Lato"/>
                  <a:cs typeface="Lato"/>
                  <a:sym typeface="Lato"/>
                </a:rPr>
                <a:t>3D Artist (Freelance)      </a:t>
              </a:r>
              <a:endParaRPr b="1" sz="1000">
                <a:solidFill>
                  <a:srgbClr val="212121"/>
                </a:solidFill>
                <a:latin typeface="Lato"/>
                <a:ea typeface="Lato"/>
                <a:cs typeface="Lato"/>
                <a:sym typeface="Lato"/>
              </a:endParaRPr>
            </a:p>
          </p:txBody>
        </p:sp>
        <p:sp>
          <p:nvSpPr>
            <p:cNvPr id="80" name="Google Shape;80;p13"/>
            <p:cNvSpPr txBox="1"/>
            <p:nvPr/>
          </p:nvSpPr>
          <p:spPr>
            <a:xfrm>
              <a:off x="5284224" y="4703675"/>
              <a:ext cx="1825800" cy="153900"/>
            </a:xfrm>
            <a:prstGeom prst="rect">
              <a:avLst/>
            </a:prstGeom>
            <a:noFill/>
            <a:ln>
              <a:noFill/>
            </a:ln>
          </p:spPr>
          <p:txBody>
            <a:bodyPr anchorCtr="0" anchor="t" bIns="0" lIns="0" spcFirstLastPara="1" rIns="0" wrap="square" tIns="0">
              <a:spAutoFit/>
            </a:bodyPr>
            <a:lstStyle/>
            <a:p>
              <a:pPr indent="0" lvl="0" marL="0" rtl="0" algn="r">
                <a:spcBef>
                  <a:spcPts val="0"/>
                </a:spcBef>
                <a:spcAft>
                  <a:spcPts val="0"/>
                </a:spcAft>
                <a:buNone/>
              </a:pPr>
              <a:r>
                <a:rPr lang="ru" sz="1000">
                  <a:solidFill>
                    <a:srgbClr val="212121"/>
                  </a:solidFill>
                  <a:latin typeface="Lato"/>
                  <a:ea typeface="Lato"/>
                  <a:cs typeface="Lato"/>
                  <a:sym typeface="Lato"/>
                </a:rPr>
                <a:t>June 2020 – Present</a:t>
              </a:r>
              <a:endParaRPr sz="1000">
                <a:solidFill>
                  <a:srgbClr val="212121"/>
                </a:solidFill>
                <a:latin typeface="Lato"/>
                <a:ea typeface="Lato"/>
                <a:cs typeface="Lato"/>
                <a:sym typeface="Lato"/>
              </a:endParaRPr>
            </a:p>
          </p:txBody>
        </p:sp>
        <p:grpSp>
          <p:nvGrpSpPr>
            <p:cNvPr id="81" name="Google Shape;81;p13"/>
            <p:cNvGrpSpPr/>
            <p:nvPr/>
          </p:nvGrpSpPr>
          <p:grpSpPr>
            <a:xfrm>
              <a:off x="435651" y="5071668"/>
              <a:ext cx="4498500" cy="355176"/>
              <a:chOff x="435651" y="5071668"/>
              <a:chExt cx="4498500" cy="355176"/>
            </a:xfrm>
          </p:grpSpPr>
          <p:sp>
            <p:nvSpPr>
              <p:cNvPr id="82" name="Google Shape;82;p13"/>
              <p:cNvSpPr txBox="1"/>
              <p:nvPr/>
            </p:nvSpPr>
            <p:spPr>
              <a:xfrm>
                <a:off x="435651" y="5071668"/>
                <a:ext cx="44985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Modeled and textured assets for mockups and games.</a:t>
                </a:r>
                <a:endParaRPr sz="1000">
                  <a:solidFill>
                    <a:srgbClr val="212121"/>
                  </a:solidFill>
                  <a:latin typeface="Lato"/>
                  <a:ea typeface="Lato"/>
                  <a:cs typeface="Lato"/>
                  <a:sym typeface="Lato"/>
                </a:endParaRPr>
              </a:p>
            </p:txBody>
          </p:sp>
          <p:sp>
            <p:nvSpPr>
              <p:cNvPr id="83" name="Google Shape;83;p13"/>
              <p:cNvSpPr txBox="1"/>
              <p:nvPr/>
            </p:nvSpPr>
            <p:spPr>
              <a:xfrm>
                <a:off x="435651" y="5272944"/>
                <a:ext cx="44985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Delivered detailed environments for game prototypes and indie projects.</a:t>
                </a:r>
                <a:endParaRPr sz="1000">
                  <a:solidFill>
                    <a:srgbClr val="212121"/>
                  </a:solidFill>
                  <a:latin typeface="Lato"/>
                  <a:ea typeface="Lato"/>
                  <a:cs typeface="Lato"/>
                  <a:sym typeface="Lato"/>
                </a:endParaRPr>
              </a:p>
            </p:txBody>
          </p:sp>
        </p:grpSp>
      </p:grpSp>
      <p:grpSp>
        <p:nvGrpSpPr>
          <p:cNvPr id="84" name="Google Shape;84;p13"/>
          <p:cNvGrpSpPr/>
          <p:nvPr/>
        </p:nvGrpSpPr>
        <p:grpSpPr>
          <a:xfrm>
            <a:off x="0" y="6667525"/>
            <a:ext cx="7560000" cy="2145600"/>
            <a:chOff x="0" y="6667525"/>
            <a:chExt cx="7560000" cy="2145600"/>
          </a:xfrm>
        </p:grpSpPr>
        <p:sp>
          <p:nvSpPr>
            <p:cNvPr id="85" name="Google Shape;85;p13"/>
            <p:cNvSpPr/>
            <p:nvPr/>
          </p:nvSpPr>
          <p:spPr>
            <a:xfrm>
              <a:off x="0" y="6667525"/>
              <a:ext cx="7560000" cy="2145600"/>
            </a:xfrm>
            <a:prstGeom prst="rect">
              <a:avLst/>
            </a:prstGeom>
            <a:solidFill>
              <a:srgbClr val="3B4457"/>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nvGrpSpPr>
            <p:cNvPr id="86" name="Google Shape;86;p13"/>
            <p:cNvGrpSpPr/>
            <p:nvPr/>
          </p:nvGrpSpPr>
          <p:grpSpPr>
            <a:xfrm>
              <a:off x="450000" y="7103125"/>
              <a:ext cx="1863000" cy="1274400"/>
              <a:chOff x="450000" y="7103125"/>
              <a:chExt cx="1863000" cy="1274400"/>
            </a:xfrm>
          </p:grpSpPr>
          <p:sp>
            <p:nvSpPr>
              <p:cNvPr id="87" name="Google Shape;87;p13"/>
              <p:cNvSpPr/>
              <p:nvPr/>
            </p:nvSpPr>
            <p:spPr>
              <a:xfrm>
                <a:off x="450000" y="7103125"/>
                <a:ext cx="1863000" cy="1274400"/>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8" name="Google Shape;88;p13"/>
              <p:cNvSpPr txBox="1"/>
              <p:nvPr/>
            </p:nvSpPr>
            <p:spPr>
              <a:xfrm>
                <a:off x="658968" y="7219625"/>
                <a:ext cx="1483200" cy="369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2400">
                    <a:solidFill>
                      <a:srgbClr val="3B4457"/>
                    </a:solidFill>
                    <a:latin typeface="Lato Black"/>
                    <a:ea typeface="Lato Black"/>
                    <a:cs typeface="Lato Black"/>
                    <a:sym typeface="Lato Black"/>
                  </a:rPr>
                  <a:t>12+</a:t>
                </a:r>
                <a:endParaRPr sz="2400">
                  <a:solidFill>
                    <a:srgbClr val="3B4457"/>
                  </a:solidFill>
                  <a:latin typeface="Lato Black"/>
                  <a:ea typeface="Lato Black"/>
                  <a:cs typeface="Lato Black"/>
                  <a:sym typeface="Lato Black"/>
                </a:endParaRPr>
              </a:p>
            </p:txBody>
          </p:sp>
          <p:sp>
            <p:nvSpPr>
              <p:cNvPr id="89" name="Google Shape;89;p13"/>
              <p:cNvSpPr txBox="1"/>
              <p:nvPr/>
            </p:nvSpPr>
            <p:spPr>
              <a:xfrm>
                <a:off x="658968" y="8053186"/>
                <a:ext cx="1483200" cy="2154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a:solidFill>
                      <a:srgbClr val="3B4457"/>
                    </a:solidFill>
                    <a:latin typeface="Lato"/>
                    <a:ea typeface="Lato"/>
                    <a:cs typeface="Lato"/>
                    <a:sym typeface="Lato"/>
                  </a:rPr>
                  <a:t>Active Projects</a:t>
                </a:r>
                <a:endParaRPr>
                  <a:solidFill>
                    <a:srgbClr val="3B4457"/>
                  </a:solidFill>
                  <a:latin typeface="Lato"/>
                  <a:ea typeface="Lato"/>
                  <a:cs typeface="Lato"/>
                  <a:sym typeface="Lato"/>
                </a:endParaRPr>
              </a:p>
            </p:txBody>
          </p:sp>
        </p:grpSp>
        <p:grpSp>
          <p:nvGrpSpPr>
            <p:cNvPr id="90" name="Google Shape;90;p13"/>
            <p:cNvGrpSpPr/>
            <p:nvPr/>
          </p:nvGrpSpPr>
          <p:grpSpPr>
            <a:xfrm>
              <a:off x="2848500" y="7103125"/>
              <a:ext cx="1863000" cy="1274400"/>
              <a:chOff x="450000" y="7103125"/>
              <a:chExt cx="1863000" cy="1274400"/>
            </a:xfrm>
          </p:grpSpPr>
          <p:sp>
            <p:nvSpPr>
              <p:cNvPr id="91" name="Google Shape;91;p13"/>
              <p:cNvSpPr/>
              <p:nvPr/>
            </p:nvSpPr>
            <p:spPr>
              <a:xfrm>
                <a:off x="450000" y="7103125"/>
                <a:ext cx="1863000" cy="1274400"/>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2" name="Google Shape;92;p13"/>
              <p:cNvSpPr txBox="1"/>
              <p:nvPr/>
            </p:nvSpPr>
            <p:spPr>
              <a:xfrm>
                <a:off x="658968" y="7219625"/>
                <a:ext cx="1483200" cy="369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2400">
                    <a:solidFill>
                      <a:srgbClr val="3B4457"/>
                    </a:solidFill>
                    <a:latin typeface="Lato Black"/>
                    <a:ea typeface="Lato Black"/>
                    <a:cs typeface="Lato Black"/>
                    <a:sym typeface="Lato Black"/>
                  </a:rPr>
                  <a:t>30+ </a:t>
                </a:r>
                <a:endParaRPr sz="2400">
                  <a:solidFill>
                    <a:srgbClr val="3B4457"/>
                  </a:solidFill>
                  <a:latin typeface="Lato Black"/>
                  <a:ea typeface="Lato Black"/>
                  <a:cs typeface="Lato Black"/>
                  <a:sym typeface="Lato Black"/>
                </a:endParaRPr>
              </a:p>
            </p:txBody>
          </p:sp>
          <p:sp>
            <p:nvSpPr>
              <p:cNvPr id="93" name="Google Shape;93;p13"/>
              <p:cNvSpPr txBox="1"/>
              <p:nvPr/>
            </p:nvSpPr>
            <p:spPr>
              <a:xfrm>
                <a:off x="658968" y="8053186"/>
                <a:ext cx="1483200" cy="2154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a:solidFill>
                      <a:srgbClr val="3B4457"/>
                    </a:solidFill>
                    <a:latin typeface="Lato"/>
                    <a:ea typeface="Lato"/>
                    <a:cs typeface="Lato"/>
                    <a:sym typeface="Lato"/>
                  </a:rPr>
                  <a:t>Finished Projects</a:t>
                </a:r>
                <a:endParaRPr>
                  <a:solidFill>
                    <a:srgbClr val="3B4457"/>
                  </a:solidFill>
                  <a:latin typeface="Lato"/>
                  <a:ea typeface="Lato"/>
                  <a:cs typeface="Lato"/>
                  <a:sym typeface="Lato"/>
                </a:endParaRPr>
              </a:p>
            </p:txBody>
          </p:sp>
        </p:grpSp>
        <p:grpSp>
          <p:nvGrpSpPr>
            <p:cNvPr id="94" name="Google Shape;94;p13"/>
            <p:cNvGrpSpPr/>
            <p:nvPr/>
          </p:nvGrpSpPr>
          <p:grpSpPr>
            <a:xfrm>
              <a:off x="5247000" y="7103125"/>
              <a:ext cx="1863000" cy="1274400"/>
              <a:chOff x="450000" y="7103125"/>
              <a:chExt cx="1863000" cy="1274400"/>
            </a:xfrm>
          </p:grpSpPr>
          <p:sp>
            <p:nvSpPr>
              <p:cNvPr id="95" name="Google Shape;95;p13"/>
              <p:cNvSpPr/>
              <p:nvPr/>
            </p:nvSpPr>
            <p:spPr>
              <a:xfrm>
                <a:off x="450000" y="7103125"/>
                <a:ext cx="1863000" cy="1274400"/>
              </a:xfrm>
              <a:prstGeom prst="rect">
                <a:avLst/>
              </a:prstGeom>
              <a:solidFill>
                <a:schemeClr val="l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6" name="Google Shape;96;p13"/>
              <p:cNvSpPr txBox="1"/>
              <p:nvPr/>
            </p:nvSpPr>
            <p:spPr>
              <a:xfrm>
                <a:off x="658968" y="7219625"/>
                <a:ext cx="1483200" cy="3693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2400">
                    <a:solidFill>
                      <a:srgbClr val="3B4457"/>
                    </a:solidFill>
                    <a:latin typeface="Lato Black"/>
                    <a:ea typeface="Lato Black"/>
                    <a:cs typeface="Lato Black"/>
                    <a:sym typeface="Lato Black"/>
                  </a:rPr>
                  <a:t>35+ </a:t>
                </a:r>
                <a:endParaRPr sz="2400">
                  <a:solidFill>
                    <a:srgbClr val="3B4457"/>
                  </a:solidFill>
                  <a:latin typeface="Lato Black"/>
                  <a:ea typeface="Lato Black"/>
                  <a:cs typeface="Lato Black"/>
                  <a:sym typeface="Lato Black"/>
                </a:endParaRPr>
              </a:p>
            </p:txBody>
          </p:sp>
          <p:sp>
            <p:nvSpPr>
              <p:cNvPr id="97" name="Google Shape;97;p13"/>
              <p:cNvSpPr txBox="1"/>
              <p:nvPr/>
            </p:nvSpPr>
            <p:spPr>
              <a:xfrm>
                <a:off x="658968" y="8053186"/>
                <a:ext cx="1483200" cy="2154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a:solidFill>
                      <a:srgbClr val="3B4457"/>
                    </a:solidFill>
                    <a:latin typeface="Lato"/>
                    <a:ea typeface="Lato"/>
                    <a:cs typeface="Lato"/>
                    <a:sym typeface="Lato"/>
                  </a:rPr>
                  <a:t>Happy Clients</a:t>
                </a:r>
                <a:endParaRPr>
                  <a:solidFill>
                    <a:srgbClr val="3B4457"/>
                  </a:solidFill>
                  <a:latin typeface="Lato"/>
                  <a:ea typeface="Lato"/>
                  <a:cs typeface="Lato"/>
                  <a:sym typeface="Lato"/>
                </a:endParaRPr>
              </a:p>
            </p:txBody>
          </p:sp>
        </p:grpSp>
      </p:grpSp>
      <p:grpSp>
        <p:nvGrpSpPr>
          <p:cNvPr id="98" name="Google Shape;98;p13"/>
          <p:cNvGrpSpPr/>
          <p:nvPr/>
        </p:nvGrpSpPr>
        <p:grpSpPr>
          <a:xfrm>
            <a:off x="435644" y="9120425"/>
            <a:ext cx="2264400" cy="1044116"/>
            <a:chOff x="435644" y="9120425"/>
            <a:chExt cx="2264400" cy="1044116"/>
          </a:xfrm>
        </p:grpSpPr>
        <p:sp>
          <p:nvSpPr>
            <p:cNvPr id="99" name="Google Shape;99;p13"/>
            <p:cNvSpPr txBox="1"/>
            <p:nvPr/>
          </p:nvSpPr>
          <p:spPr>
            <a:xfrm>
              <a:off x="435644" y="9120425"/>
              <a:ext cx="1938900" cy="2154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ru">
                  <a:solidFill>
                    <a:srgbClr val="212121"/>
                  </a:solidFill>
                  <a:latin typeface="Lato"/>
                  <a:ea typeface="Lato"/>
                  <a:cs typeface="Lato"/>
                  <a:sym typeface="Lato"/>
                </a:rPr>
                <a:t>Education</a:t>
              </a:r>
              <a:endParaRPr b="1">
                <a:solidFill>
                  <a:srgbClr val="212121"/>
                </a:solidFill>
                <a:latin typeface="Lato"/>
                <a:ea typeface="Lato"/>
                <a:cs typeface="Lato"/>
                <a:sym typeface="Lato"/>
              </a:endParaRPr>
            </a:p>
          </p:txBody>
        </p:sp>
        <p:sp>
          <p:nvSpPr>
            <p:cNvPr id="100" name="Google Shape;100;p13"/>
            <p:cNvSpPr txBox="1"/>
            <p:nvPr/>
          </p:nvSpPr>
          <p:spPr>
            <a:xfrm>
              <a:off x="435644" y="9632023"/>
              <a:ext cx="22644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ru" sz="1000">
                  <a:solidFill>
                    <a:srgbClr val="212121"/>
                  </a:solidFill>
                  <a:latin typeface="Lato"/>
                  <a:ea typeface="Lato"/>
                  <a:cs typeface="Lato"/>
                  <a:sym typeface="Lato"/>
                </a:rPr>
                <a:t>University of London</a:t>
              </a:r>
              <a:endParaRPr b="1" sz="1000">
                <a:solidFill>
                  <a:srgbClr val="212121"/>
                </a:solidFill>
                <a:latin typeface="Lato"/>
                <a:ea typeface="Lato"/>
                <a:cs typeface="Lato"/>
                <a:sym typeface="Lato"/>
              </a:endParaRPr>
            </a:p>
          </p:txBody>
        </p:sp>
        <p:sp>
          <p:nvSpPr>
            <p:cNvPr id="101" name="Google Shape;101;p13"/>
            <p:cNvSpPr txBox="1"/>
            <p:nvPr/>
          </p:nvSpPr>
          <p:spPr>
            <a:xfrm>
              <a:off x="435644" y="9821332"/>
              <a:ext cx="22644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Bachelor of Arts in Graphic Design</a:t>
              </a:r>
              <a:endParaRPr sz="1000">
                <a:solidFill>
                  <a:srgbClr val="212121"/>
                </a:solidFill>
                <a:latin typeface="Lato"/>
                <a:ea typeface="Lato"/>
                <a:cs typeface="Lato"/>
                <a:sym typeface="Lato"/>
              </a:endParaRPr>
            </a:p>
          </p:txBody>
        </p:sp>
        <p:sp>
          <p:nvSpPr>
            <p:cNvPr id="102" name="Google Shape;102;p13"/>
            <p:cNvSpPr txBox="1"/>
            <p:nvPr/>
          </p:nvSpPr>
          <p:spPr>
            <a:xfrm>
              <a:off x="435644" y="10010641"/>
              <a:ext cx="22644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Sept 2008 – July 2012, GPA: 3.6/4.0</a:t>
              </a:r>
              <a:endParaRPr sz="1000">
                <a:solidFill>
                  <a:srgbClr val="212121"/>
                </a:solidFill>
                <a:latin typeface="Lato"/>
                <a:ea typeface="Lato"/>
                <a:cs typeface="Lato"/>
                <a:sym typeface="Lato"/>
              </a:endParaRPr>
            </a:p>
          </p:txBody>
        </p:sp>
      </p:grpSp>
      <p:grpSp>
        <p:nvGrpSpPr>
          <p:cNvPr id="103" name="Google Shape;103;p13"/>
          <p:cNvGrpSpPr/>
          <p:nvPr/>
        </p:nvGrpSpPr>
        <p:grpSpPr>
          <a:xfrm>
            <a:off x="3096894" y="9120425"/>
            <a:ext cx="4120782" cy="1044123"/>
            <a:chOff x="3096894" y="9120425"/>
            <a:chExt cx="4120782" cy="1044123"/>
          </a:xfrm>
        </p:grpSpPr>
        <p:sp>
          <p:nvSpPr>
            <p:cNvPr id="104" name="Google Shape;104;p13"/>
            <p:cNvSpPr txBox="1"/>
            <p:nvPr/>
          </p:nvSpPr>
          <p:spPr>
            <a:xfrm>
              <a:off x="3096894" y="9120425"/>
              <a:ext cx="1938900" cy="2154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ru">
                  <a:solidFill>
                    <a:srgbClr val="212121"/>
                  </a:solidFill>
                  <a:latin typeface="Lato"/>
                  <a:ea typeface="Lato"/>
                  <a:cs typeface="Lato"/>
                  <a:sym typeface="Lato"/>
                </a:rPr>
                <a:t>Technical Skills</a:t>
              </a:r>
              <a:endParaRPr b="1">
                <a:solidFill>
                  <a:srgbClr val="212121"/>
                </a:solidFill>
                <a:latin typeface="Lato"/>
                <a:ea typeface="Lato"/>
                <a:cs typeface="Lato"/>
                <a:sym typeface="Lato"/>
              </a:endParaRPr>
            </a:p>
          </p:txBody>
        </p:sp>
        <p:grpSp>
          <p:nvGrpSpPr>
            <p:cNvPr id="105" name="Google Shape;105;p13"/>
            <p:cNvGrpSpPr/>
            <p:nvPr/>
          </p:nvGrpSpPr>
          <p:grpSpPr>
            <a:xfrm>
              <a:off x="3096897" y="9631990"/>
              <a:ext cx="1933969" cy="532559"/>
              <a:chOff x="3096897" y="9631990"/>
              <a:chExt cx="1933969" cy="532559"/>
            </a:xfrm>
          </p:grpSpPr>
          <p:grpSp>
            <p:nvGrpSpPr>
              <p:cNvPr id="106" name="Google Shape;106;p13"/>
              <p:cNvGrpSpPr/>
              <p:nvPr/>
            </p:nvGrpSpPr>
            <p:grpSpPr>
              <a:xfrm>
                <a:off x="3096897" y="9631990"/>
                <a:ext cx="1933969" cy="153935"/>
                <a:chOff x="3096897" y="9631990"/>
                <a:chExt cx="1933969" cy="153935"/>
              </a:xfrm>
            </p:grpSpPr>
            <p:sp>
              <p:nvSpPr>
                <p:cNvPr id="107" name="Google Shape;107;p13"/>
                <p:cNvSpPr txBox="1"/>
                <p:nvPr/>
              </p:nvSpPr>
              <p:spPr>
                <a:xfrm>
                  <a:off x="3096897" y="9632025"/>
                  <a:ext cx="11253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Figma:   </a:t>
                  </a:r>
                  <a:endParaRPr sz="1000">
                    <a:solidFill>
                      <a:srgbClr val="212121"/>
                    </a:solidFill>
                    <a:latin typeface="Lato"/>
                    <a:ea typeface="Lato"/>
                    <a:cs typeface="Lato"/>
                    <a:sym typeface="Lato"/>
                  </a:endParaRPr>
                </a:p>
              </p:txBody>
            </p:sp>
            <p:sp>
              <p:nvSpPr>
                <p:cNvPr id="108" name="Google Shape;108;p13"/>
                <p:cNvSpPr txBox="1"/>
                <p:nvPr/>
              </p:nvSpPr>
              <p:spPr>
                <a:xfrm>
                  <a:off x="4394866" y="9631990"/>
                  <a:ext cx="6360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5.0/5</a:t>
                  </a:r>
                  <a:endParaRPr sz="1000">
                    <a:solidFill>
                      <a:srgbClr val="212121"/>
                    </a:solidFill>
                    <a:latin typeface="Lato"/>
                    <a:ea typeface="Lato"/>
                    <a:cs typeface="Lato"/>
                    <a:sym typeface="Lato"/>
                  </a:endParaRPr>
                </a:p>
              </p:txBody>
            </p:sp>
          </p:grpSp>
          <p:grpSp>
            <p:nvGrpSpPr>
              <p:cNvPr id="109" name="Google Shape;109;p13"/>
              <p:cNvGrpSpPr/>
              <p:nvPr/>
            </p:nvGrpSpPr>
            <p:grpSpPr>
              <a:xfrm>
                <a:off x="3096897" y="9821301"/>
                <a:ext cx="1933969" cy="153935"/>
                <a:chOff x="3096897" y="9821301"/>
                <a:chExt cx="1933969" cy="153935"/>
              </a:xfrm>
            </p:grpSpPr>
            <p:sp>
              <p:nvSpPr>
                <p:cNvPr id="110" name="Google Shape;110;p13"/>
                <p:cNvSpPr txBox="1"/>
                <p:nvPr/>
              </p:nvSpPr>
              <p:spPr>
                <a:xfrm>
                  <a:off x="3096897" y="9821337"/>
                  <a:ext cx="11253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Sketch:     </a:t>
                  </a:r>
                  <a:endParaRPr sz="1000">
                    <a:solidFill>
                      <a:srgbClr val="212121"/>
                    </a:solidFill>
                    <a:latin typeface="Lato"/>
                    <a:ea typeface="Lato"/>
                    <a:cs typeface="Lato"/>
                    <a:sym typeface="Lato"/>
                  </a:endParaRPr>
                </a:p>
              </p:txBody>
            </p:sp>
            <p:sp>
              <p:nvSpPr>
                <p:cNvPr id="111" name="Google Shape;111;p13"/>
                <p:cNvSpPr txBox="1"/>
                <p:nvPr/>
              </p:nvSpPr>
              <p:spPr>
                <a:xfrm>
                  <a:off x="4394866" y="9821301"/>
                  <a:ext cx="6360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4.8/5</a:t>
                  </a:r>
                  <a:endParaRPr sz="1000">
                    <a:solidFill>
                      <a:srgbClr val="212121"/>
                    </a:solidFill>
                    <a:latin typeface="Lato"/>
                    <a:ea typeface="Lato"/>
                    <a:cs typeface="Lato"/>
                    <a:sym typeface="Lato"/>
                  </a:endParaRPr>
                </a:p>
              </p:txBody>
            </p:sp>
          </p:grpSp>
          <p:grpSp>
            <p:nvGrpSpPr>
              <p:cNvPr id="112" name="Google Shape;112;p13"/>
              <p:cNvGrpSpPr/>
              <p:nvPr/>
            </p:nvGrpSpPr>
            <p:grpSpPr>
              <a:xfrm>
                <a:off x="3096897" y="10010613"/>
                <a:ext cx="1933969" cy="153935"/>
                <a:chOff x="3096897" y="10010613"/>
                <a:chExt cx="1933969" cy="153935"/>
              </a:xfrm>
            </p:grpSpPr>
            <p:sp>
              <p:nvSpPr>
                <p:cNvPr id="113" name="Google Shape;113;p13"/>
                <p:cNvSpPr txBox="1"/>
                <p:nvPr/>
              </p:nvSpPr>
              <p:spPr>
                <a:xfrm>
                  <a:off x="3096897" y="10010648"/>
                  <a:ext cx="11253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Adobe Photoshop:   </a:t>
                  </a:r>
                  <a:endParaRPr sz="1000">
                    <a:solidFill>
                      <a:srgbClr val="212121"/>
                    </a:solidFill>
                    <a:latin typeface="Lato"/>
                    <a:ea typeface="Lato"/>
                    <a:cs typeface="Lato"/>
                    <a:sym typeface="Lato"/>
                  </a:endParaRPr>
                </a:p>
              </p:txBody>
            </p:sp>
            <p:sp>
              <p:nvSpPr>
                <p:cNvPr id="114" name="Google Shape;114;p13"/>
                <p:cNvSpPr txBox="1"/>
                <p:nvPr/>
              </p:nvSpPr>
              <p:spPr>
                <a:xfrm>
                  <a:off x="4394866" y="10010613"/>
                  <a:ext cx="6360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4.5/5</a:t>
                  </a:r>
                  <a:endParaRPr sz="1000">
                    <a:solidFill>
                      <a:srgbClr val="212121"/>
                    </a:solidFill>
                    <a:latin typeface="Lato"/>
                    <a:ea typeface="Lato"/>
                    <a:cs typeface="Lato"/>
                    <a:sym typeface="Lato"/>
                  </a:endParaRPr>
                </a:p>
              </p:txBody>
            </p:sp>
          </p:grpSp>
        </p:grpSp>
        <p:grpSp>
          <p:nvGrpSpPr>
            <p:cNvPr id="115" name="Google Shape;115;p13"/>
            <p:cNvGrpSpPr/>
            <p:nvPr/>
          </p:nvGrpSpPr>
          <p:grpSpPr>
            <a:xfrm>
              <a:off x="5522809" y="9632000"/>
              <a:ext cx="1694867" cy="532548"/>
              <a:chOff x="3096897" y="9632000"/>
              <a:chExt cx="1694867" cy="532548"/>
            </a:xfrm>
          </p:grpSpPr>
          <p:grpSp>
            <p:nvGrpSpPr>
              <p:cNvPr id="116" name="Google Shape;116;p13"/>
              <p:cNvGrpSpPr/>
              <p:nvPr/>
            </p:nvGrpSpPr>
            <p:grpSpPr>
              <a:xfrm>
                <a:off x="3096897" y="9632000"/>
                <a:ext cx="1694867" cy="153925"/>
                <a:chOff x="3096897" y="9632000"/>
                <a:chExt cx="1694867" cy="153925"/>
              </a:xfrm>
            </p:grpSpPr>
            <p:sp>
              <p:nvSpPr>
                <p:cNvPr id="117" name="Google Shape;117;p13"/>
                <p:cNvSpPr txBox="1"/>
                <p:nvPr/>
              </p:nvSpPr>
              <p:spPr>
                <a:xfrm>
                  <a:off x="3096897" y="9632025"/>
                  <a:ext cx="11253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Substance Painter:   </a:t>
                  </a:r>
                  <a:endParaRPr sz="1000">
                    <a:solidFill>
                      <a:srgbClr val="212121"/>
                    </a:solidFill>
                    <a:latin typeface="Lato"/>
                    <a:ea typeface="Lato"/>
                    <a:cs typeface="Lato"/>
                    <a:sym typeface="Lato"/>
                  </a:endParaRPr>
                </a:p>
              </p:txBody>
            </p:sp>
            <p:sp>
              <p:nvSpPr>
                <p:cNvPr id="118" name="Google Shape;118;p13"/>
                <p:cNvSpPr txBox="1"/>
                <p:nvPr/>
              </p:nvSpPr>
              <p:spPr>
                <a:xfrm>
                  <a:off x="4394864" y="9632000"/>
                  <a:ext cx="3969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4.3/5</a:t>
                  </a:r>
                  <a:endParaRPr sz="1000">
                    <a:solidFill>
                      <a:srgbClr val="212121"/>
                    </a:solidFill>
                    <a:latin typeface="Lato"/>
                    <a:ea typeface="Lato"/>
                    <a:cs typeface="Lato"/>
                    <a:sym typeface="Lato"/>
                  </a:endParaRPr>
                </a:p>
              </p:txBody>
            </p:sp>
          </p:grpSp>
          <p:grpSp>
            <p:nvGrpSpPr>
              <p:cNvPr id="119" name="Google Shape;119;p13"/>
              <p:cNvGrpSpPr/>
              <p:nvPr/>
            </p:nvGrpSpPr>
            <p:grpSpPr>
              <a:xfrm>
                <a:off x="3096897" y="9821312"/>
                <a:ext cx="1694867" cy="153924"/>
                <a:chOff x="3096897" y="9821312"/>
                <a:chExt cx="1694867" cy="153924"/>
              </a:xfrm>
            </p:grpSpPr>
            <p:sp>
              <p:nvSpPr>
                <p:cNvPr id="120" name="Google Shape;120;p13"/>
                <p:cNvSpPr txBox="1"/>
                <p:nvPr/>
              </p:nvSpPr>
              <p:spPr>
                <a:xfrm>
                  <a:off x="3096897" y="9821337"/>
                  <a:ext cx="11253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Marmoset Toolbag: </a:t>
                  </a:r>
                  <a:endParaRPr sz="1000">
                    <a:solidFill>
                      <a:srgbClr val="212121"/>
                    </a:solidFill>
                    <a:latin typeface="Lato"/>
                    <a:ea typeface="Lato"/>
                    <a:cs typeface="Lato"/>
                    <a:sym typeface="Lato"/>
                  </a:endParaRPr>
                </a:p>
              </p:txBody>
            </p:sp>
            <p:sp>
              <p:nvSpPr>
                <p:cNvPr id="121" name="Google Shape;121;p13"/>
                <p:cNvSpPr txBox="1"/>
                <p:nvPr/>
              </p:nvSpPr>
              <p:spPr>
                <a:xfrm>
                  <a:off x="4394864" y="9821312"/>
                  <a:ext cx="3969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4.2/5</a:t>
                  </a:r>
                  <a:endParaRPr sz="1000">
                    <a:solidFill>
                      <a:srgbClr val="212121"/>
                    </a:solidFill>
                    <a:latin typeface="Lato"/>
                    <a:ea typeface="Lato"/>
                    <a:cs typeface="Lato"/>
                    <a:sym typeface="Lato"/>
                  </a:endParaRPr>
                </a:p>
              </p:txBody>
            </p:sp>
          </p:grpSp>
          <p:grpSp>
            <p:nvGrpSpPr>
              <p:cNvPr id="122" name="Google Shape;122;p13"/>
              <p:cNvGrpSpPr/>
              <p:nvPr/>
            </p:nvGrpSpPr>
            <p:grpSpPr>
              <a:xfrm>
                <a:off x="3096897" y="10010624"/>
                <a:ext cx="1694867" cy="153924"/>
                <a:chOff x="3096897" y="10010624"/>
                <a:chExt cx="1694867" cy="153924"/>
              </a:xfrm>
            </p:grpSpPr>
            <p:sp>
              <p:nvSpPr>
                <p:cNvPr id="123" name="Google Shape;123;p13"/>
                <p:cNvSpPr txBox="1"/>
                <p:nvPr/>
              </p:nvSpPr>
              <p:spPr>
                <a:xfrm>
                  <a:off x="3096897" y="10010648"/>
                  <a:ext cx="11253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Maya &amp; RizomUV:   </a:t>
                  </a:r>
                  <a:endParaRPr sz="1000">
                    <a:solidFill>
                      <a:srgbClr val="212121"/>
                    </a:solidFill>
                    <a:latin typeface="Lato"/>
                    <a:ea typeface="Lato"/>
                    <a:cs typeface="Lato"/>
                    <a:sym typeface="Lato"/>
                  </a:endParaRPr>
                </a:p>
              </p:txBody>
            </p:sp>
            <p:sp>
              <p:nvSpPr>
                <p:cNvPr id="124" name="Google Shape;124;p13"/>
                <p:cNvSpPr txBox="1"/>
                <p:nvPr/>
              </p:nvSpPr>
              <p:spPr>
                <a:xfrm>
                  <a:off x="4394864" y="10010624"/>
                  <a:ext cx="396900" cy="153900"/>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ru" sz="1000">
                      <a:solidFill>
                        <a:srgbClr val="212121"/>
                      </a:solidFill>
                      <a:latin typeface="Lato"/>
                      <a:ea typeface="Lato"/>
                      <a:cs typeface="Lato"/>
                      <a:sym typeface="Lato"/>
                    </a:rPr>
                    <a:t>4.1/5</a:t>
                  </a:r>
                  <a:endParaRPr sz="1000">
                    <a:solidFill>
                      <a:srgbClr val="212121"/>
                    </a:solidFill>
                    <a:latin typeface="Lato"/>
                    <a:ea typeface="Lato"/>
                    <a:cs typeface="Lato"/>
                    <a:sym typeface="Lato"/>
                  </a:endParaRPr>
                </a:p>
              </p:txBody>
            </p:sp>
          </p:grpSp>
        </p:grpSp>
      </p:grpSp>
      <p:sp>
        <p:nvSpPr>
          <p:cNvPr id="125" name="Google Shape;125;p13"/>
          <p:cNvSpPr/>
          <p:nvPr/>
        </p:nvSpPr>
        <p:spPr>
          <a:xfrm>
            <a:off x="0" y="0"/>
            <a:ext cx="7560000" cy="217800"/>
          </a:xfrm>
          <a:prstGeom prst="rect">
            <a:avLst/>
          </a:prstGeom>
          <a:solidFill>
            <a:srgbClr val="3B4457"/>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