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legreya Medium"/>
      <p:regular r:id="rId7"/>
      <p:bold r:id="rId8"/>
      <p:italic r:id="rId9"/>
      <p:boldItalic r:id="rId10"/>
    </p:embeddedFont>
    <p:embeddedFont>
      <p:font typeface="Bree Serif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394">
          <p15:clr>
            <a:srgbClr val="A4A3A4"/>
          </p15:clr>
        </p15:guide>
        <p15:guide id="2" pos="2381">
          <p15:clr>
            <a:srgbClr val="A4A3A4"/>
          </p15:clr>
        </p15:guide>
        <p15:guide id="3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94" orient="horz"/>
        <p:guide pos="2381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reeSerif-regular.fntdata"/><Relationship Id="rId10" Type="http://schemas.openxmlformats.org/officeDocument/2006/relationships/font" Target="fonts/AlegreyaMedium-boldItalic.fntdata"/><Relationship Id="rId9" Type="http://schemas.openxmlformats.org/officeDocument/2006/relationships/font" Target="fonts/Alegreya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egreyaMedium-regular.fntdata"/><Relationship Id="rId8" Type="http://schemas.openxmlformats.org/officeDocument/2006/relationships/font" Target="fonts/Alegreya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BFBB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0000" y="1457325"/>
            <a:ext cx="187200" cy="159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85825" y="1314438"/>
            <a:ext cx="27432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A mind map is a diagram used to visually organise information. A mind map is hierarchical and shows relationships among pieces of the whole.</a:t>
            </a:r>
            <a:endParaRPr sz="1800"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5825" y="252400"/>
            <a:ext cx="2743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Mapping</a:t>
            </a:r>
            <a:r>
              <a:rPr lang="ru" sz="2800">
                <a:latin typeface="Bree Serif"/>
                <a:ea typeface="Bree Serif"/>
                <a:cs typeface="Bree Serif"/>
                <a:sym typeface="Bree Serif"/>
              </a:rPr>
              <a:t> </a:t>
            </a:r>
            <a:endParaRPr sz="2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322447"/>
                </a:solidFill>
                <a:latin typeface="Bree Serif"/>
                <a:ea typeface="Bree Serif"/>
                <a:cs typeface="Bree Serif"/>
                <a:sym typeface="Bree Serif"/>
              </a:rPr>
              <a:t>the Company</a:t>
            </a:r>
            <a:endParaRPr sz="2800">
              <a:solidFill>
                <a:srgbClr val="322447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59525" y="3376600"/>
            <a:ext cx="3510000" cy="359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5400000">
            <a:off x="3571950" y="5605350"/>
            <a:ext cx="98400" cy="317700"/>
          </a:xfrm>
          <a:prstGeom prst="rect">
            <a:avLst/>
          </a:prstGeom>
          <a:solidFill>
            <a:srgbClr val="322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85825" y="3571875"/>
            <a:ext cx="26574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 Medium"/>
                <a:ea typeface="Alegreya Medium"/>
                <a:cs typeface="Alegreya Medium"/>
                <a:sym typeface="Alegreya Medium"/>
              </a:rPr>
              <a:t>It is often created around a single concept, drawn as an image in the centre of a blank page, to which associated representations of ideas such as images, words and parts of words are added.</a:t>
            </a:r>
            <a:endParaRPr sz="1600">
              <a:latin typeface="Alegreya Medium"/>
              <a:ea typeface="Alegreya Medium"/>
              <a:cs typeface="Alegreya Medium"/>
              <a:sym typeface="Alegrey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Alegreya Medium"/>
              <a:ea typeface="Alegreya Medium"/>
              <a:cs typeface="Alegreya Medium"/>
              <a:sym typeface="Alegrey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 Medium"/>
                <a:ea typeface="Alegreya Medium"/>
                <a:cs typeface="Alegreya Medium"/>
                <a:sym typeface="Alegreya Medium"/>
              </a:rPr>
              <a:t>Major ideas are connected directly to the central concept, and other ideas branch out from those.</a:t>
            </a:r>
            <a:endParaRPr sz="1600"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353050" y="1066813"/>
            <a:ext cx="1062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Customer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Service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591313" y="1066813"/>
            <a:ext cx="1062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Marketing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research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839113" y="1066813"/>
            <a:ext cx="1062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Advertising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Promotions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5891225" y="1833575"/>
            <a:ext cx="2490775" cy="766750"/>
            <a:chOff x="5891225" y="1833575"/>
            <a:chExt cx="2490775" cy="766750"/>
          </a:xfrm>
        </p:grpSpPr>
        <p:sp>
          <p:nvSpPr>
            <p:cNvPr id="65" name="Google Shape;65;p13"/>
            <p:cNvSpPr/>
            <p:nvPr/>
          </p:nvSpPr>
          <p:spPr>
            <a:xfrm>
              <a:off x="5891225" y="1833575"/>
              <a:ext cx="2490775" cy="385750"/>
            </a:xfrm>
            <a:custGeom>
              <a:rect b="b" l="l" r="r" t="t"/>
              <a:pathLst>
                <a:path extrusionOk="0" h="15430" w="99631">
                  <a:moveTo>
                    <a:pt x="0" y="190"/>
                  </a:moveTo>
                  <a:lnTo>
                    <a:pt x="0" y="15430"/>
                  </a:lnTo>
                  <a:lnTo>
                    <a:pt x="99631" y="15430"/>
                  </a:lnTo>
                  <a:lnTo>
                    <a:pt x="99631" y="0"/>
                  </a:lnTo>
                </a:path>
              </a:pathLst>
            </a:cu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66" name="Google Shape;66;p13"/>
            <p:cNvCxnSpPr/>
            <p:nvPr/>
          </p:nvCxnSpPr>
          <p:spPr>
            <a:xfrm>
              <a:off x="7136613" y="1838325"/>
              <a:ext cx="0" cy="762000"/>
            </a:xfrm>
            <a:prstGeom prst="straightConnector1">
              <a:avLst/>
            </a:pr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3"/>
          <p:cNvSpPr txBox="1"/>
          <p:nvPr/>
        </p:nvSpPr>
        <p:spPr>
          <a:xfrm>
            <a:off x="6386500" y="2609850"/>
            <a:ext cx="1471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Marketing</a:t>
            </a:r>
            <a:endParaRPr sz="1600"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6272225" y="3086100"/>
            <a:ext cx="1719300" cy="1719300"/>
          </a:xfrm>
          <a:prstGeom prst="rect">
            <a:avLst/>
          </a:prstGeom>
          <a:noFill/>
          <a:ln cap="flat" cmpd="sng" w="19050">
            <a:solidFill>
              <a:srgbClr val="3224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6429350" y="3649238"/>
            <a:ext cx="1386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Company</a:t>
            </a:r>
            <a:endParaRPr sz="2200"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 rot="-5400000">
            <a:off x="4157638" y="3548125"/>
            <a:ext cx="2490775" cy="795250"/>
            <a:chOff x="5891225" y="1833575"/>
            <a:chExt cx="2490775" cy="795250"/>
          </a:xfrm>
        </p:grpSpPr>
        <p:sp>
          <p:nvSpPr>
            <p:cNvPr id="71" name="Google Shape;71;p13"/>
            <p:cNvSpPr/>
            <p:nvPr/>
          </p:nvSpPr>
          <p:spPr>
            <a:xfrm>
              <a:off x="5891225" y="1833575"/>
              <a:ext cx="2490775" cy="385750"/>
            </a:xfrm>
            <a:custGeom>
              <a:rect b="b" l="l" r="r" t="t"/>
              <a:pathLst>
                <a:path extrusionOk="0" h="15430" w="99631">
                  <a:moveTo>
                    <a:pt x="0" y="190"/>
                  </a:moveTo>
                  <a:lnTo>
                    <a:pt x="0" y="15430"/>
                  </a:lnTo>
                  <a:lnTo>
                    <a:pt x="99631" y="15430"/>
                  </a:lnTo>
                  <a:lnTo>
                    <a:pt x="99631" y="0"/>
                  </a:lnTo>
                </a:path>
              </a:pathLst>
            </a:cu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72" name="Google Shape;72;p13"/>
            <p:cNvCxnSpPr/>
            <p:nvPr/>
          </p:nvCxnSpPr>
          <p:spPr>
            <a:xfrm rot="5400000">
              <a:off x="6741363" y="2233575"/>
              <a:ext cx="790500" cy="0"/>
            </a:xfrm>
            <a:prstGeom prst="straightConnector1">
              <a:avLst/>
            </a:pr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3" name="Google Shape;73;p13"/>
          <p:cNvSpPr txBox="1"/>
          <p:nvPr/>
        </p:nvSpPr>
        <p:spPr>
          <a:xfrm>
            <a:off x="3981488" y="2478763"/>
            <a:ext cx="10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Logistics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048163" y="3726600"/>
            <a:ext cx="10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Admin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886238" y="4969663"/>
            <a:ext cx="10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Purchasing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76" name="Google Shape;76;p13"/>
          <p:cNvSpPr txBox="1"/>
          <p:nvPr/>
        </p:nvSpPr>
        <p:spPr>
          <a:xfrm rot="-5400000">
            <a:off x="5343541" y="3730213"/>
            <a:ext cx="1333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Operations</a:t>
            </a:r>
            <a:endParaRPr sz="1600"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77" name="Google Shape;77;p13"/>
          <p:cNvGrpSpPr/>
          <p:nvPr/>
        </p:nvGrpSpPr>
        <p:grpSpPr>
          <a:xfrm rot="5400000">
            <a:off x="7601050" y="3548125"/>
            <a:ext cx="2490775" cy="795250"/>
            <a:chOff x="5891225" y="1833575"/>
            <a:chExt cx="2490775" cy="795250"/>
          </a:xfrm>
        </p:grpSpPr>
        <p:sp>
          <p:nvSpPr>
            <p:cNvPr id="78" name="Google Shape;78;p13"/>
            <p:cNvSpPr/>
            <p:nvPr/>
          </p:nvSpPr>
          <p:spPr>
            <a:xfrm>
              <a:off x="5891225" y="1833575"/>
              <a:ext cx="2490775" cy="385750"/>
            </a:xfrm>
            <a:custGeom>
              <a:rect b="b" l="l" r="r" t="t"/>
              <a:pathLst>
                <a:path extrusionOk="0" h="15430" w="99631">
                  <a:moveTo>
                    <a:pt x="0" y="190"/>
                  </a:moveTo>
                  <a:lnTo>
                    <a:pt x="0" y="15430"/>
                  </a:lnTo>
                  <a:lnTo>
                    <a:pt x="99631" y="15430"/>
                  </a:lnTo>
                  <a:lnTo>
                    <a:pt x="99631" y="0"/>
                  </a:lnTo>
                </a:path>
              </a:pathLst>
            </a:cu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79" name="Google Shape;79;p13"/>
            <p:cNvCxnSpPr/>
            <p:nvPr/>
          </p:nvCxnSpPr>
          <p:spPr>
            <a:xfrm rot="5400000">
              <a:off x="6741363" y="2233575"/>
              <a:ext cx="790500" cy="0"/>
            </a:xfrm>
            <a:prstGeom prst="straightConnector1">
              <a:avLst/>
            </a:pr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0" name="Google Shape;80;p13"/>
          <p:cNvSpPr txBox="1"/>
          <p:nvPr/>
        </p:nvSpPr>
        <p:spPr>
          <a:xfrm>
            <a:off x="9215488" y="2478763"/>
            <a:ext cx="10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Logistics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9134525" y="3726600"/>
            <a:ext cx="10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Admin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9301213" y="4969663"/>
            <a:ext cx="10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Purchasing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83" name="Google Shape;83;p13"/>
          <p:cNvSpPr txBox="1"/>
          <p:nvPr/>
        </p:nvSpPr>
        <p:spPr>
          <a:xfrm rot="5400000">
            <a:off x="7793925" y="3725375"/>
            <a:ext cx="9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Finance</a:t>
            </a:r>
            <a:endParaRPr sz="1600"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6319825" y="4812450"/>
            <a:ext cx="1881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Human Resources</a:t>
            </a:r>
            <a:endParaRPr sz="1600"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 rot="10800000">
            <a:off x="5884113" y="5291175"/>
            <a:ext cx="2490775" cy="766750"/>
            <a:chOff x="5891225" y="1833575"/>
            <a:chExt cx="2490775" cy="766750"/>
          </a:xfrm>
        </p:grpSpPr>
        <p:sp>
          <p:nvSpPr>
            <p:cNvPr id="86" name="Google Shape;86;p13"/>
            <p:cNvSpPr/>
            <p:nvPr/>
          </p:nvSpPr>
          <p:spPr>
            <a:xfrm>
              <a:off x="5891225" y="1833575"/>
              <a:ext cx="2490775" cy="385750"/>
            </a:xfrm>
            <a:custGeom>
              <a:rect b="b" l="l" r="r" t="t"/>
              <a:pathLst>
                <a:path extrusionOk="0" h="15430" w="99631">
                  <a:moveTo>
                    <a:pt x="0" y="190"/>
                  </a:moveTo>
                  <a:lnTo>
                    <a:pt x="0" y="15430"/>
                  </a:lnTo>
                  <a:lnTo>
                    <a:pt x="99631" y="15430"/>
                  </a:lnTo>
                  <a:lnTo>
                    <a:pt x="99631" y="0"/>
                  </a:lnTo>
                </a:path>
              </a:pathLst>
            </a:cu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87" name="Google Shape;87;p13"/>
            <p:cNvCxnSpPr/>
            <p:nvPr/>
          </p:nvCxnSpPr>
          <p:spPr>
            <a:xfrm>
              <a:off x="7136613" y="1838325"/>
              <a:ext cx="0" cy="762000"/>
            </a:xfrm>
            <a:prstGeom prst="straightConnector1">
              <a:avLst/>
            </a:prstGeom>
            <a:noFill/>
            <a:ln cap="flat" cmpd="sng" w="19050">
              <a:solidFill>
                <a:srgbClr val="32244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8" name="Google Shape;88;p13"/>
          <p:cNvSpPr txBox="1"/>
          <p:nvPr/>
        </p:nvSpPr>
        <p:spPr>
          <a:xfrm>
            <a:off x="5291063" y="6146025"/>
            <a:ext cx="119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Recruitment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777138" y="6146025"/>
            <a:ext cx="119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Training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29338" y="6146025"/>
            <a:ext cx="1195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Employee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retention</a:t>
            </a:r>
            <a:endParaRPr>
              <a:solidFill>
                <a:schemeClr val="lt1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