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0692000" cx="7560000"/>
  <p:notesSz cx="6858000" cy="9144000"/>
  <p:embeddedFontLst>
    <p:embeddedFont>
      <p:font typeface="Roboto"/>
      <p:regular r:id="rId7"/>
      <p:bold r:id="rId8"/>
      <p:italic r:id="rId9"/>
      <p:boldItalic r:id="rId1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324">
          <p15:clr>
            <a:srgbClr val="747775"/>
          </p15:clr>
        </p15:guide>
        <p15:guide id="2" pos="2438">
          <p15:clr>
            <a:srgbClr val="747775"/>
          </p15:clr>
        </p15:guide>
        <p15:guide id="3" orient="horz" pos="2268">
          <p15:clr>
            <a:srgbClr val="747775"/>
          </p15:clr>
        </p15:guide>
        <p15:guide id="4" orient="horz" pos="2381">
          <p15:clr>
            <a:srgbClr val="747775"/>
          </p15:clr>
        </p15:guide>
        <p15:guide id="5" orient="horz" pos="1757">
          <p15:clr>
            <a:srgbClr val="747775"/>
          </p15:clr>
        </p15:guide>
        <p15:guide id="6" orient="horz" pos="1871">
          <p15:clr>
            <a:srgbClr val="747775"/>
          </p15:clr>
        </p15:guide>
        <p15:guide id="7" orient="horz" pos="3685">
          <p15:clr>
            <a:srgbClr val="747775"/>
          </p15:clr>
        </p15:guide>
        <p15:guide id="8" orient="horz" pos="3572">
          <p15:clr>
            <a:srgbClr val="747775"/>
          </p15:clr>
        </p15:guide>
        <p15:guide id="9" orient="horz" pos="5556">
          <p15:clr>
            <a:srgbClr val="747775"/>
          </p15:clr>
        </p15:guide>
        <p15:guide id="10" orient="horz" pos="566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24"/>
        <p:guide pos="2438"/>
        <p:guide pos="2268" orient="horz"/>
        <p:guide pos="2381" orient="horz"/>
        <p:guide pos="1757" orient="horz"/>
        <p:guide pos="1871" orient="horz"/>
        <p:guide pos="3685" orient="horz"/>
        <p:guide pos="3572" orient="horz"/>
        <p:guide pos="5556" orient="horz"/>
        <p:guide pos="566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0" Type="http://schemas.openxmlformats.org/officeDocument/2006/relationships/font" Target="fonts/Roboto-boldItalic.fntdata"/><Relationship Id="rId9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Roboto-regular.fntdata"/><Relationship Id="rId8" Type="http://schemas.openxmlformats.org/officeDocument/2006/relationships/font" Target="fonts/Robot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3043050" y="0"/>
            <a:ext cx="4508400" cy="2808000"/>
          </a:xfrm>
          <a:prstGeom prst="rect">
            <a:avLst/>
          </a:prstGeom>
          <a:solidFill>
            <a:srgbClr val="7AA8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0" y="9239100"/>
            <a:ext cx="7560000" cy="1452900"/>
          </a:xfrm>
          <a:prstGeom prst="rect">
            <a:avLst/>
          </a:prstGeom>
          <a:solidFill>
            <a:srgbClr val="7AA8B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2481" y="2969998"/>
            <a:ext cx="3687519" cy="26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845" l="4127" r="21627" t="8548"/>
          <a:stretch/>
        </p:blipFill>
        <p:spPr>
          <a:xfrm>
            <a:off x="3872475" y="5850000"/>
            <a:ext cx="3687525" cy="322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0" l="0" r="6305" t="0"/>
          <a:stretch/>
        </p:blipFill>
        <p:spPr>
          <a:xfrm>
            <a:off x="0" y="3959988"/>
            <a:ext cx="3689998" cy="28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1748" l="9094" r="21379" t="0"/>
          <a:stretch/>
        </p:blipFill>
        <p:spPr>
          <a:xfrm>
            <a:off x="0" y="0"/>
            <a:ext cx="3689999" cy="37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3950700" y="677550"/>
            <a:ext cx="33399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6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OPEN</a:t>
            </a:r>
            <a:endParaRPr b="1" sz="6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5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HOUSE</a:t>
            </a:r>
            <a:endParaRPr b="1" sz="5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" name="Google Shape;61;p13"/>
          <p:cNvGrpSpPr/>
          <p:nvPr/>
        </p:nvGrpSpPr>
        <p:grpSpPr>
          <a:xfrm>
            <a:off x="402900" y="9511500"/>
            <a:ext cx="6754200" cy="908100"/>
            <a:chOff x="402900" y="9438400"/>
            <a:chExt cx="6754200" cy="908100"/>
          </a:xfrm>
        </p:grpSpPr>
        <p:sp>
          <p:nvSpPr>
            <p:cNvPr id="62" name="Google Shape;62;p13"/>
            <p:cNvSpPr txBox="1"/>
            <p:nvPr/>
          </p:nvSpPr>
          <p:spPr>
            <a:xfrm>
              <a:off x="402900" y="9438400"/>
              <a:ext cx="6754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Welcome to this inviting family home nestled in the peaceful neighborhood of Harmonyville. </a:t>
              </a:r>
              <a:endPara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This delightful residence offers a perfect blend of comfort, functionality, and timeless appeal.</a:t>
              </a:r>
              <a:endParaRPr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3" name="Google Shape;63;p13"/>
            <p:cNvSpPr txBox="1"/>
            <p:nvPr/>
          </p:nvSpPr>
          <p:spPr>
            <a:xfrm>
              <a:off x="402900" y="9992500"/>
              <a:ext cx="67542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MORE INFO: </a:t>
              </a:r>
              <a:r>
                <a:rPr lang="ru" sz="11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123-455-67-67 , 134-445-45-67 | openhouse@mail.com | openhouse.com</a:t>
              </a:r>
              <a:endParaRPr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4" name="Google Shape;64;p13"/>
          <p:cNvGrpSpPr/>
          <p:nvPr/>
        </p:nvGrpSpPr>
        <p:grpSpPr>
          <a:xfrm>
            <a:off x="359400" y="7425164"/>
            <a:ext cx="2968800" cy="1017383"/>
            <a:chOff x="383465" y="7114795"/>
            <a:chExt cx="2968800" cy="1017383"/>
          </a:xfrm>
        </p:grpSpPr>
        <p:sp>
          <p:nvSpPr>
            <p:cNvPr id="65" name="Google Shape;65;p13"/>
            <p:cNvSpPr txBox="1"/>
            <p:nvPr/>
          </p:nvSpPr>
          <p:spPr>
            <a:xfrm>
              <a:off x="383465" y="7114795"/>
              <a:ext cx="2968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000">
                  <a:solidFill>
                    <a:srgbClr val="7AA8BB"/>
                  </a:solidFill>
                  <a:latin typeface="Roboto"/>
                  <a:ea typeface="Roboto"/>
                  <a:cs typeface="Roboto"/>
                  <a:sym typeface="Roboto"/>
                </a:rPr>
                <a:t>10.05 AT 8PM</a:t>
              </a:r>
              <a:endParaRPr sz="3000">
                <a:solidFill>
                  <a:srgbClr val="7AA8BB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6" name="Google Shape;66;p13"/>
            <p:cNvSpPr txBox="1"/>
            <p:nvPr/>
          </p:nvSpPr>
          <p:spPr>
            <a:xfrm>
              <a:off x="383465" y="7670478"/>
              <a:ext cx="2968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500">
                  <a:solidFill>
                    <a:srgbClr val="0E0E0E"/>
                  </a:solidFill>
                  <a:latin typeface="Roboto"/>
                  <a:ea typeface="Roboto"/>
                  <a:cs typeface="Roboto"/>
                  <a:sym typeface="Roboto"/>
                </a:rPr>
                <a:t>987 Willow Lane, Roseville,</a:t>
              </a:r>
              <a:endParaRPr sz="1500">
                <a:solidFill>
                  <a:srgbClr val="0E0E0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500">
                  <a:solidFill>
                    <a:srgbClr val="0E0E0E"/>
                  </a:solidFill>
                  <a:latin typeface="Roboto"/>
                  <a:ea typeface="Roboto"/>
                  <a:cs typeface="Roboto"/>
                  <a:sym typeface="Roboto"/>
                </a:rPr>
                <a:t>Harmonyville, USA 67890</a:t>
              </a:r>
              <a:endParaRPr sz="1500">
                <a:solidFill>
                  <a:srgbClr val="0E0E0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