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Medium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422">
          <p15:clr>
            <a:srgbClr val="747775"/>
          </p15:clr>
        </p15:guide>
        <p15:guide id="3" pos="1531">
          <p15:clr>
            <a:srgbClr val="747775"/>
          </p15:clr>
        </p15:guide>
        <p15:guide id="4" pos="2976">
          <p15:clr>
            <a:srgbClr val="747775"/>
          </p15:clr>
        </p15:guide>
        <p15:guide id="5" pos="3231">
          <p15:clr>
            <a:srgbClr val="747775"/>
          </p15:clr>
        </p15:guide>
        <p15:guide id="6" orient="horz" pos="6406">
          <p15:clr>
            <a:srgbClr val="747775"/>
          </p15:clr>
        </p15:guide>
        <p15:guide id="7" orient="horz" pos="442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422"/>
        <p:guide pos="1531"/>
        <p:guide pos="2976"/>
        <p:guide pos="3231"/>
        <p:guide pos="6406" orient="horz"/>
        <p:guide pos="442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Medium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Medium-italic.fntdata"/><Relationship Id="rId12" Type="http://schemas.openxmlformats.org/officeDocument/2006/relationships/font" Target="fonts/Poppins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4" Type="http://schemas.openxmlformats.org/officeDocument/2006/relationships/font" Target="fonts/Poppi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4879" l="0" r="7646" t="19210"/>
          <a:stretch/>
        </p:blipFill>
        <p:spPr>
          <a:xfrm>
            <a:off x="540000" y="2721425"/>
            <a:ext cx="3711401" cy="224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12967" l="37115" r="10541" t="0"/>
          <a:stretch/>
        </p:blipFill>
        <p:spPr>
          <a:xfrm>
            <a:off x="5130000" y="7027375"/>
            <a:ext cx="1889998" cy="3142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>
            <a:off x="535300" y="5289928"/>
            <a:ext cx="6486300" cy="0"/>
          </a:xfrm>
          <a:prstGeom prst="straightConnector1">
            <a:avLst/>
          </a:prstGeom>
          <a:noFill/>
          <a:ln cap="flat" cmpd="sng" w="28575">
            <a:solidFill>
              <a:srgbClr val="9ABCC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/>
          <p:nvPr/>
        </p:nvCxnSpPr>
        <p:spPr>
          <a:xfrm>
            <a:off x="539950" y="2101800"/>
            <a:ext cx="6481800" cy="0"/>
          </a:xfrm>
          <a:prstGeom prst="straightConnector1">
            <a:avLst/>
          </a:prstGeom>
          <a:noFill/>
          <a:ln cap="flat" cmpd="sng" w="28575">
            <a:solidFill>
              <a:srgbClr val="9ABCC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8" name="Google Shape;58;p13"/>
          <p:cNvGrpSpPr/>
          <p:nvPr/>
        </p:nvGrpSpPr>
        <p:grpSpPr>
          <a:xfrm>
            <a:off x="4841225" y="0"/>
            <a:ext cx="2180400" cy="732000"/>
            <a:chOff x="4841225" y="0"/>
            <a:chExt cx="2180400" cy="732000"/>
          </a:xfrm>
        </p:grpSpPr>
        <p:sp>
          <p:nvSpPr>
            <p:cNvPr id="59" name="Google Shape;59;p13"/>
            <p:cNvSpPr/>
            <p:nvPr/>
          </p:nvSpPr>
          <p:spPr>
            <a:xfrm>
              <a:off x="4841225" y="0"/>
              <a:ext cx="2180400" cy="732000"/>
            </a:xfrm>
            <a:prstGeom prst="rect">
              <a:avLst/>
            </a:prstGeom>
            <a:solidFill>
              <a:srgbClr val="9AB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4992575" y="451765"/>
              <a:ext cx="1877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r>
                <a:rPr lang="uk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APRIL 2025 | EDITION 04</a:t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1" name="Google Shape;61;p13"/>
          <p:cNvSpPr txBox="1"/>
          <p:nvPr/>
        </p:nvSpPr>
        <p:spPr>
          <a:xfrm>
            <a:off x="542525" y="294335"/>
            <a:ext cx="233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rPr>
              <a:t>ONE PAGE</a:t>
            </a:r>
            <a:endParaRPr sz="3600">
              <a:solidFill>
                <a:srgbClr val="1D1D1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86448" y="740373"/>
            <a:ext cx="6885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85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rPr>
              <a:t>NEWS</a:t>
            </a:r>
            <a:r>
              <a:rPr lang="uk" sz="85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rPr>
              <a:t>LETTER</a:t>
            </a:r>
            <a:endParaRPr sz="8500">
              <a:solidFill>
                <a:srgbClr val="1D1D1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29250" y="2252900"/>
            <a:ext cx="131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rPr>
              <a:t>Market Trends </a:t>
            </a:r>
            <a:endParaRPr sz="1100">
              <a:solidFill>
                <a:srgbClr val="1D1D1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213031" y="2251800"/>
            <a:ext cx="1819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rPr>
              <a:t>Entrepreneur Spotlight</a:t>
            </a:r>
            <a:endParaRPr sz="1100">
              <a:solidFill>
                <a:srgbClr val="1D1D1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453320" y="2252900"/>
            <a:ext cx="1224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rPr>
              <a:t>Industry Events</a:t>
            </a:r>
            <a:endParaRPr sz="1100">
              <a:solidFill>
                <a:srgbClr val="1D1D1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070300" y="2252900"/>
            <a:ext cx="949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rPr>
              <a:t>Tips &amp; Tricks</a:t>
            </a:r>
            <a:endParaRPr sz="1100">
              <a:solidFill>
                <a:srgbClr val="1D1D1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4392276" y="2659174"/>
            <a:ext cx="2618860" cy="2351705"/>
            <a:chOff x="4392276" y="2659174"/>
            <a:chExt cx="2618860" cy="2351705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4392276" y="2659174"/>
              <a:ext cx="261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4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rPr>
                <a:t>MARKET TRENDS:</a:t>
              </a:r>
              <a:endParaRPr b="1" sz="24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4401137" y="3053458"/>
              <a:ext cx="26100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rPr>
                <a:t>Analyzing the Upward Trajectory of Tech Stocks</a:t>
              </a:r>
              <a:endParaRPr sz="12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4401137" y="3611679"/>
              <a:ext cx="2610000" cy="139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rPr>
                <a:t>The tech sector continues to soar as we enter the second quarter of 2025. Major players like Apple, Amazon, and Microsoft have reported record-breaking profits, driving the NASDAQ to new heights. Analysts attribute this growth to increased demand for digital services and innovative technologies amidst a rapidly evolving global landscape.</a:t>
              </a:r>
              <a:endParaRPr sz="9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1" name="Google Shape;71;p13"/>
          <p:cNvSpPr txBox="1"/>
          <p:nvPr/>
        </p:nvSpPr>
        <p:spPr>
          <a:xfrm>
            <a:off x="540850" y="5533718"/>
            <a:ext cx="189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ABBDC6"/>
                </a:solidFill>
                <a:latin typeface="Poppins"/>
                <a:ea typeface="Poppins"/>
                <a:cs typeface="Poppins"/>
                <a:sym typeface="Poppins"/>
              </a:rPr>
              <a:t>MARCH 15, 2025:</a:t>
            </a:r>
            <a:endParaRPr b="1">
              <a:solidFill>
                <a:srgbClr val="ABBDC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2" name="Google Shape;72;p13"/>
          <p:cNvGrpSpPr/>
          <p:nvPr/>
        </p:nvGrpSpPr>
        <p:grpSpPr>
          <a:xfrm>
            <a:off x="542525" y="5852325"/>
            <a:ext cx="1890000" cy="771000"/>
            <a:chOff x="542525" y="5852325"/>
            <a:chExt cx="1890000" cy="771000"/>
          </a:xfrm>
        </p:grpSpPr>
        <p:sp>
          <p:nvSpPr>
            <p:cNvPr id="73" name="Google Shape;73;p13"/>
            <p:cNvSpPr/>
            <p:nvPr/>
          </p:nvSpPr>
          <p:spPr>
            <a:xfrm>
              <a:off x="542525" y="5852325"/>
              <a:ext cx="1890000" cy="771000"/>
            </a:xfrm>
            <a:prstGeom prst="rect">
              <a:avLst/>
            </a:prstGeom>
            <a:solidFill>
              <a:srgbClr val="9ABC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690125" y="5958525"/>
              <a:ext cx="15915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Apple unveils its latest line of products at the Spring Event.</a:t>
              </a:r>
              <a:endParaRPr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2831275" y="5533718"/>
            <a:ext cx="1891675" cy="1089607"/>
            <a:chOff x="2831275" y="5533718"/>
            <a:chExt cx="1891675" cy="1089607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2831275" y="5533718"/>
              <a:ext cx="189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ABBDC6"/>
                  </a:solidFill>
                  <a:latin typeface="Poppins"/>
                  <a:ea typeface="Poppins"/>
                  <a:cs typeface="Poppins"/>
                  <a:sym typeface="Poppins"/>
                </a:rPr>
                <a:t>MARCH 28, 2025:</a:t>
              </a:r>
              <a:endParaRPr b="1">
                <a:solidFill>
                  <a:srgbClr val="ABBDC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7" name="Google Shape;77;p13"/>
            <p:cNvGrpSpPr/>
            <p:nvPr/>
          </p:nvGrpSpPr>
          <p:grpSpPr>
            <a:xfrm>
              <a:off x="2832950" y="5852325"/>
              <a:ext cx="1890000" cy="771000"/>
              <a:chOff x="542525" y="5852325"/>
              <a:chExt cx="1890000" cy="771000"/>
            </a:xfrm>
          </p:grpSpPr>
          <p:sp>
            <p:nvSpPr>
              <p:cNvPr id="78" name="Google Shape;78;p13"/>
              <p:cNvSpPr/>
              <p:nvPr/>
            </p:nvSpPr>
            <p:spPr>
              <a:xfrm>
                <a:off x="542525" y="5852325"/>
                <a:ext cx="1890000" cy="771000"/>
              </a:xfrm>
              <a:prstGeom prst="rect">
                <a:avLst/>
              </a:prstGeom>
              <a:solidFill>
                <a:srgbClr val="9ABCC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690125" y="5958525"/>
                <a:ext cx="1591500" cy="55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chemeClr val="lt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Amazon surpasses $3 trillion market cap milestone.</a:t>
                </a:r>
                <a:endParaRPr sz="11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  <p:grpSp>
        <p:nvGrpSpPr>
          <p:cNvPr id="80" name="Google Shape;80;p13"/>
          <p:cNvGrpSpPr/>
          <p:nvPr/>
        </p:nvGrpSpPr>
        <p:grpSpPr>
          <a:xfrm>
            <a:off x="5121700" y="5533718"/>
            <a:ext cx="1891675" cy="1089607"/>
            <a:chOff x="2831275" y="5533718"/>
            <a:chExt cx="1891675" cy="1089607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2831275" y="5533718"/>
              <a:ext cx="189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ABBDC6"/>
                  </a:solidFill>
                  <a:latin typeface="Poppins"/>
                  <a:ea typeface="Poppins"/>
                  <a:cs typeface="Poppins"/>
                  <a:sym typeface="Poppins"/>
                </a:rPr>
                <a:t>APRIL 5, 2025:</a:t>
              </a:r>
              <a:endParaRPr b="1">
                <a:solidFill>
                  <a:srgbClr val="ABBDC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82" name="Google Shape;82;p13"/>
            <p:cNvGrpSpPr/>
            <p:nvPr/>
          </p:nvGrpSpPr>
          <p:grpSpPr>
            <a:xfrm>
              <a:off x="2832950" y="5852325"/>
              <a:ext cx="1890000" cy="771000"/>
              <a:chOff x="542525" y="5852325"/>
              <a:chExt cx="1890000" cy="771000"/>
            </a:xfrm>
          </p:grpSpPr>
          <p:sp>
            <p:nvSpPr>
              <p:cNvPr id="83" name="Google Shape;83;p13"/>
              <p:cNvSpPr/>
              <p:nvPr/>
            </p:nvSpPr>
            <p:spPr>
              <a:xfrm>
                <a:off x="542525" y="5852325"/>
                <a:ext cx="1890000" cy="771000"/>
              </a:xfrm>
              <a:prstGeom prst="rect">
                <a:avLst/>
              </a:prstGeom>
              <a:solidFill>
                <a:srgbClr val="9ABCC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588275" y="5958525"/>
                <a:ext cx="1795200" cy="55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chemeClr val="lt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Microsoft announces plans for expansion into emerging markets.</a:t>
                </a:r>
                <a:endParaRPr sz="11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  <p:grpSp>
        <p:nvGrpSpPr>
          <p:cNvPr id="85" name="Google Shape;85;p13"/>
          <p:cNvGrpSpPr/>
          <p:nvPr/>
        </p:nvGrpSpPr>
        <p:grpSpPr>
          <a:xfrm>
            <a:off x="526782" y="7027375"/>
            <a:ext cx="1929300" cy="3138009"/>
            <a:chOff x="526782" y="7027375"/>
            <a:chExt cx="1929300" cy="3138009"/>
          </a:xfrm>
        </p:grpSpPr>
        <p:grpSp>
          <p:nvGrpSpPr>
            <p:cNvPr id="86" name="Google Shape;86;p13"/>
            <p:cNvGrpSpPr/>
            <p:nvPr/>
          </p:nvGrpSpPr>
          <p:grpSpPr>
            <a:xfrm>
              <a:off x="526782" y="7027375"/>
              <a:ext cx="1929300" cy="2246350"/>
              <a:chOff x="526782" y="7027375"/>
              <a:chExt cx="1929300" cy="2246350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526782" y="7027375"/>
                <a:ext cx="19293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600">
                    <a:solidFill>
                      <a:srgbClr val="1D1D1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INDUSTRY EVENTS:</a:t>
                </a:r>
                <a:endParaRPr b="1" sz="16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526782" y="7342241"/>
                <a:ext cx="19293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D1D1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Recap of the Global Business Summit 2025</a:t>
                </a:r>
                <a:endParaRPr sz="12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529250" y="7874525"/>
                <a:ext cx="1855800" cy="139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D1D1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Global Business Summit 2025, held in New York City from March 20-22, brought together industry leaders, policymakers, and visionaries from around the world to discuss the future of business in an era of unprecedented change. </a:t>
                </a:r>
                <a:endParaRPr sz="9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0" name="Google Shape;90;p13"/>
            <p:cNvGrpSpPr/>
            <p:nvPr/>
          </p:nvGrpSpPr>
          <p:grpSpPr>
            <a:xfrm>
              <a:off x="526782" y="9538909"/>
              <a:ext cx="1929300" cy="626475"/>
              <a:chOff x="526782" y="9538909"/>
              <a:chExt cx="1929300" cy="626475"/>
            </a:xfrm>
          </p:grpSpPr>
          <p:sp>
            <p:nvSpPr>
              <p:cNvPr id="91" name="Google Shape;91;p13"/>
              <p:cNvSpPr txBox="1"/>
              <p:nvPr/>
            </p:nvSpPr>
            <p:spPr>
              <a:xfrm>
                <a:off x="526782" y="9538909"/>
                <a:ext cx="1929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D1D1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Facebook: @MonthlyBizBrief</a:t>
                </a:r>
                <a:endParaRPr b="1" sz="9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526782" y="9782846"/>
                <a:ext cx="1929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D1D1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Twitter: @BizBrief2025</a:t>
                </a:r>
                <a:endParaRPr b="1" sz="9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526782" y="10026784"/>
                <a:ext cx="1929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D1D1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LinkedIn: MonthlyBusinessBrief</a:t>
                </a:r>
                <a:endParaRPr b="1" sz="9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94" name="Google Shape;94;p13"/>
          <p:cNvGrpSpPr/>
          <p:nvPr/>
        </p:nvGrpSpPr>
        <p:grpSpPr>
          <a:xfrm>
            <a:off x="2831275" y="7027375"/>
            <a:ext cx="1931775" cy="3146650"/>
            <a:chOff x="526782" y="7027375"/>
            <a:chExt cx="1931775" cy="314665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526782" y="7027375"/>
              <a:ext cx="1929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rPr>
                <a:t>TIPS &amp; TRICKS:</a:t>
              </a:r>
              <a:endParaRPr b="1" sz="16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26782" y="7342241"/>
              <a:ext cx="1929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rPr>
                <a:t>Enhancing Productivity </a:t>
              </a:r>
              <a:endParaRPr sz="12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rPr>
                <a:t>in Remote Teams</a:t>
              </a:r>
              <a:endParaRPr sz="12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529256" y="7874525"/>
              <a:ext cx="1929300" cy="22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D1D1D"/>
                  </a:solidFill>
                  <a:latin typeface="Poppins"/>
                  <a:ea typeface="Poppins"/>
                  <a:cs typeface="Poppins"/>
                  <a:sym typeface="Poppins"/>
                </a:rPr>
                <a:t>As remote work becomes increasingly prevalent, optimizing team productivity is essential for success. Whether your team is fully remote or adopting a hybrid model, implementing effective strategies can maximize efficiency and collaboration. Whether your team is fully remote or adopting a hybrid model, implementing effective strategies can maximize efficiency and collaboration.</a:t>
              </a:r>
              <a:endParaRPr sz="900">
                <a:solidFill>
                  <a:srgbClr val="1D1D1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