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Playfair Light"/>
      <p:regular r:id="rId9"/>
      <p:bold r:id="rId10"/>
      <p:italic r:id="rId11"/>
      <p:boldItalic r:id="rId12"/>
    </p:embeddedFont>
    <p:embeddedFont>
      <p:font typeface="Playfair"/>
      <p:regular r:id="rId13"/>
      <p:bold r:id="rId14"/>
      <p:italic r:id="rId15"/>
      <p:boldItalic r:id="rId16"/>
    </p:embeddedFont>
    <p:embeddedFont>
      <p:font typeface="Playfair Black"/>
      <p:bold r:id="rId17"/>
      <p:boldItalic r:id="rId18"/>
    </p:embeddedFont>
    <p:embeddedFont>
      <p:font typeface="Playfair Medium"/>
      <p:regular r:id="rId19"/>
      <p:bold r:id="rId20"/>
      <p:italic r:id="rId21"/>
      <p:boldItalic r:id="rId22"/>
    </p:embeddedFont>
    <p:embeddedFont>
      <p:font typeface="UnifrakturMaguntia"/>
      <p:regular r:id="rId23"/>
    </p:embeddedFont>
    <p:embeddedFont>
      <p:font typeface="Playfair ExtraBold"/>
      <p:bold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layfairMedium-bold.fntdata"/><Relationship Id="rId22" Type="http://schemas.openxmlformats.org/officeDocument/2006/relationships/font" Target="fonts/PlayfairMedium-boldItalic.fntdata"/><Relationship Id="rId21" Type="http://schemas.openxmlformats.org/officeDocument/2006/relationships/font" Target="fonts/PlayfairMedium-italic.fntdata"/><Relationship Id="rId24" Type="http://schemas.openxmlformats.org/officeDocument/2006/relationships/font" Target="fonts/PlayfairExtraBold-bold.fntdata"/><Relationship Id="rId23" Type="http://schemas.openxmlformats.org/officeDocument/2006/relationships/font" Target="fonts/UnifrakturMaguntia-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PlayfairLight-regular.fntdata"/><Relationship Id="rId25" Type="http://schemas.openxmlformats.org/officeDocument/2006/relationships/font" Target="fonts/PlayfairExtra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font" Target="fonts/PlayfairLight-italic.fntdata"/><Relationship Id="rId10" Type="http://schemas.openxmlformats.org/officeDocument/2006/relationships/font" Target="fonts/PlayfairLight-bold.fntdata"/><Relationship Id="rId13" Type="http://schemas.openxmlformats.org/officeDocument/2006/relationships/font" Target="fonts/Playfair-regular.fntdata"/><Relationship Id="rId12" Type="http://schemas.openxmlformats.org/officeDocument/2006/relationships/font" Target="fonts/PlayfairLight-boldItalic.fntdata"/><Relationship Id="rId15" Type="http://schemas.openxmlformats.org/officeDocument/2006/relationships/font" Target="fonts/Playfair-italic.fntdata"/><Relationship Id="rId14" Type="http://schemas.openxmlformats.org/officeDocument/2006/relationships/font" Target="fonts/Playfair-bold.fntdata"/><Relationship Id="rId17" Type="http://schemas.openxmlformats.org/officeDocument/2006/relationships/font" Target="fonts/PlayfairBlack-bold.fntdata"/><Relationship Id="rId16" Type="http://schemas.openxmlformats.org/officeDocument/2006/relationships/font" Target="fonts/Playfair-boldItalic.fntdata"/><Relationship Id="rId19" Type="http://schemas.openxmlformats.org/officeDocument/2006/relationships/font" Target="fonts/PlayfairMedium-regular.fntdata"/><Relationship Id="rId18" Type="http://schemas.openxmlformats.org/officeDocument/2006/relationships/font" Target="fonts/PlayfairBlack-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e1b5445562_0_9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e1b5445562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1b5445562_0_29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e1b5445562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e1b5445562_0_18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e1b5445562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10.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6.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50007" r="0" t="0"/>
          <a:stretch/>
        </p:blipFill>
        <p:spPr>
          <a:xfrm>
            <a:off x="1" y="0"/>
            <a:ext cx="7560003" cy="10691999"/>
          </a:xfrm>
          <a:prstGeom prst="rect">
            <a:avLst/>
          </a:prstGeom>
          <a:noFill/>
          <a:ln>
            <a:noFill/>
          </a:ln>
        </p:spPr>
      </p:pic>
      <p:grpSp>
        <p:nvGrpSpPr>
          <p:cNvPr id="55" name="Google Shape;55;p13"/>
          <p:cNvGrpSpPr/>
          <p:nvPr/>
        </p:nvGrpSpPr>
        <p:grpSpPr>
          <a:xfrm>
            <a:off x="311099" y="285990"/>
            <a:ext cx="6928976" cy="1045971"/>
            <a:chOff x="311099" y="285990"/>
            <a:chExt cx="6928976" cy="1045971"/>
          </a:xfrm>
        </p:grpSpPr>
        <p:grpSp>
          <p:nvGrpSpPr>
            <p:cNvPr id="56" name="Google Shape;56;p13"/>
            <p:cNvGrpSpPr/>
            <p:nvPr/>
          </p:nvGrpSpPr>
          <p:grpSpPr>
            <a:xfrm>
              <a:off x="324000" y="396710"/>
              <a:ext cx="1061400" cy="450000"/>
              <a:chOff x="324000" y="360000"/>
              <a:chExt cx="1061400" cy="450000"/>
            </a:xfrm>
          </p:grpSpPr>
          <p:sp>
            <p:nvSpPr>
              <p:cNvPr id="57" name="Google Shape;57;p13"/>
              <p:cNvSpPr/>
              <p:nvPr/>
            </p:nvSpPr>
            <p:spPr>
              <a:xfrm>
                <a:off x="324000" y="360000"/>
                <a:ext cx="1061400" cy="450000"/>
              </a:xfrm>
              <a:prstGeom prst="rect">
                <a:avLst/>
              </a:prstGeom>
              <a:noFill/>
              <a:ln cap="flat" cmpd="sng" w="9525">
                <a:solidFill>
                  <a:srgbClr val="503A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8" name="Google Shape;58;p13"/>
              <p:cNvGrpSpPr/>
              <p:nvPr/>
            </p:nvGrpSpPr>
            <p:grpSpPr>
              <a:xfrm>
                <a:off x="357075" y="412475"/>
                <a:ext cx="995400" cy="345050"/>
                <a:chOff x="357075" y="408755"/>
                <a:chExt cx="995400" cy="345050"/>
              </a:xfrm>
            </p:grpSpPr>
            <p:sp>
              <p:nvSpPr>
                <p:cNvPr id="59" name="Google Shape;59;p13"/>
                <p:cNvSpPr txBox="1"/>
                <p:nvPr/>
              </p:nvSpPr>
              <p:spPr>
                <a:xfrm>
                  <a:off x="360625" y="408755"/>
                  <a:ext cx="988500" cy="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50">
                      <a:solidFill>
                        <a:srgbClr val="503A1D"/>
                      </a:solidFill>
                      <a:latin typeface="Playfair Black"/>
                      <a:ea typeface="Playfair Black"/>
                      <a:cs typeface="Playfair Black"/>
                      <a:sym typeface="Playfair Black"/>
                    </a:rPr>
                    <a:t>NEW FACTORY OPENS IN RIVER CITY</a:t>
                  </a:r>
                  <a:endParaRPr sz="450">
                    <a:solidFill>
                      <a:srgbClr val="503A1D"/>
                    </a:solidFill>
                    <a:latin typeface="Playfair Black"/>
                    <a:ea typeface="Playfair Black"/>
                    <a:cs typeface="Playfair Black"/>
                    <a:sym typeface="Playfair Black"/>
                  </a:endParaRPr>
                </a:p>
              </p:txBody>
            </p:sp>
            <p:sp>
              <p:nvSpPr>
                <p:cNvPr id="60" name="Google Shape;60;p13"/>
                <p:cNvSpPr txBox="1"/>
                <p:nvPr/>
              </p:nvSpPr>
              <p:spPr>
                <a:xfrm>
                  <a:off x="357075" y="507505"/>
                  <a:ext cx="9954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00">
                      <a:solidFill>
                        <a:srgbClr val="503A1D"/>
                      </a:solidFill>
                      <a:latin typeface="Playfair Medium"/>
                      <a:ea typeface="Playfair Medium"/>
                      <a:cs typeface="Playfair Medium"/>
                      <a:sym typeface="Playfair Medium"/>
                    </a:rPr>
                    <a:t>The grand opening of the River City Textile Mill marks a significant milestone in the city's industrial growth. The mill, which promises to bring over 500 jobs to </a:t>
                  </a:r>
                  <a:endParaRPr sz="400">
                    <a:solidFill>
                      <a:srgbClr val="503A1D"/>
                    </a:solidFill>
                    <a:latin typeface="Playfair Medium"/>
                    <a:ea typeface="Playfair Medium"/>
                    <a:cs typeface="Playfair Medium"/>
                    <a:sym typeface="Playfair Medium"/>
                  </a:endParaRPr>
                </a:p>
              </p:txBody>
            </p:sp>
          </p:grpSp>
        </p:grpSp>
        <p:sp>
          <p:nvSpPr>
            <p:cNvPr id="61" name="Google Shape;61;p13"/>
            <p:cNvSpPr txBox="1"/>
            <p:nvPr/>
          </p:nvSpPr>
          <p:spPr>
            <a:xfrm>
              <a:off x="1521775" y="285990"/>
              <a:ext cx="4505700" cy="661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300">
                  <a:solidFill>
                    <a:srgbClr val="503A1D"/>
                  </a:solidFill>
                  <a:latin typeface="UnifrakturMaguntia"/>
                  <a:ea typeface="UnifrakturMaguntia"/>
                  <a:cs typeface="UnifrakturMaguntia"/>
                  <a:sym typeface="UnifrakturMaguntia"/>
                </a:rPr>
                <a:t>The Times Tribune</a:t>
              </a:r>
              <a:endParaRPr sz="4300">
                <a:solidFill>
                  <a:srgbClr val="503A1D"/>
                </a:solidFill>
                <a:latin typeface="UnifrakturMaguntia"/>
                <a:ea typeface="UnifrakturMaguntia"/>
                <a:cs typeface="UnifrakturMaguntia"/>
                <a:sym typeface="UnifrakturMaguntia"/>
              </a:endParaRPr>
            </a:p>
          </p:txBody>
        </p:sp>
        <p:grpSp>
          <p:nvGrpSpPr>
            <p:cNvPr id="62" name="Google Shape;62;p13"/>
            <p:cNvGrpSpPr/>
            <p:nvPr/>
          </p:nvGrpSpPr>
          <p:grpSpPr>
            <a:xfrm>
              <a:off x="6174600" y="396710"/>
              <a:ext cx="1061400" cy="450000"/>
              <a:chOff x="324000" y="360000"/>
              <a:chExt cx="1061400" cy="450000"/>
            </a:xfrm>
          </p:grpSpPr>
          <p:sp>
            <p:nvSpPr>
              <p:cNvPr id="63" name="Google Shape;63;p13"/>
              <p:cNvSpPr/>
              <p:nvPr/>
            </p:nvSpPr>
            <p:spPr>
              <a:xfrm>
                <a:off x="324000" y="360000"/>
                <a:ext cx="1061400" cy="450000"/>
              </a:xfrm>
              <a:prstGeom prst="rect">
                <a:avLst/>
              </a:prstGeom>
              <a:noFill/>
              <a:ln cap="flat" cmpd="sng" w="9525">
                <a:solidFill>
                  <a:srgbClr val="503A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64" name="Google Shape;64;p13"/>
              <p:cNvGrpSpPr/>
              <p:nvPr/>
            </p:nvGrpSpPr>
            <p:grpSpPr>
              <a:xfrm>
                <a:off x="357075" y="412475"/>
                <a:ext cx="995400" cy="345050"/>
                <a:chOff x="357075" y="408755"/>
                <a:chExt cx="995400" cy="345050"/>
              </a:xfrm>
            </p:grpSpPr>
            <p:sp>
              <p:nvSpPr>
                <p:cNvPr id="65" name="Google Shape;65;p13"/>
                <p:cNvSpPr txBox="1"/>
                <p:nvPr/>
              </p:nvSpPr>
              <p:spPr>
                <a:xfrm>
                  <a:off x="360625" y="408755"/>
                  <a:ext cx="988500" cy="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50">
                      <a:solidFill>
                        <a:srgbClr val="503A1D"/>
                      </a:solidFill>
                      <a:latin typeface="Playfair Black"/>
                      <a:ea typeface="Playfair Black"/>
                      <a:cs typeface="Playfair Black"/>
                      <a:sym typeface="Playfair Black"/>
                    </a:rPr>
                    <a:t>NEW FACTORY OPENS IN RIVER CITY</a:t>
                  </a:r>
                  <a:endParaRPr sz="450">
                    <a:solidFill>
                      <a:srgbClr val="503A1D"/>
                    </a:solidFill>
                    <a:latin typeface="Playfair Black"/>
                    <a:ea typeface="Playfair Black"/>
                    <a:cs typeface="Playfair Black"/>
                    <a:sym typeface="Playfair Black"/>
                  </a:endParaRPr>
                </a:p>
              </p:txBody>
            </p:sp>
            <p:sp>
              <p:nvSpPr>
                <p:cNvPr id="66" name="Google Shape;66;p13"/>
                <p:cNvSpPr txBox="1"/>
                <p:nvPr/>
              </p:nvSpPr>
              <p:spPr>
                <a:xfrm>
                  <a:off x="357075" y="507505"/>
                  <a:ext cx="9954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00">
                      <a:solidFill>
                        <a:srgbClr val="503A1D"/>
                      </a:solidFill>
                      <a:latin typeface="Playfair Medium"/>
                      <a:ea typeface="Playfair Medium"/>
                      <a:cs typeface="Playfair Medium"/>
                      <a:sym typeface="Playfair Medium"/>
                    </a:rPr>
                    <a:t>The grand opening of the River City Textile Mill marks a significant milestone in the city's industrial growth. The mill, which promises to bring over 500 jobs to </a:t>
                  </a:r>
                  <a:endParaRPr sz="400">
                    <a:solidFill>
                      <a:srgbClr val="503A1D"/>
                    </a:solidFill>
                    <a:latin typeface="Playfair Medium"/>
                    <a:ea typeface="Playfair Medium"/>
                    <a:cs typeface="Playfair Medium"/>
                    <a:sym typeface="Playfair Medium"/>
                  </a:endParaRPr>
                </a:p>
              </p:txBody>
            </p:sp>
          </p:grpSp>
        </p:grpSp>
        <p:grpSp>
          <p:nvGrpSpPr>
            <p:cNvPr id="67" name="Google Shape;67;p13"/>
            <p:cNvGrpSpPr/>
            <p:nvPr/>
          </p:nvGrpSpPr>
          <p:grpSpPr>
            <a:xfrm>
              <a:off x="311099" y="991310"/>
              <a:ext cx="6928976" cy="340650"/>
              <a:chOff x="311099" y="954600"/>
              <a:chExt cx="6928976" cy="340650"/>
            </a:xfrm>
          </p:grpSpPr>
          <p:grpSp>
            <p:nvGrpSpPr>
              <p:cNvPr id="68" name="Google Shape;68;p13"/>
              <p:cNvGrpSpPr/>
              <p:nvPr/>
            </p:nvGrpSpPr>
            <p:grpSpPr>
              <a:xfrm>
                <a:off x="326575" y="954600"/>
                <a:ext cx="6913500" cy="28900"/>
                <a:chOff x="326575" y="954600"/>
                <a:chExt cx="6913500" cy="28900"/>
              </a:xfrm>
            </p:grpSpPr>
            <p:cxnSp>
              <p:nvCxnSpPr>
                <p:cNvPr id="69" name="Google Shape;69;p13"/>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70" name="Google Shape;70;p13"/>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grpSp>
            <p:nvGrpSpPr>
              <p:cNvPr id="71" name="Google Shape;71;p13"/>
              <p:cNvGrpSpPr/>
              <p:nvPr/>
            </p:nvGrpSpPr>
            <p:grpSpPr>
              <a:xfrm>
                <a:off x="326575" y="1266350"/>
                <a:ext cx="6913500" cy="28900"/>
                <a:chOff x="326575" y="954600"/>
                <a:chExt cx="6913500" cy="28900"/>
              </a:xfrm>
            </p:grpSpPr>
            <p:cxnSp>
              <p:nvCxnSpPr>
                <p:cNvPr id="72" name="Google Shape;72;p13"/>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73" name="Google Shape;73;p13"/>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grpSp>
            <p:nvGrpSpPr>
              <p:cNvPr id="74" name="Google Shape;74;p13"/>
              <p:cNvGrpSpPr/>
              <p:nvPr/>
            </p:nvGrpSpPr>
            <p:grpSpPr>
              <a:xfrm>
                <a:off x="311099" y="967984"/>
                <a:ext cx="6921200" cy="277200"/>
                <a:chOff x="311099" y="967984"/>
                <a:chExt cx="6921200" cy="277200"/>
              </a:xfrm>
            </p:grpSpPr>
            <p:sp>
              <p:nvSpPr>
                <p:cNvPr id="75" name="Google Shape;75;p13"/>
                <p:cNvSpPr txBox="1"/>
                <p:nvPr/>
              </p:nvSpPr>
              <p:spPr>
                <a:xfrm>
                  <a:off x="311099" y="968976"/>
                  <a:ext cx="988500" cy="26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503A1D"/>
                      </a:solidFill>
                      <a:latin typeface="Playfair Light"/>
                      <a:ea typeface="Playfair Light"/>
                      <a:cs typeface="Playfair Light"/>
                      <a:sym typeface="Playfair Light"/>
                    </a:rPr>
                    <a:t>ISSUE № </a:t>
                  </a:r>
                  <a:r>
                    <a:rPr lang="uk" sz="1700">
                      <a:solidFill>
                        <a:srgbClr val="503A1D"/>
                      </a:solidFill>
                      <a:latin typeface="Playfair Light"/>
                      <a:ea typeface="Playfair Light"/>
                      <a:cs typeface="Playfair Light"/>
                      <a:sym typeface="Playfair Light"/>
                    </a:rPr>
                    <a:t>25</a:t>
                  </a:r>
                  <a:endParaRPr sz="1700">
                    <a:solidFill>
                      <a:srgbClr val="503A1D"/>
                    </a:solidFill>
                    <a:latin typeface="Playfair Light"/>
                    <a:ea typeface="Playfair Light"/>
                    <a:cs typeface="Playfair Light"/>
                    <a:sym typeface="Playfair Light"/>
                  </a:endParaRPr>
                </a:p>
              </p:txBody>
            </p:sp>
            <p:sp>
              <p:nvSpPr>
                <p:cNvPr id="76" name="Google Shape;76;p13"/>
                <p:cNvSpPr txBox="1"/>
                <p:nvPr/>
              </p:nvSpPr>
              <p:spPr>
                <a:xfrm>
                  <a:off x="2619241" y="967984"/>
                  <a:ext cx="23418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503A1D"/>
                      </a:solidFill>
                      <a:latin typeface="Playfair Light"/>
                      <a:ea typeface="Playfair Light"/>
                      <a:cs typeface="Playfair Light"/>
                      <a:sym typeface="Playfair Light"/>
                    </a:rPr>
                    <a:t>SUNDAY, JULY </a:t>
                  </a:r>
                  <a:r>
                    <a:rPr lang="uk" sz="1800">
                      <a:solidFill>
                        <a:srgbClr val="503A1D"/>
                      </a:solidFill>
                      <a:latin typeface="Playfair Light"/>
                      <a:ea typeface="Playfair Light"/>
                      <a:cs typeface="Playfair Light"/>
                      <a:sym typeface="Playfair Light"/>
                    </a:rPr>
                    <a:t>20</a:t>
                  </a:r>
                  <a:r>
                    <a:rPr lang="uk">
                      <a:solidFill>
                        <a:srgbClr val="503A1D"/>
                      </a:solidFill>
                      <a:latin typeface="Playfair Light"/>
                      <a:ea typeface="Playfair Light"/>
                      <a:cs typeface="Playfair Light"/>
                      <a:sym typeface="Playfair Light"/>
                    </a:rPr>
                    <a:t>TH </a:t>
                  </a:r>
                  <a:r>
                    <a:rPr lang="uk" sz="1800">
                      <a:solidFill>
                        <a:srgbClr val="503A1D"/>
                      </a:solidFill>
                      <a:latin typeface="Playfair Light"/>
                      <a:ea typeface="Playfair Light"/>
                      <a:cs typeface="Playfair Light"/>
                      <a:sym typeface="Playfair Light"/>
                    </a:rPr>
                    <a:t>1910</a:t>
                  </a:r>
                  <a:endParaRPr sz="2100">
                    <a:solidFill>
                      <a:srgbClr val="503A1D"/>
                    </a:solidFill>
                    <a:latin typeface="Playfair Light"/>
                    <a:ea typeface="Playfair Light"/>
                    <a:cs typeface="Playfair Light"/>
                    <a:sym typeface="Playfair Light"/>
                  </a:endParaRPr>
                </a:p>
              </p:txBody>
            </p:sp>
            <p:sp>
              <p:nvSpPr>
                <p:cNvPr id="77" name="Google Shape;77;p13"/>
                <p:cNvSpPr txBox="1"/>
                <p:nvPr/>
              </p:nvSpPr>
              <p:spPr>
                <a:xfrm>
                  <a:off x="6243799" y="968976"/>
                  <a:ext cx="988500" cy="261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a:solidFill>
                        <a:srgbClr val="503A1D"/>
                      </a:solidFill>
                      <a:latin typeface="Playfair Light"/>
                      <a:ea typeface="Playfair Light"/>
                      <a:cs typeface="Playfair Light"/>
                      <a:sym typeface="Playfair Light"/>
                    </a:rPr>
                    <a:t>ISSUE № </a:t>
                  </a:r>
                  <a:r>
                    <a:rPr lang="uk" sz="1700">
                      <a:solidFill>
                        <a:srgbClr val="503A1D"/>
                      </a:solidFill>
                      <a:latin typeface="Playfair Light"/>
                      <a:ea typeface="Playfair Light"/>
                      <a:cs typeface="Playfair Light"/>
                      <a:sym typeface="Playfair Light"/>
                    </a:rPr>
                    <a:t>25</a:t>
                  </a:r>
                  <a:endParaRPr sz="1700">
                    <a:solidFill>
                      <a:srgbClr val="503A1D"/>
                    </a:solidFill>
                    <a:latin typeface="Playfair Light"/>
                    <a:ea typeface="Playfair Light"/>
                    <a:cs typeface="Playfair Light"/>
                    <a:sym typeface="Playfair Light"/>
                  </a:endParaRPr>
                </a:p>
              </p:txBody>
            </p:sp>
          </p:grpSp>
        </p:grpSp>
      </p:grpSp>
      <p:sp>
        <p:nvSpPr>
          <p:cNvPr id="78" name="Google Shape;78;p13"/>
          <p:cNvSpPr txBox="1"/>
          <p:nvPr/>
        </p:nvSpPr>
        <p:spPr>
          <a:xfrm>
            <a:off x="311102" y="1472387"/>
            <a:ext cx="33969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600">
                <a:solidFill>
                  <a:srgbClr val="503A1D"/>
                </a:solidFill>
                <a:latin typeface="Playfair Black"/>
                <a:ea typeface="Playfair Black"/>
                <a:cs typeface="Playfair Black"/>
                <a:sym typeface="Playfair Black"/>
              </a:rPr>
              <a:t>NEW FACTORY OPENS IN THE CITY</a:t>
            </a:r>
            <a:endParaRPr sz="1600">
              <a:solidFill>
                <a:srgbClr val="503A1D"/>
              </a:solidFill>
              <a:latin typeface="Playfair Black"/>
              <a:ea typeface="Playfair Black"/>
              <a:cs typeface="Playfair Black"/>
              <a:sym typeface="Playfair Black"/>
            </a:endParaRPr>
          </a:p>
        </p:txBody>
      </p:sp>
      <p:grpSp>
        <p:nvGrpSpPr>
          <p:cNvPr id="79" name="Google Shape;79;p13"/>
          <p:cNvGrpSpPr/>
          <p:nvPr/>
        </p:nvGrpSpPr>
        <p:grpSpPr>
          <a:xfrm>
            <a:off x="311102" y="1887385"/>
            <a:ext cx="3396900" cy="2679399"/>
            <a:chOff x="311102" y="1887385"/>
            <a:chExt cx="3396900" cy="2679399"/>
          </a:xfrm>
        </p:grpSpPr>
        <p:pic>
          <p:nvPicPr>
            <p:cNvPr id="80" name="Google Shape;80;p13"/>
            <p:cNvPicPr preferRelativeResize="0"/>
            <p:nvPr/>
          </p:nvPicPr>
          <p:blipFill rotWithShape="1">
            <a:blip r:embed="rId4">
              <a:alphaModFix/>
            </a:blip>
            <a:srcRect b="0" l="0" r="1835" t="0"/>
            <a:stretch/>
          </p:blipFill>
          <p:spPr>
            <a:xfrm>
              <a:off x="324000" y="1887385"/>
              <a:ext cx="3384001" cy="2467850"/>
            </a:xfrm>
            <a:prstGeom prst="rect">
              <a:avLst/>
            </a:prstGeom>
            <a:noFill/>
            <a:ln>
              <a:noFill/>
            </a:ln>
          </p:spPr>
        </p:pic>
        <p:sp>
          <p:nvSpPr>
            <p:cNvPr id="81" name="Google Shape;81;p13"/>
            <p:cNvSpPr txBox="1"/>
            <p:nvPr/>
          </p:nvSpPr>
          <p:spPr>
            <a:xfrm>
              <a:off x="311102" y="4459085"/>
              <a:ext cx="33969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Photograph: Mayor Thompson cutting the ribbon at the River City Textile Mill</a:t>
              </a:r>
              <a:endParaRPr i="1" sz="700">
                <a:solidFill>
                  <a:srgbClr val="503A1D"/>
                </a:solidFill>
                <a:latin typeface="Playfair Medium"/>
                <a:ea typeface="Playfair Medium"/>
                <a:cs typeface="Playfair Medium"/>
                <a:sym typeface="Playfair Medium"/>
              </a:endParaRPr>
            </a:p>
          </p:txBody>
        </p:sp>
      </p:grpSp>
      <p:sp>
        <p:nvSpPr>
          <p:cNvPr id="82" name="Google Shape;82;p13"/>
          <p:cNvSpPr txBox="1"/>
          <p:nvPr/>
        </p:nvSpPr>
        <p:spPr>
          <a:xfrm>
            <a:off x="313941" y="4649310"/>
            <a:ext cx="1648500" cy="5756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SzPts val="1100"/>
              <a:buFont typeface="Arial"/>
              <a:buNone/>
            </a:pPr>
            <a:r>
              <a:rPr lang="uk" sz="1100">
                <a:solidFill>
                  <a:srgbClr val="503A1D"/>
                </a:solidFill>
                <a:latin typeface="Playfair"/>
                <a:ea typeface="Playfair"/>
                <a:cs typeface="Playfair"/>
                <a:sym typeface="Playfair"/>
              </a:rPr>
              <a:t> The new factory is expected to produce a variety of textiles, contributing to both the local economy and the national market. The  machinery installed at the mill promises efficiency and high-quality output, setting a new standard in the textile industry.</a:t>
            </a:r>
            <a:endParaRPr sz="1100">
              <a:solidFill>
                <a:srgbClr val="503A1D"/>
              </a:solidFill>
              <a:latin typeface="Playfair"/>
              <a:ea typeface="Playfair"/>
              <a:cs typeface="Playfair"/>
              <a:sym typeface="Playfair"/>
            </a:endParaRPr>
          </a:p>
          <a:p>
            <a:pPr indent="0" lvl="0" marL="0" rtl="0" algn="just">
              <a:spcBef>
                <a:spcPts val="0"/>
              </a:spcBef>
              <a:spcAft>
                <a:spcPts val="0"/>
              </a:spcAft>
              <a:buClr>
                <a:schemeClr val="dk1"/>
              </a:buClr>
              <a:buSzPts val="1100"/>
              <a:buFont typeface="Arial"/>
              <a:buNone/>
            </a:pPr>
            <a:r>
              <a:t/>
            </a:r>
            <a:endParaRPr sz="1100">
              <a:solidFill>
                <a:srgbClr val="503A1D"/>
              </a:solidFill>
              <a:latin typeface="Playfair"/>
              <a:ea typeface="Playfair"/>
              <a:cs typeface="Playfair"/>
              <a:sym typeface="Playfair"/>
            </a:endParaRPr>
          </a:p>
          <a:p>
            <a:pPr indent="0" lvl="0" marL="0" rtl="0" algn="just">
              <a:spcBef>
                <a:spcPts val="0"/>
              </a:spcBef>
              <a:spcAft>
                <a:spcPts val="0"/>
              </a:spcAft>
              <a:buClr>
                <a:schemeClr val="dk1"/>
              </a:buClr>
              <a:buSzPts val="1100"/>
              <a:buFont typeface="Arial"/>
              <a:buNone/>
            </a:pPr>
            <a:r>
              <a:rPr lang="uk" sz="1100">
                <a:solidFill>
                  <a:srgbClr val="503A1D"/>
                </a:solidFill>
                <a:latin typeface="Playfair"/>
                <a:ea typeface="Playfair"/>
                <a:cs typeface="Playfair"/>
                <a:sym typeface="Playfair"/>
              </a:rPr>
              <a:t> In his speech, Mayor Thompson emphasized the importance of industrial development for River City's future. "This mill not only signifies economic growth but also community development. Our citizens will have more opportunities, and our city will thrive."</a:t>
            </a:r>
            <a:endParaRPr sz="1100">
              <a:solidFill>
                <a:srgbClr val="503A1D"/>
              </a:solidFill>
              <a:latin typeface="Playfair"/>
              <a:ea typeface="Playfair"/>
              <a:cs typeface="Playfair"/>
              <a:sym typeface="Playfair"/>
            </a:endParaRPr>
          </a:p>
          <a:p>
            <a:pPr indent="0" lvl="0" marL="0" rtl="0" algn="just">
              <a:spcBef>
                <a:spcPts val="0"/>
              </a:spcBef>
              <a:spcAft>
                <a:spcPts val="0"/>
              </a:spcAft>
              <a:buClr>
                <a:schemeClr val="dk1"/>
              </a:buClr>
              <a:buSzPts val="1100"/>
              <a:buFont typeface="Arial"/>
              <a:buNone/>
            </a:pPr>
            <a: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Residents of River City have expressed their excitement and optimism about the new job opportunities. Mary Johnson, a local shopkeeper, said, "This mill is a blessing for our town. We've been waiting for such opportunities.</a:t>
            </a:r>
            <a:endParaRPr sz="1100">
              <a:solidFill>
                <a:srgbClr val="503A1D"/>
              </a:solidFill>
              <a:latin typeface="Playfair"/>
              <a:ea typeface="Playfair"/>
              <a:cs typeface="Playfair"/>
              <a:sym typeface="Playfair"/>
            </a:endParaRPr>
          </a:p>
        </p:txBody>
      </p:sp>
      <p:sp>
        <p:nvSpPr>
          <p:cNvPr id="83" name="Google Shape;83;p13"/>
          <p:cNvSpPr txBox="1"/>
          <p:nvPr/>
        </p:nvSpPr>
        <p:spPr>
          <a:xfrm>
            <a:off x="2073741" y="4649310"/>
            <a:ext cx="1648500" cy="5756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River City, December 11, 1925 – The grand opening of the River City Textile Mill marks a significant milestone in the city's industrial growth. The mill, which promises to bring over 500 jobs to the local community, was inaugurated yesterday with much fanfare. Mayor John H. Thompson and other dignitaries attended the ceremony, celebrating what they called "a new era of prosperity."</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The new factory is expected to produce a variety of textiles, contributing to both the local economy and the national market. The  machinery installed at the mill promises efficiency and high-quality output, setting a new standard in the textile industry.</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In his speech, Mayor Thompson emphasized the importance of industrial development for River City's future. </a:t>
            </a:r>
            <a:endParaRPr sz="1100">
              <a:solidFill>
                <a:srgbClr val="503A1D"/>
              </a:solidFill>
              <a:latin typeface="Playfair"/>
              <a:ea typeface="Playfair"/>
              <a:cs typeface="Playfair"/>
              <a:sym typeface="Playfair"/>
            </a:endParaRPr>
          </a:p>
        </p:txBody>
      </p:sp>
      <p:sp>
        <p:nvSpPr>
          <p:cNvPr id="84" name="Google Shape;84;p13"/>
          <p:cNvSpPr txBox="1"/>
          <p:nvPr/>
        </p:nvSpPr>
        <p:spPr>
          <a:xfrm>
            <a:off x="3856450" y="1522634"/>
            <a:ext cx="1617600" cy="431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River City, December 11, 1925 – The grand opening of the River City Textile Mill marks a significant milestone in the city's industrial growth.  </a:t>
            </a:r>
            <a:endParaRPr i="1" sz="700">
              <a:solidFill>
                <a:srgbClr val="503A1D"/>
              </a:solidFill>
              <a:latin typeface="Playfair Medium"/>
              <a:ea typeface="Playfair Medium"/>
              <a:cs typeface="Playfair Medium"/>
              <a:sym typeface="Playfair Medium"/>
            </a:endParaRPr>
          </a:p>
        </p:txBody>
      </p:sp>
      <p:grpSp>
        <p:nvGrpSpPr>
          <p:cNvPr id="85" name="Google Shape;85;p13"/>
          <p:cNvGrpSpPr/>
          <p:nvPr/>
        </p:nvGrpSpPr>
        <p:grpSpPr>
          <a:xfrm>
            <a:off x="3849892" y="1891385"/>
            <a:ext cx="1656273" cy="2814275"/>
            <a:chOff x="3849892" y="1854675"/>
            <a:chExt cx="1656273" cy="2814275"/>
          </a:xfrm>
        </p:grpSpPr>
        <p:sp>
          <p:nvSpPr>
            <p:cNvPr id="86" name="Google Shape;86;p13"/>
            <p:cNvSpPr txBox="1"/>
            <p:nvPr/>
          </p:nvSpPr>
          <p:spPr>
            <a:xfrm>
              <a:off x="3857666" y="1959950"/>
              <a:ext cx="1648500" cy="27090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iver, December 11, 1925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grand opening of the River City Textile Mill marks a significant milestone in the city's industrial growth. The mill, which promises to bring over 500 jobs to the local community, was inaugurated yesterday with much fanfare. Mayor John H. Thompson and other dignitaries attended the ceremony, celebrating what they called "a new era of prosperity."</a:t>
              </a:r>
              <a:endParaRPr sz="1100">
                <a:solidFill>
                  <a:srgbClr val="503A1D"/>
                </a:solidFill>
                <a:latin typeface="Playfair"/>
                <a:ea typeface="Playfair"/>
                <a:cs typeface="Playfair"/>
                <a:sym typeface="Playfair"/>
              </a:endParaRPr>
            </a:p>
          </p:txBody>
        </p:sp>
        <p:sp>
          <p:nvSpPr>
            <p:cNvPr id="87" name="Google Shape;87;p13"/>
            <p:cNvSpPr txBox="1"/>
            <p:nvPr/>
          </p:nvSpPr>
          <p:spPr>
            <a:xfrm>
              <a:off x="3849892" y="1854675"/>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R</a:t>
              </a:r>
              <a:endParaRPr sz="3200">
                <a:solidFill>
                  <a:srgbClr val="503A1D"/>
                </a:solidFill>
                <a:latin typeface="Playfair Black"/>
                <a:ea typeface="Playfair Black"/>
                <a:cs typeface="Playfair Black"/>
                <a:sym typeface="Playfair Black"/>
              </a:endParaRPr>
            </a:p>
          </p:txBody>
        </p:sp>
      </p:grpSp>
      <p:grpSp>
        <p:nvGrpSpPr>
          <p:cNvPr id="88" name="Google Shape;88;p13"/>
          <p:cNvGrpSpPr/>
          <p:nvPr/>
        </p:nvGrpSpPr>
        <p:grpSpPr>
          <a:xfrm>
            <a:off x="5612242" y="2745460"/>
            <a:ext cx="1656273" cy="2798400"/>
            <a:chOff x="3849892" y="1870550"/>
            <a:chExt cx="1656273" cy="2798400"/>
          </a:xfrm>
        </p:grpSpPr>
        <p:sp>
          <p:nvSpPr>
            <p:cNvPr id="89" name="Google Shape;89;p13"/>
            <p:cNvSpPr txBox="1"/>
            <p:nvPr/>
          </p:nvSpPr>
          <p:spPr>
            <a:xfrm>
              <a:off x="3857666" y="1959950"/>
              <a:ext cx="1648500" cy="27090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os Angeles, December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10 – Aviatrix Earhart continues to break barriers and set records in the field of aviation. Yesterday, she completed a non-stop flight from Los Angeles to New York, showcasing not only her skill but also the potential of long-distance air travel.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Earhart's successful flight marks a significant achievement in aviation history. </a:t>
              </a:r>
              <a:endParaRPr sz="1100">
                <a:solidFill>
                  <a:srgbClr val="503A1D"/>
                </a:solidFill>
                <a:latin typeface="Playfair"/>
                <a:ea typeface="Playfair"/>
                <a:cs typeface="Playfair"/>
                <a:sym typeface="Playfair"/>
              </a:endParaRPr>
            </a:p>
          </p:txBody>
        </p:sp>
        <p:sp>
          <p:nvSpPr>
            <p:cNvPr id="90" name="Google Shape;90;p13"/>
            <p:cNvSpPr txBox="1"/>
            <p:nvPr/>
          </p:nvSpPr>
          <p:spPr>
            <a:xfrm>
              <a:off x="3849892" y="1870550"/>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L</a:t>
              </a:r>
              <a:endParaRPr sz="3200">
                <a:solidFill>
                  <a:srgbClr val="503A1D"/>
                </a:solidFill>
                <a:latin typeface="Playfair Black"/>
                <a:ea typeface="Playfair Black"/>
                <a:cs typeface="Playfair Black"/>
                <a:sym typeface="Playfair Black"/>
              </a:endParaRPr>
            </a:p>
          </p:txBody>
        </p:sp>
      </p:grpSp>
      <p:sp>
        <p:nvSpPr>
          <p:cNvPr id="91" name="Google Shape;91;p13"/>
          <p:cNvSpPr txBox="1"/>
          <p:nvPr/>
        </p:nvSpPr>
        <p:spPr>
          <a:xfrm>
            <a:off x="5617899" y="1509197"/>
            <a:ext cx="1617600" cy="7020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uk" sz="1900">
                <a:solidFill>
                  <a:srgbClr val="503A1D"/>
                </a:solidFill>
                <a:latin typeface="Playfair Black"/>
                <a:ea typeface="Playfair Black"/>
                <a:cs typeface="Playfair Black"/>
                <a:sym typeface="Playfair Black"/>
              </a:rPr>
              <a:t>THE ROARING TWENTIES IN FULL SWING</a:t>
            </a:r>
            <a:endParaRPr sz="1900">
              <a:solidFill>
                <a:srgbClr val="503A1D"/>
              </a:solidFill>
              <a:latin typeface="Playfair Black"/>
              <a:ea typeface="Playfair Black"/>
              <a:cs typeface="Playfair Black"/>
              <a:sym typeface="Playfair Black"/>
            </a:endParaRPr>
          </a:p>
        </p:txBody>
      </p:sp>
      <p:sp>
        <p:nvSpPr>
          <p:cNvPr id="92" name="Google Shape;92;p13"/>
          <p:cNvSpPr txBox="1"/>
          <p:nvPr/>
        </p:nvSpPr>
        <p:spPr>
          <a:xfrm>
            <a:off x="5622500" y="2291647"/>
            <a:ext cx="16176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New York City, December 9, 1925 – The Jazz Age is in full swing, with New York City at the heart of the cultural explosion. </a:t>
            </a:r>
            <a:endParaRPr i="1" sz="700">
              <a:solidFill>
                <a:srgbClr val="503A1D"/>
              </a:solidFill>
              <a:latin typeface="Playfair Medium"/>
              <a:ea typeface="Playfair Medium"/>
              <a:cs typeface="Playfair Medium"/>
              <a:sym typeface="Playfair Medium"/>
            </a:endParaRPr>
          </a:p>
        </p:txBody>
      </p:sp>
      <p:cxnSp>
        <p:nvCxnSpPr>
          <p:cNvPr id="93" name="Google Shape;93;p13"/>
          <p:cNvCxnSpPr/>
          <p:nvPr/>
        </p:nvCxnSpPr>
        <p:spPr>
          <a:xfrm rot="10800000">
            <a:off x="5622875" y="2756160"/>
            <a:ext cx="1615200" cy="0"/>
          </a:xfrm>
          <a:prstGeom prst="straightConnector1">
            <a:avLst/>
          </a:prstGeom>
          <a:noFill/>
          <a:ln cap="flat" cmpd="sng" w="9525">
            <a:solidFill>
              <a:srgbClr val="503A1D"/>
            </a:solidFill>
            <a:prstDash val="solid"/>
            <a:round/>
            <a:headEnd len="med" w="med" type="none"/>
            <a:tailEnd len="med" w="med" type="none"/>
          </a:ln>
        </p:spPr>
      </p:cxnSp>
      <p:grpSp>
        <p:nvGrpSpPr>
          <p:cNvPr id="94" name="Google Shape;94;p13"/>
          <p:cNvGrpSpPr/>
          <p:nvPr/>
        </p:nvGrpSpPr>
        <p:grpSpPr>
          <a:xfrm>
            <a:off x="5622301" y="5690835"/>
            <a:ext cx="1615775" cy="2610662"/>
            <a:chOff x="5622301" y="5690835"/>
            <a:chExt cx="1615775" cy="2610662"/>
          </a:xfrm>
        </p:grpSpPr>
        <p:pic>
          <p:nvPicPr>
            <p:cNvPr id="95" name="Google Shape;95;p13"/>
            <p:cNvPicPr preferRelativeResize="0"/>
            <p:nvPr/>
          </p:nvPicPr>
          <p:blipFill>
            <a:blip r:embed="rId5">
              <a:alphaModFix/>
            </a:blip>
            <a:stretch>
              <a:fillRect/>
            </a:stretch>
          </p:blipFill>
          <p:spPr>
            <a:xfrm>
              <a:off x="5622875" y="5690835"/>
              <a:ext cx="1615201" cy="2272807"/>
            </a:xfrm>
            <a:prstGeom prst="rect">
              <a:avLst/>
            </a:prstGeom>
            <a:noFill/>
            <a:ln>
              <a:noFill/>
            </a:ln>
          </p:spPr>
        </p:pic>
        <p:sp>
          <p:nvSpPr>
            <p:cNvPr id="96" name="Google Shape;96;p13"/>
            <p:cNvSpPr txBox="1"/>
            <p:nvPr/>
          </p:nvSpPr>
          <p:spPr>
            <a:xfrm>
              <a:off x="5622301" y="8086097"/>
              <a:ext cx="16152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Photograph: A lively jazz band performing at The Cotton Club</a:t>
              </a:r>
              <a:endParaRPr i="1" sz="700">
                <a:solidFill>
                  <a:srgbClr val="503A1D"/>
                </a:solidFill>
                <a:latin typeface="Playfair Medium"/>
                <a:ea typeface="Playfair Medium"/>
                <a:cs typeface="Playfair Medium"/>
                <a:sym typeface="Playfair Medium"/>
              </a:endParaRPr>
            </a:p>
          </p:txBody>
        </p:sp>
      </p:grpSp>
      <p:sp>
        <p:nvSpPr>
          <p:cNvPr id="97" name="Google Shape;97;p13"/>
          <p:cNvSpPr txBox="1"/>
          <p:nvPr/>
        </p:nvSpPr>
        <p:spPr>
          <a:xfrm>
            <a:off x="3856149" y="4828369"/>
            <a:ext cx="1617600" cy="7020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uk" sz="1900">
                <a:solidFill>
                  <a:srgbClr val="503A1D"/>
                </a:solidFill>
                <a:latin typeface="Playfair Black"/>
                <a:ea typeface="Playfair Black"/>
                <a:cs typeface="Playfair Black"/>
                <a:sym typeface="Playfair Black"/>
              </a:rPr>
              <a:t>AMELIA EARHART'S LATEST FEAT</a:t>
            </a:r>
            <a:endParaRPr sz="1900">
              <a:solidFill>
                <a:srgbClr val="503A1D"/>
              </a:solidFill>
              <a:latin typeface="Playfair Black"/>
              <a:ea typeface="Playfair Black"/>
              <a:cs typeface="Playfair Black"/>
              <a:sym typeface="Playfair Black"/>
            </a:endParaRPr>
          </a:p>
        </p:txBody>
      </p:sp>
      <p:sp>
        <p:nvSpPr>
          <p:cNvPr id="98" name="Google Shape;98;p13"/>
          <p:cNvSpPr txBox="1"/>
          <p:nvPr/>
        </p:nvSpPr>
        <p:spPr>
          <a:xfrm>
            <a:off x="3860750" y="5610819"/>
            <a:ext cx="16176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New York City, December 9, 1925 – The Jazz Age is in full swing, with New York City at the heart of the cultural explosion. </a:t>
            </a:r>
            <a:endParaRPr i="1" sz="700">
              <a:solidFill>
                <a:srgbClr val="503A1D"/>
              </a:solidFill>
              <a:latin typeface="Playfair Medium"/>
              <a:ea typeface="Playfair Medium"/>
              <a:cs typeface="Playfair Medium"/>
              <a:sym typeface="Playfair Medium"/>
            </a:endParaRPr>
          </a:p>
        </p:txBody>
      </p:sp>
      <p:grpSp>
        <p:nvGrpSpPr>
          <p:cNvPr id="99" name="Google Shape;99;p13"/>
          <p:cNvGrpSpPr/>
          <p:nvPr/>
        </p:nvGrpSpPr>
        <p:grpSpPr>
          <a:xfrm>
            <a:off x="3856149" y="6061010"/>
            <a:ext cx="1618701" cy="287150"/>
            <a:chOff x="3856149" y="6024300"/>
            <a:chExt cx="1618701" cy="287150"/>
          </a:xfrm>
        </p:grpSpPr>
        <p:cxnSp>
          <p:nvCxnSpPr>
            <p:cNvPr id="100" name="Google Shape;100;p13"/>
            <p:cNvCxnSpPr/>
            <p:nvPr/>
          </p:nvCxnSpPr>
          <p:spPr>
            <a:xfrm rot="10800000">
              <a:off x="3859650" y="6024300"/>
              <a:ext cx="1615200" cy="0"/>
            </a:xfrm>
            <a:prstGeom prst="straightConnector1">
              <a:avLst/>
            </a:prstGeom>
            <a:noFill/>
            <a:ln cap="flat" cmpd="sng" w="9525">
              <a:solidFill>
                <a:srgbClr val="503A1D"/>
              </a:solidFill>
              <a:prstDash val="solid"/>
              <a:round/>
              <a:headEnd len="med" w="med" type="none"/>
              <a:tailEnd len="med" w="med" type="none"/>
            </a:ln>
          </p:spPr>
        </p:cxnSp>
        <p:cxnSp>
          <p:nvCxnSpPr>
            <p:cNvPr id="101" name="Google Shape;101;p13"/>
            <p:cNvCxnSpPr/>
            <p:nvPr/>
          </p:nvCxnSpPr>
          <p:spPr>
            <a:xfrm rot="10800000">
              <a:off x="3859650" y="6311450"/>
              <a:ext cx="1615200" cy="0"/>
            </a:xfrm>
            <a:prstGeom prst="straightConnector1">
              <a:avLst/>
            </a:prstGeom>
            <a:noFill/>
            <a:ln cap="flat" cmpd="sng" w="9525">
              <a:solidFill>
                <a:srgbClr val="503A1D"/>
              </a:solidFill>
              <a:prstDash val="solid"/>
              <a:round/>
              <a:headEnd len="med" w="med" type="none"/>
              <a:tailEnd len="med" w="med" type="none"/>
            </a:ln>
          </p:spPr>
        </p:cxnSp>
        <p:sp>
          <p:nvSpPr>
            <p:cNvPr id="102" name="Google Shape;102;p13"/>
            <p:cNvSpPr txBox="1"/>
            <p:nvPr/>
          </p:nvSpPr>
          <p:spPr>
            <a:xfrm>
              <a:off x="3856149" y="6100075"/>
              <a:ext cx="16176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i="1" lang="uk" sz="1100">
                  <a:solidFill>
                    <a:srgbClr val="503A1D"/>
                  </a:solidFill>
                  <a:latin typeface="Playfair ExtraBold"/>
                  <a:ea typeface="Playfair ExtraBold"/>
                  <a:cs typeface="Playfair ExtraBold"/>
                  <a:sym typeface="Playfair ExtraBold"/>
                </a:rPr>
                <a:t>VIATION ADVANCES</a:t>
              </a:r>
              <a:endParaRPr i="1" sz="1100">
                <a:solidFill>
                  <a:srgbClr val="503A1D"/>
                </a:solidFill>
                <a:latin typeface="Playfair ExtraBold"/>
                <a:ea typeface="Playfair ExtraBold"/>
                <a:cs typeface="Playfair ExtraBold"/>
                <a:sym typeface="Playfair ExtraBold"/>
              </a:endParaRPr>
            </a:p>
          </p:txBody>
        </p:sp>
      </p:grpSp>
      <p:grpSp>
        <p:nvGrpSpPr>
          <p:cNvPr id="103" name="Google Shape;103;p13"/>
          <p:cNvGrpSpPr/>
          <p:nvPr/>
        </p:nvGrpSpPr>
        <p:grpSpPr>
          <a:xfrm>
            <a:off x="3849892" y="6396193"/>
            <a:ext cx="1656273" cy="2121300"/>
            <a:chOff x="3849892" y="1870550"/>
            <a:chExt cx="1656273" cy="2121300"/>
          </a:xfrm>
        </p:grpSpPr>
        <p:sp>
          <p:nvSpPr>
            <p:cNvPr id="104" name="Google Shape;104;p13"/>
            <p:cNvSpPr txBox="1"/>
            <p:nvPr/>
          </p:nvSpPr>
          <p:spPr>
            <a:xfrm>
              <a:off x="3857666" y="1959950"/>
              <a:ext cx="1648500" cy="20319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os Angeles, December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10 – Aviatrix Earhart continues to break barriers and set records in the field of aviation. Yesterday, she completed a non-stop flight from Los Angeles to New York, showcasing not only her skill but also the potential of long-distance air travel.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t/>
              </a:r>
              <a:endParaRPr sz="1100">
                <a:solidFill>
                  <a:srgbClr val="503A1D"/>
                </a:solidFill>
                <a:latin typeface="Playfair"/>
                <a:ea typeface="Playfair"/>
                <a:cs typeface="Playfair"/>
                <a:sym typeface="Playfair"/>
              </a:endParaRPr>
            </a:p>
          </p:txBody>
        </p:sp>
        <p:sp>
          <p:nvSpPr>
            <p:cNvPr id="105" name="Google Shape;105;p13"/>
            <p:cNvSpPr txBox="1"/>
            <p:nvPr/>
          </p:nvSpPr>
          <p:spPr>
            <a:xfrm>
              <a:off x="3849892" y="1870550"/>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L</a:t>
              </a:r>
              <a:endParaRPr sz="3200">
                <a:solidFill>
                  <a:srgbClr val="503A1D"/>
                </a:solidFill>
                <a:latin typeface="Playfair Black"/>
                <a:ea typeface="Playfair Black"/>
                <a:cs typeface="Playfair Black"/>
                <a:sym typeface="Playfair Black"/>
              </a:endParaRPr>
            </a:p>
          </p:txBody>
        </p:sp>
      </p:grpSp>
      <p:grpSp>
        <p:nvGrpSpPr>
          <p:cNvPr id="106" name="Google Shape;106;p13"/>
          <p:cNvGrpSpPr/>
          <p:nvPr/>
        </p:nvGrpSpPr>
        <p:grpSpPr>
          <a:xfrm>
            <a:off x="3856151" y="8466535"/>
            <a:ext cx="3384124" cy="1843200"/>
            <a:chOff x="3856151" y="8429825"/>
            <a:chExt cx="3384124" cy="1843200"/>
          </a:xfrm>
        </p:grpSpPr>
        <p:sp>
          <p:nvSpPr>
            <p:cNvPr id="107" name="Google Shape;107;p13"/>
            <p:cNvSpPr/>
            <p:nvPr/>
          </p:nvSpPr>
          <p:spPr>
            <a:xfrm>
              <a:off x="3856275" y="8429825"/>
              <a:ext cx="3384000" cy="1843200"/>
            </a:xfrm>
            <a:prstGeom prst="rect">
              <a:avLst/>
            </a:prstGeom>
            <a:noFill/>
            <a:ln cap="flat" cmpd="sng" w="9525">
              <a:solidFill>
                <a:srgbClr val="503A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08" name="Google Shape;108;p13"/>
            <p:cNvGrpSpPr/>
            <p:nvPr/>
          </p:nvGrpSpPr>
          <p:grpSpPr>
            <a:xfrm>
              <a:off x="3856151" y="8574046"/>
              <a:ext cx="3384000" cy="1582007"/>
              <a:chOff x="3856151" y="8574046"/>
              <a:chExt cx="3384000" cy="1582007"/>
            </a:xfrm>
          </p:grpSpPr>
          <p:sp>
            <p:nvSpPr>
              <p:cNvPr id="109" name="Google Shape;109;p13"/>
              <p:cNvSpPr txBox="1"/>
              <p:nvPr/>
            </p:nvSpPr>
            <p:spPr>
              <a:xfrm>
                <a:off x="3856151" y="8574046"/>
                <a:ext cx="3384000" cy="2463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uk" sz="2000">
                    <a:solidFill>
                      <a:srgbClr val="503A1D"/>
                    </a:solidFill>
                    <a:latin typeface="Playfair Black"/>
                    <a:ea typeface="Playfair Black"/>
                    <a:cs typeface="Playfair Black"/>
                    <a:sym typeface="Playfair Black"/>
                  </a:rPr>
                  <a:t>AVIATION ADVANCES</a:t>
                </a:r>
                <a:endParaRPr sz="2000">
                  <a:solidFill>
                    <a:srgbClr val="503A1D"/>
                  </a:solidFill>
                  <a:latin typeface="Playfair Black"/>
                  <a:ea typeface="Playfair Black"/>
                  <a:cs typeface="Playfair Black"/>
                  <a:sym typeface="Playfair Black"/>
                </a:endParaRPr>
              </a:p>
            </p:txBody>
          </p:sp>
          <p:sp>
            <p:nvSpPr>
              <p:cNvPr id="110" name="Google Shape;110;p13"/>
              <p:cNvSpPr txBox="1"/>
              <p:nvPr/>
            </p:nvSpPr>
            <p:spPr>
              <a:xfrm>
                <a:off x="3981400" y="8970753"/>
                <a:ext cx="3149400" cy="1185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rgbClr val="503A1D"/>
                    </a:solidFill>
                    <a:latin typeface="Playfair"/>
                    <a:ea typeface="Playfair"/>
                    <a:cs typeface="Playfair"/>
                    <a:sym typeface="Playfair"/>
                  </a:rPr>
                  <a:t>Los Angeles, December 10, 1925 – Aviatrix Amelia Earhart continues to break barriers and set records in the field of aviation. Yesterday, she completed a non-stop flight from Yesterday, she completed a non-stop flight from  Los Angeles to New York, showcasing not only her skill but also the potential of long-distance air travel.</a:t>
                </a:r>
                <a:endParaRPr sz="1100">
                  <a:solidFill>
                    <a:srgbClr val="503A1D"/>
                  </a:solidFill>
                  <a:latin typeface="Playfair"/>
                  <a:ea typeface="Playfair"/>
                  <a:cs typeface="Playfair"/>
                  <a:sym typeface="Playfai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4"/>
          <p:cNvPicPr preferRelativeResize="0"/>
          <p:nvPr/>
        </p:nvPicPr>
        <p:blipFill rotWithShape="1">
          <a:blip r:embed="rId3">
            <a:alphaModFix/>
          </a:blip>
          <a:srcRect b="0" l="0" r="50007" t="0"/>
          <a:stretch/>
        </p:blipFill>
        <p:spPr>
          <a:xfrm>
            <a:off x="0" y="0"/>
            <a:ext cx="7560003" cy="10691999"/>
          </a:xfrm>
          <a:prstGeom prst="rect">
            <a:avLst/>
          </a:prstGeom>
          <a:noFill/>
          <a:ln>
            <a:noFill/>
          </a:ln>
        </p:spPr>
      </p:pic>
      <p:grpSp>
        <p:nvGrpSpPr>
          <p:cNvPr id="116" name="Google Shape;116;p14"/>
          <p:cNvGrpSpPr/>
          <p:nvPr/>
        </p:nvGrpSpPr>
        <p:grpSpPr>
          <a:xfrm>
            <a:off x="311099" y="360010"/>
            <a:ext cx="6928976" cy="340650"/>
            <a:chOff x="311099" y="954600"/>
            <a:chExt cx="6928976" cy="340650"/>
          </a:xfrm>
        </p:grpSpPr>
        <p:grpSp>
          <p:nvGrpSpPr>
            <p:cNvPr id="117" name="Google Shape;117;p14"/>
            <p:cNvGrpSpPr/>
            <p:nvPr/>
          </p:nvGrpSpPr>
          <p:grpSpPr>
            <a:xfrm>
              <a:off x="326575" y="954600"/>
              <a:ext cx="6913500" cy="28900"/>
              <a:chOff x="326575" y="954600"/>
              <a:chExt cx="6913500" cy="28900"/>
            </a:xfrm>
          </p:grpSpPr>
          <p:cxnSp>
            <p:nvCxnSpPr>
              <p:cNvPr id="118" name="Google Shape;118;p14"/>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119" name="Google Shape;119;p14"/>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grpSp>
          <p:nvGrpSpPr>
            <p:cNvPr id="120" name="Google Shape;120;p14"/>
            <p:cNvGrpSpPr/>
            <p:nvPr/>
          </p:nvGrpSpPr>
          <p:grpSpPr>
            <a:xfrm>
              <a:off x="326575" y="1266350"/>
              <a:ext cx="6913500" cy="28900"/>
              <a:chOff x="326575" y="954600"/>
              <a:chExt cx="6913500" cy="28900"/>
            </a:xfrm>
          </p:grpSpPr>
          <p:cxnSp>
            <p:nvCxnSpPr>
              <p:cNvPr id="121" name="Google Shape;121;p14"/>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122" name="Google Shape;122;p14"/>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grpSp>
          <p:nvGrpSpPr>
            <p:cNvPr id="123" name="Google Shape;123;p14"/>
            <p:cNvGrpSpPr/>
            <p:nvPr/>
          </p:nvGrpSpPr>
          <p:grpSpPr>
            <a:xfrm>
              <a:off x="311099" y="967984"/>
              <a:ext cx="6921200" cy="277200"/>
              <a:chOff x="311099" y="967984"/>
              <a:chExt cx="6921200" cy="277200"/>
            </a:xfrm>
          </p:grpSpPr>
          <p:sp>
            <p:nvSpPr>
              <p:cNvPr id="124" name="Google Shape;124;p14"/>
              <p:cNvSpPr txBox="1"/>
              <p:nvPr/>
            </p:nvSpPr>
            <p:spPr>
              <a:xfrm>
                <a:off x="311099" y="968976"/>
                <a:ext cx="988500" cy="26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503A1D"/>
                    </a:solidFill>
                    <a:latin typeface="Playfair Light"/>
                    <a:ea typeface="Playfair Light"/>
                    <a:cs typeface="Playfair Light"/>
                    <a:sym typeface="Playfair Light"/>
                  </a:rPr>
                  <a:t>ISSUE № </a:t>
                </a:r>
                <a:r>
                  <a:rPr lang="uk" sz="1700">
                    <a:solidFill>
                      <a:srgbClr val="503A1D"/>
                    </a:solidFill>
                    <a:latin typeface="Playfair Light"/>
                    <a:ea typeface="Playfair Light"/>
                    <a:cs typeface="Playfair Light"/>
                    <a:sym typeface="Playfair Light"/>
                  </a:rPr>
                  <a:t>25</a:t>
                </a:r>
                <a:endParaRPr sz="1700">
                  <a:solidFill>
                    <a:srgbClr val="503A1D"/>
                  </a:solidFill>
                  <a:latin typeface="Playfair Light"/>
                  <a:ea typeface="Playfair Light"/>
                  <a:cs typeface="Playfair Light"/>
                  <a:sym typeface="Playfair Light"/>
                </a:endParaRPr>
              </a:p>
            </p:txBody>
          </p:sp>
          <p:sp>
            <p:nvSpPr>
              <p:cNvPr id="125" name="Google Shape;125;p14"/>
              <p:cNvSpPr txBox="1"/>
              <p:nvPr/>
            </p:nvSpPr>
            <p:spPr>
              <a:xfrm>
                <a:off x="2619241" y="967984"/>
                <a:ext cx="23418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503A1D"/>
                    </a:solidFill>
                    <a:latin typeface="Playfair Light"/>
                    <a:ea typeface="Playfair Light"/>
                    <a:cs typeface="Playfair Light"/>
                    <a:sym typeface="Playfair Light"/>
                  </a:rPr>
                  <a:t>SUNDAY, JULY </a:t>
                </a:r>
                <a:r>
                  <a:rPr lang="uk" sz="1800">
                    <a:solidFill>
                      <a:srgbClr val="503A1D"/>
                    </a:solidFill>
                    <a:latin typeface="Playfair Light"/>
                    <a:ea typeface="Playfair Light"/>
                    <a:cs typeface="Playfair Light"/>
                    <a:sym typeface="Playfair Light"/>
                  </a:rPr>
                  <a:t>20</a:t>
                </a:r>
                <a:r>
                  <a:rPr lang="uk">
                    <a:solidFill>
                      <a:srgbClr val="503A1D"/>
                    </a:solidFill>
                    <a:latin typeface="Playfair Light"/>
                    <a:ea typeface="Playfair Light"/>
                    <a:cs typeface="Playfair Light"/>
                    <a:sym typeface="Playfair Light"/>
                  </a:rPr>
                  <a:t>TH </a:t>
                </a:r>
                <a:r>
                  <a:rPr lang="uk" sz="1800">
                    <a:solidFill>
                      <a:srgbClr val="503A1D"/>
                    </a:solidFill>
                    <a:latin typeface="Playfair Light"/>
                    <a:ea typeface="Playfair Light"/>
                    <a:cs typeface="Playfair Light"/>
                    <a:sym typeface="Playfair Light"/>
                  </a:rPr>
                  <a:t>1910</a:t>
                </a:r>
                <a:endParaRPr sz="2100">
                  <a:solidFill>
                    <a:srgbClr val="503A1D"/>
                  </a:solidFill>
                  <a:latin typeface="Playfair Light"/>
                  <a:ea typeface="Playfair Light"/>
                  <a:cs typeface="Playfair Light"/>
                  <a:sym typeface="Playfair Light"/>
                </a:endParaRPr>
              </a:p>
            </p:txBody>
          </p:sp>
          <p:sp>
            <p:nvSpPr>
              <p:cNvPr id="126" name="Google Shape;126;p14"/>
              <p:cNvSpPr txBox="1"/>
              <p:nvPr/>
            </p:nvSpPr>
            <p:spPr>
              <a:xfrm>
                <a:off x="6243799" y="968976"/>
                <a:ext cx="988500" cy="261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a:solidFill>
                      <a:srgbClr val="503A1D"/>
                    </a:solidFill>
                    <a:latin typeface="Playfair Light"/>
                    <a:ea typeface="Playfair Light"/>
                    <a:cs typeface="Playfair Light"/>
                    <a:sym typeface="Playfair Light"/>
                  </a:rPr>
                  <a:t>ISSUE № </a:t>
                </a:r>
                <a:r>
                  <a:rPr lang="uk" sz="1700">
                    <a:solidFill>
                      <a:srgbClr val="503A1D"/>
                    </a:solidFill>
                    <a:latin typeface="Playfair Light"/>
                    <a:ea typeface="Playfair Light"/>
                    <a:cs typeface="Playfair Light"/>
                    <a:sym typeface="Playfair Light"/>
                  </a:rPr>
                  <a:t>25</a:t>
                </a:r>
                <a:endParaRPr sz="1700">
                  <a:solidFill>
                    <a:srgbClr val="503A1D"/>
                  </a:solidFill>
                  <a:latin typeface="Playfair Light"/>
                  <a:ea typeface="Playfair Light"/>
                  <a:cs typeface="Playfair Light"/>
                  <a:sym typeface="Playfair Light"/>
                </a:endParaRPr>
              </a:p>
            </p:txBody>
          </p:sp>
        </p:grpSp>
      </p:grpSp>
      <p:sp>
        <p:nvSpPr>
          <p:cNvPr id="127" name="Google Shape;127;p14"/>
          <p:cNvSpPr txBox="1"/>
          <p:nvPr/>
        </p:nvSpPr>
        <p:spPr>
          <a:xfrm>
            <a:off x="3853824" y="849936"/>
            <a:ext cx="1617600" cy="7389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1600">
                <a:solidFill>
                  <a:srgbClr val="503A1D"/>
                </a:solidFill>
                <a:latin typeface="Playfair Black"/>
                <a:ea typeface="Playfair Black"/>
                <a:cs typeface="Playfair Black"/>
                <a:sym typeface="Playfair Black"/>
              </a:rPr>
              <a:t>STREETS ALIVE: A SYMPHONY OF URBAN LIFE</a:t>
            </a:r>
            <a:endParaRPr sz="1600">
              <a:solidFill>
                <a:srgbClr val="503A1D"/>
              </a:solidFill>
              <a:latin typeface="Playfair Black"/>
              <a:ea typeface="Playfair Black"/>
              <a:cs typeface="Playfair Black"/>
              <a:sym typeface="Playfair Black"/>
            </a:endParaRPr>
          </a:p>
        </p:txBody>
      </p:sp>
      <p:grpSp>
        <p:nvGrpSpPr>
          <p:cNvPr id="128" name="Google Shape;128;p14"/>
          <p:cNvGrpSpPr/>
          <p:nvPr/>
        </p:nvGrpSpPr>
        <p:grpSpPr>
          <a:xfrm>
            <a:off x="323819" y="909845"/>
            <a:ext cx="3379122" cy="3857971"/>
            <a:chOff x="323819" y="909845"/>
            <a:chExt cx="3379122" cy="3857971"/>
          </a:xfrm>
        </p:grpSpPr>
        <p:sp>
          <p:nvSpPr>
            <p:cNvPr id="129" name="Google Shape;129;p14"/>
            <p:cNvSpPr/>
            <p:nvPr/>
          </p:nvSpPr>
          <p:spPr>
            <a:xfrm>
              <a:off x="323819" y="909845"/>
              <a:ext cx="3379122" cy="3857971"/>
            </a:xfrm>
            <a:prstGeom prst="rect">
              <a:avLst/>
            </a:prstGeom>
            <a:noFill/>
            <a:ln cap="flat" cmpd="sng" w="9525">
              <a:solidFill>
                <a:srgbClr val="503A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 name="Google Shape;130;p14"/>
            <p:cNvSpPr txBox="1"/>
            <p:nvPr/>
          </p:nvSpPr>
          <p:spPr>
            <a:xfrm>
              <a:off x="396150" y="1073725"/>
              <a:ext cx="3226800" cy="277200"/>
            </a:xfrm>
            <a:prstGeom prst="rect">
              <a:avLst/>
            </a:prstGeom>
            <a:noFill/>
            <a:ln>
              <a:noFill/>
            </a:ln>
          </p:spPr>
          <p:txBody>
            <a:bodyPr anchorCtr="0" anchor="t" bIns="0" lIns="0" spcFirstLastPara="1" rIns="0" wrap="square" tIns="0">
              <a:spAutoFit/>
            </a:bodyPr>
            <a:lstStyle/>
            <a:p>
              <a:pPr indent="0" lvl="0" marL="0" rtl="0" algn="ctr">
                <a:lnSpc>
                  <a:spcPct val="75000"/>
                </a:lnSpc>
                <a:spcBef>
                  <a:spcPts val="0"/>
                </a:spcBef>
                <a:spcAft>
                  <a:spcPts val="0"/>
                </a:spcAft>
                <a:buNone/>
              </a:pPr>
              <a:r>
                <a:rPr lang="uk" sz="2400">
                  <a:solidFill>
                    <a:srgbClr val="503A1D"/>
                  </a:solidFill>
                  <a:latin typeface="Playfair Black"/>
                  <a:ea typeface="Playfair Black"/>
                  <a:cs typeface="Playfair Black"/>
                  <a:sym typeface="Playfair Black"/>
                </a:rPr>
                <a:t>AVIATION ADVANCES</a:t>
              </a:r>
              <a:endParaRPr sz="2400">
                <a:solidFill>
                  <a:srgbClr val="503A1D"/>
                </a:solidFill>
                <a:latin typeface="Playfair Black"/>
                <a:ea typeface="Playfair Black"/>
                <a:cs typeface="Playfair Black"/>
                <a:sym typeface="Playfair Black"/>
              </a:endParaRPr>
            </a:p>
          </p:txBody>
        </p:sp>
        <p:sp>
          <p:nvSpPr>
            <p:cNvPr id="131" name="Google Shape;131;p14"/>
            <p:cNvSpPr txBox="1"/>
            <p:nvPr/>
          </p:nvSpPr>
          <p:spPr>
            <a:xfrm>
              <a:off x="483434" y="1391800"/>
              <a:ext cx="1462102" cy="3232506"/>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503A1D"/>
                  </a:solidFill>
                  <a:latin typeface="Playfair"/>
                  <a:ea typeface="Playfair"/>
                  <a:cs typeface="Playfair"/>
                  <a:sym typeface="Playfair"/>
                </a:rPr>
                <a:t>Yesterday, she completed a non-stop flight from Yesterday, she completed a non-stop flight from  Los Angeles to New York, showcasing not only her skill but also the potential of long-distance air travel.Los Angeles, December 10, 1925 – Aviatrix Amelia Earhart continues to break barriers and set records in the field of aviation. Yesterday, she completed a non-stop flight from Yesterday, she completed a non-stop flight from  Los Angeles to New York, showcasing not only her skill but also the potential</a:t>
              </a:r>
              <a:endParaRPr sz="1000">
                <a:solidFill>
                  <a:srgbClr val="503A1D"/>
                </a:solidFill>
                <a:latin typeface="Playfair"/>
                <a:ea typeface="Playfair"/>
                <a:cs typeface="Playfair"/>
                <a:sym typeface="Playfair"/>
              </a:endParaRPr>
            </a:p>
          </p:txBody>
        </p:sp>
        <p:sp>
          <p:nvSpPr>
            <p:cNvPr id="132" name="Google Shape;132;p14"/>
            <p:cNvSpPr txBox="1"/>
            <p:nvPr/>
          </p:nvSpPr>
          <p:spPr>
            <a:xfrm>
              <a:off x="2094034" y="1391800"/>
              <a:ext cx="1462200" cy="32325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000">
                  <a:solidFill>
                    <a:srgbClr val="503A1D"/>
                  </a:solidFill>
                  <a:latin typeface="Playfair"/>
                  <a:ea typeface="Playfair"/>
                  <a:cs typeface="Playfair"/>
                  <a:sym typeface="Playfair"/>
                </a:rPr>
                <a:t>but also the potential of long-distance air travel.Los Angeles, December 10, 1925 – Aviatrix Amelia Earhart continues to break barriers and set records in the field of aviation. Yesterday, she completed a non-stop flight from Yesterday, she completed a non-stop flight from  Los Angeles to New York, showcasing not only her skill but also the potential of long-distance air travel.</a:t>
              </a:r>
              <a:endParaRPr sz="1000">
                <a:solidFill>
                  <a:srgbClr val="503A1D"/>
                </a:solidFill>
                <a:latin typeface="Playfair"/>
                <a:ea typeface="Playfair"/>
                <a:cs typeface="Playfair"/>
                <a:sym typeface="Playfair"/>
              </a:endParaRPr>
            </a:p>
            <a:p>
              <a:pPr indent="0" lvl="0" marL="0" rtl="0" algn="just">
                <a:spcBef>
                  <a:spcPts val="0"/>
                </a:spcBef>
                <a:spcAft>
                  <a:spcPts val="0"/>
                </a:spcAft>
                <a:buNone/>
              </a:pPr>
              <a:r>
                <a:rPr lang="uk" sz="1000">
                  <a:solidFill>
                    <a:srgbClr val="503A1D"/>
                  </a:solidFill>
                  <a:latin typeface="Playfair"/>
                  <a:ea typeface="Playfair"/>
                  <a:cs typeface="Playfair"/>
                  <a:sym typeface="Playfair"/>
                </a:rPr>
                <a:t>Yesterday, she completed a non-stop flight from Yesterday, she completed a non-stop flight from  Los  New York.</a:t>
              </a:r>
              <a:endParaRPr sz="1000">
                <a:solidFill>
                  <a:srgbClr val="503A1D"/>
                </a:solidFill>
                <a:latin typeface="Playfair"/>
                <a:ea typeface="Playfair"/>
                <a:cs typeface="Playfair"/>
                <a:sym typeface="Playfair"/>
              </a:endParaRPr>
            </a:p>
          </p:txBody>
        </p:sp>
      </p:grpSp>
      <p:grpSp>
        <p:nvGrpSpPr>
          <p:cNvPr id="133" name="Google Shape;133;p14"/>
          <p:cNvGrpSpPr/>
          <p:nvPr/>
        </p:nvGrpSpPr>
        <p:grpSpPr>
          <a:xfrm>
            <a:off x="5620350" y="909850"/>
            <a:ext cx="1617600" cy="2525368"/>
            <a:chOff x="5620350" y="909850"/>
            <a:chExt cx="1617600" cy="2525368"/>
          </a:xfrm>
        </p:grpSpPr>
        <p:sp>
          <p:nvSpPr>
            <p:cNvPr id="134" name="Google Shape;134;p14"/>
            <p:cNvSpPr txBox="1"/>
            <p:nvPr/>
          </p:nvSpPr>
          <p:spPr>
            <a:xfrm>
              <a:off x="5620350" y="3219818"/>
              <a:ext cx="16176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Photograph: A lively jazz band performing at The Cotton Club</a:t>
              </a:r>
              <a:endParaRPr i="1" sz="700">
                <a:solidFill>
                  <a:srgbClr val="503A1D"/>
                </a:solidFill>
                <a:latin typeface="Playfair Medium"/>
                <a:ea typeface="Playfair Medium"/>
                <a:cs typeface="Playfair Medium"/>
                <a:sym typeface="Playfair Medium"/>
              </a:endParaRPr>
            </a:p>
          </p:txBody>
        </p:sp>
        <p:pic>
          <p:nvPicPr>
            <p:cNvPr id="135" name="Google Shape;135;p14"/>
            <p:cNvPicPr preferRelativeResize="0"/>
            <p:nvPr/>
          </p:nvPicPr>
          <p:blipFill rotWithShape="1">
            <a:blip r:embed="rId4">
              <a:alphaModFix/>
            </a:blip>
            <a:srcRect b="0" l="0" r="2114" t="0"/>
            <a:stretch/>
          </p:blipFill>
          <p:spPr>
            <a:xfrm>
              <a:off x="5622300" y="909850"/>
              <a:ext cx="1613700" cy="2211250"/>
            </a:xfrm>
            <a:prstGeom prst="rect">
              <a:avLst/>
            </a:prstGeom>
            <a:noFill/>
            <a:ln>
              <a:noFill/>
            </a:ln>
          </p:spPr>
        </p:pic>
      </p:grpSp>
      <p:cxnSp>
        <p:nvCxnSpPr>
          <p:cNvPr id="136" name="Google Shape;136;p14"/>
          <p:cNvCxnSpPr/>
          <p:nvPr/>
        </p:nvCxnSpPr>
        <p:spPr>
          <a:xfrm rot="10800000">
            <a:off x="3855025" y="2128385"/>
            <a:ext cx="1615200" cy="0"/>
          </a:xfrm>
          <a:prstGeom prst="straightConnector1">
            <a:avLst/>
          </a:prstGeom>
          <a:noFill/>
          <a:ln cap="flat" cmpd="sng" w="9525">
            <a:solidFill>
              <a:srgbClr val="503A1D"/>
            </a:solidFill>
            <a:prstDash val="solid"/>
            <a:round/>
            <a:headEnd len="med" w="med" type="none"/>
            <a:tailEnd len="med" w="med" type="none"/>
          </a:ln>
        </p:spPr>
      </p:cxnSp>
      <p:sp>
        <p:nvSpPr>
          <p:cNvPr id="137" name="Google Shape;137;p14"/>
          <p:cNvSpPr txBox="1"/>
          <p:nvPr/>
        </p:nvSpPr>
        <p:spPr>
          <a:xfrm>
            <a:off x="3853825" y="1666031"/>
            <a:ext cx="16176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New York City, December 9, 1925 – The Jazz Age is in full swing, with New York City at the heart of the cultural explosion. </a:t>
            </a:r>
            <a:endParaRPr i="1" sz="700">
              <a:solidFill>
                <a:srgbClr val="503A1D"/>
              </a:solidFill>
              <a:latin typeface="Playfair Medium"/>
              <a:ea typeface="Playfair Medium"/>
              <a:cs typeface="Playfair Medium"/>
              <a:sym typeface="Playfair Medium"/>
            </a:endParaRPr>
          </a:p>
        </p:txBody>
      </p:sp>
      <p:grpSp>
        <p:nvGrpSpPr>
          <p:cNvPr id="138" name="Google Shape;138;p14"/>
          <p:cNvGrpSpPr/>
          <p:nvPr/>
        </p:nvGrpSpPr>
        <p:grpSpPr>
          <a:xfrm>
            <a:off x="304674" y="6388087"/>
            <a:ext cx="1656273" cy="1802788"/>
            <a:chOff x="3837911" y="2137190"/>
            <a:chExt cx="1656273" cy="1802788"/>
          </a:xfrm>
        </p:grpSpPr>
        <p:sp>
          <p:nvSpPr>
            <p:cNvPr id="139" name="Google Shape;139;p14"/>
            <p:cNvSpPr txBox="1"/>
            <p:nvPr/>
          </p:nvSpPr>
          <p:spPr>
            <a:xfrm>
              <a:off x="3845685" y="2246778"/>
              <a:ext cx="1648500" cy="16932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os Angeles, December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10 – Aviatrix Earhart continues to break barriers and set records in the field of aviation. Yesterday, she completed a non-stop flight from Los Angeles to New York, showcasing not only her skill but also the potential.</a:t>
              </a:r>
              <a:endParaRPr sz="1100">
                <a:solidFill>
                  <a:srgbClr val="503A1D"/>
                </a:solidFill>
                <a:latin typeface="Playfair"/>
                <a:ea typeface="Playfair"/>
                <a:cs typeface="Playfair"/>
                <a:sym typeface="Playfair"/>
              </a:endParaRPr>
            </a:p>
          </p:txBody>
        </p:sp>
        <p:sp>
          <p:nvSpPr>
            <p:cNvPr id="140" name="Google Shape;140;p14"/>
            <p:cNvSpPr txBox="1"/>
            <p:nvPr/>
          </p:nvSpPr>
          <p:spPr>
            <a:xfrm>
              <a:off x="3837911" y="2137190"/>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L</a:t>
              </a:r>
              <a:endParaRPr sz="3200">
                <a:solidFill>
                  <a:srgbClr val="503A1D"/>
                </a:solidFill>
                <a:latin typeface="Playfair Black"/>
                <a:ea typeface="Playfair Black"/>
                <a:cs typeface="Playfair Black"/>
                <a:sym typeface="Playfair Black"/>
              </a:endParaRPr>
            </a:p>
          </p:txBody>
        </p:sp>
      </p:grpSp>
      <p:sp>
        <p:nvSpPr>
          <p:cNvPr id="141" name="Google Shape;141;p14"/>
          <p:cNvSpPr txBox="1"/>
          <p:nvPr/>
        </p:nvSpPr>
        <p:spPr>
          <a:xfrm>
            <a:off x="5618885" y="3560686"/>
            <a:ext cx="1648500" cy="11853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break barriers and set records in the field of aviation. Yesterday, she completed a non-stop flight from Los Angeles to New York, showcasing not only her skill but also.</a:t>
            </a:r>
            <a:endParaRPr sz="1100">
              <a:solidFill>
                <a:srgbClr val="503A1D"/>
              </a:solidFill>
              <a:latin typeface="Playfair"/>
              <a:ea typeface="Playfair"/>
              <a:cs typeface="Playfair"/>
              <a:sym typeface="Playfair"/>
            </a:endParaRPr>
          </a:p>
        </p:txBody>
      </p:sp>
      <p:grpSp>
        <p:nvGrpSpPr>
          <p:cNvPr id="142" name="Google Shape;142;p14"/>
          <p:cNvGrpSpPr/>
          <p:nvPr/>
        </p:nvGrpSpPr>
        <p:grpSpPr>
          <a:xfrm>
            <a:off x="3856200" y="8385973"/>
            <a:ext cx="3379200" cy="1987500"/>
            <a:chOff x="323825" y="909848"/>
            <a:chExt cx="3379200" cy="1987500"/>
          </a:xfrm>
        </p:grpSpPr>
        <p:sp>
          <p:nvSpPr>
            <p:cNvPr id="143" name="Google Shape;143;p14"/>
            <p:cNvSpPr/>
            <p:nvPr/>
          </p:nvSpPr>
          <p:spPr>
            <a:xfrm>
              <a:off x="323825" y="909848"/>
              <a:ext cx="3379200" cy="1987500"/>
            </a:xfrm>
            <a:prstGeom prst="rect">
              <a:avLst/>
            </a:prstGeom>
            <a:noFill/>
            <a:ln cap="flat" cmpd="sng" w="9525">
              <a:solidFill>
                <a:srgbClr val="503A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14"/>
            <p:cNvSpPr txBox="1"/>
            <p:nvPr/>
          </p:nvSpPr>
          <p:spPr>
            <a:xfrm>
              <a:off x="396150" y="992850"/>
              <a:ext cx="3226800" cy="231000"/>
            </a:xfrm>
            <a:prstGeom prst="rect">
              <a:avLst/>
            </a:prstGeom>
            <a:noFill/>
            <a:ln>
              <a:noFill/>
            </a:ln>
          </p:spPr>
          <p:txBody>
            <a:bodyPr anchorCtr="0" anchor="t" bIns="0" lIns="0" spcFirstLastPara="1" rIns="0" wrap="square" tIns="0">
              <a:spAutoFit/>
            </a:bodyPr>
            <a:lstStyle/>
            <a:p>
              <a:pPr indent="0" lvl="0" marL="0" rtl="0" algn="ctr">
                <a:lnSpc>
                  <a:spcPct val="75000"/>
                </a:lnSpc>
                <a:spcBef>
                  <a:spcPts val="0"/>
                </a:spcBef>
                <a:spcAft>
                  <a:spcPts val="0"/>
                </a:spcAft>
                <a:buNone/>
              </a:pPr>
              <a:r>
                <a:rPr lang="uk" sz="2000">
                  <a:solidFill>
                    <a:srgbClr val="503A1D"/>
                  </a:solidFill>
                  <a:latin typeface="Playfair Black"/>
                  <a:ea typeface="Playfair Black"/>
                  <a:cs typeface="Playfair Black"/>
                  <a:sym typeface="Playfair Black"/>
                </a:rPr>
                <a:t>STREETS ALIVE</a:t>
              </a:r>
              <a:endParaRPr sz="2000">
                <a:solidFill>
                  <a:srgbClr val="503A1D"/>
                </a:solidFill>
                <a:latin typeface="Playfair Black"/>
                <a:ea typeface="Playfair Black"/>
                <a:cs typeface="Playfair Black"/>
                <a:sym typeface="Playfair Black"/>
              </a:endParaRPr>
            </a:p>
          </p:txBody>
        </p:sp>
        <p:sp>
          <p:nvSpPr>
            <p:cNvPr id="145" name="Google Shape;145;p14"/>
            <p:cNvSpPr txBox="1"/>
            <p:nvPr/>
          </p:nvSpPr>
          <p:spPr>
            <a:xfrm>
              <a:off x="429625" y="1252094"/>
              <a:ext cx="3163800" cy="1523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As dawn breaks over the skyline, the city awakens from its slumber, a cacophony of sounds filling the air. Workers stream into downtown offices, their footsteps echoing against the pavement as they hurry to beat the morning rush. Meanwhile, street vendors set up their stalls, filling the air filling the air filling the air filling the air filling the air filling the air filling the air with the enticing aroma of freshly brewed coffee and sizzling breakfast fare.</a:t>
              </a:r>
              <a:endParaRPr sz="1100">
                <a:solidFill>
                  <a:srgbClr val="503A1D"/>
                </a:solidFill>
                <a:latin typeface="Playfair"/>
                <a:ea typeface="Playfair"/>
                <a:cs typeface="Playfair"/>
                <a:sym typeface="Playfair"/>
              </a:endParaRPr>
            </a:p>
          </p:txBody>
        </p:sp>
      </p:grpSp>
      <p:grpSp>
        <p:nvGrpSpPr>
          <p:cNvPr id="146" name="Google Shape;146;p14"/>
          <p:cNvGrpSpPr/>
          <p:nvPr/>
        </p:nvGrpSpPr>
        <p:grpSpPr>
          <a:xfrm>
            <a:off x="2090100" y="4900279"/>
            <a:ext cx="5145899" cy="3257380"/>
            <a:chOff x="2090100" y="4900279"/>
            <a:chExt cx="5145899" cy="3257380"/>
          </a:xfrm>
        </p:grpSpPr>
        <p:pic>
          <p:nvPicPr>
            <p:cNvPr id="147" name="Google Shape;147;p14"/>
            <p:cNvPicPr preferRelativeResize="0"/>
            <p:nvPr/>
          </p:nvPicPr>
          <p:blipFill>
            <a:blip r:embed="rId5">
              <a:alphaModFix/>
            </a:blip>
            <a:stretch>
              <a:fillRect/>
            </a:stretch>
          </p:blipFill>
          <p:spPr>
            <a:xfrm>
              <a:off x="2090100" y="4900279"/>
              <a:ext cx="5145899" cy="3037057"/>
            </a:xfrm>
            <a:prstGeom prst="rect">
              <a:avLst/>
            </a:prstGeom>
            <a:noFill/>
            <a:ln>
              <a:noFill/>
            </a:ln>
          </p:spPr>
        </p:pic>
        <p:sp>
          <p:nvSpPr>
            <p:cNvPr id="148" name="Google Shape;148;p14"/>
            <p:cNvSpPr txBox="1"/>
            <p:nvPr/>
          </p:nvSpPr>
          <p:spPr>
            <a:xfrm>
              <a:off x="2454000" y="7988459"/>
              <a:ext cx="44181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100">
                  <a:solidFill>
                    <a:srgbClr val="503A1D"/>
                  </a:solidFill>
                  <a:latin typeface="Playfair Medium"/>
                  <a:ea typeface="Playfair Medium"/>
                  <a:cs typeface="Playfair Medium"/>
                  <a:sym typeface="Playfair Medium"/>
                </a:rPr>
                <a:t>Photograph: Musicians performing on a street corner in the city</a:t>
              </a:r>
              <a:endParaRPr i="1" sz="1100">
                <a:solidFill>
                  <a:srgbClr val="503A1D"/>
                </a:solidFill>
                <a:latin typeface="Playfair Medium"/>
                <a:ea typeface="Playfair Medium"/>
                <a:cs typeface="Playfair Medium"/>
                <a:sym typeface="Playfair Medium"/>
              </a:endParaRPr>
            </a:p>
          </p:txBody>
        </p:sp>
      </p:grpSp>
      <p:sp>
        <p:nvSpPr>
          <p:cNvPr id="149" name="Google Shape;149;p14"/>
          <p:cNvSpPr txBox="1"/>
          <p:nvPr/>
        </p:nvSpPr>
        <p:spPr>
          <a:xfrm>
            <a:off x="323999" y="4834715"/>
            <a:ext cx="1617600" cy="745800"/>
          </a:xfrm>
          <a:prstGeom prst="rect">
            <a:avLst/>
          </a:prstGeom>
          <a:noFill/>
          <a:ln>
            <a:noFill/>
          </a:ln>
        </p:spPr>
        <p:txBody>
          <a:bodyPr anchorCtr="0" anchor="t" bIns="0" lIns="0" spcFirstLastPara="1" rIns="0" wrap="square" tIns="0">
            <a:spAutoFit/>
          </a:bodyPr>
          <a:lstStyle/>
          <a:p>
            <a:pPr indent="0" lvl="0" marL="0" rtl="0" algn="ctr">
              <a:lnSpc>
                <a:spcPct val="85000"/>
              </a:lnSpc>
              <a:spcBef>
                <a:spcPts val="0"/>
              </a:spcBef>
              <a:spcAft>
                <a:spcPts val="0"/>
              </a:spcAft>
              <a:buNone/>
            </a:pPr>
            <a:r>
              <a:rPr lang="uk" sz="1900">
                <a:solidFill>
                  <a:srgbClr val="503A1D"/>
                </a:solidFill>
                <a:latin typeface="Playfair Black"/>
                <a:ea typeface="Playfair Black"/>
                <a:cs typeface="Playfair Black"/>
                <a:sym typeface="Playfair Black"/>
              </a:rPr>
              <a:t>AMELIA EARHART'S LATEST FEAT</a:t>
            </a:r>
            <a:endParaRPr sz="1900">
              <a:solidFill>
                <a:srgbClr val="503A1D"/>
              </a:solidFill>
              <a:latin typeface="Playfair Black"/>
              <a:ea typeface="Playfair Black"/>
              <a:cs typeface="Playfair Black"/>
              <a:sym typeface="Playfair Black"/>
            </a:endParaRPr>
          </a:p>
        </p:txBody>
      </p:sp>
      <p:cxnSp>
        <p:nvCxnSpPr>
          <p:cNvPr id="150" name="Google Shape;150;p14"/>
          <p:cNvCxnSpPr/>
          <p:nvPr/>
        </p:nvCxnSpPr>
        <p:spPr>
          <a:xfrm rot="10800000">
            <a:off x="325200" y="6085560"/>
            <a:ext cx="1615200" cy="0"/>
          </a:xfrm>
          <a:prstGeom prst="straightConnector1">
            <a:avLst/>
          </a:prstGeom>
          <a:noFill/>
          <a:ln cap="flat" cmpd="sng" w="9525">
            <a:solidFill>
              <a:srgbClr val="503A1D"/>
            </a:solidFill>
            <a:prstDash val="solid"/>
            <a:round/>
            <a:headEnd len="med" w="med" type="none"/>
            <a:tailEnd len="med" w="med" type="none"/>
          </a:ln>
        </p:spPr>
      </p:cxnSp>
      <p:sp>
        <p:nvSpPr>
          <p:cNvPr id="151" name="Google Shape;151;p14"/>
          <p:cNvSpPr txBox="1"/>
          <p:nvPr/>
        </p:nvSpPr>
        <p:spPr>
          <a:xfrm>
            <a:off x="324000" y="5633555"/>
            <a:ext cx="16176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New York City, December 9, 1925 – The Jazz Age is in full swing, with New York City at the heart of the cultural explosion. </a:t>
            </a:r>
            <a:endParaRPr i="1" sz="700">
              <a:solidFill>
                <a:srgbClr val="503A1D"/>
              </a:solidFill>
              <a:latin typeface="Playfair Medium"/>
              <a:ea typeface="Playfair Medium"/>
              <a:cs typeface="Playfair Medium"/>
              <a:sym typeface="Playfair Medium"/>
            </a:endParaRPr>
          </a:p>
        </p:txBody>
      </p:sp>
      <p:cxnSp>
        <p:nvCxnSpPr>
          <p:cNvPr id="152" name="Google Shape;152;p14"/>
          <p:cNvCxnSpPr/>
          <p:nvPr/>
        </p:nvCxnSpPr>
        <p:spPr>
          <a:xfrm rot="10800000">
            <a:off x="325200" y="6361635"/>
            <a:ext cx="1615200" cy="0"/>
          </a:xfrm>
          <a:prstGeom prst="straightConnector1">
            <a:avLst/>
          </a:prstGeom>
          <a:noFill/>
          <a:ln cap="flat" cmpd="sng" w="9525">
            <a:solidFill>
              <a:srgbClr val="503A1D"/>
            </a:solidFill>
            <a:prstDash val="solid"/>
            <a:round/>
            <a:headEnd len="med" w="med" type="none"/>
            <a:tailEnd len="med" w="med" type="none"/>
          </a:ln>
        </p:spPr>
      </p:cxnSp>
      <p:sp>
        <p:nvSpPr>
          <p:cNvPr id="153" name="Google Shape;153;p14"/>
          <p:cNvSpPr txBox="1"/>
          <p:nvPr/>
        </p:nvSpPr>
        <p:spPr>
          <a:xfrm>
            <a:off x="323999" y="6151598"/>
            <a:ext cx="1617600" cy="144000"/>
          </a:xfrm>
          <a:prstGeom prst="rect">
            <a:avLst/>
          </a:prstGeom>
          <a:noFill/>
          <a:ln>
            <a:noFill/>
          </a:ln>
        </p:spPr>
        <p:txBody>
          <a:bodyPr anchorCtr="0" anchor="t" bIns="0" lIns="0" spcFirstLastPara="1" rIns="0" wrap="square" tIns="0">
            <a:spAutoFit/>
          </a:bodyPr>
          <a:lstStyle/>
          <a:p>
            <a:pPr indent="0" lvl="0" marL="0" rtl="0" algn="ctr">
              <a:lnSpc>
                <a:spcPct val="85000"/>
              </a:lnSpc>
              <a:spcBef>
                <a:spcPts val="0"/>
              </a:spcBef>
              <a:spcAft>
                <a:spcPts val="0"/>
              </a:spcAft>
              <a:buNone/>
            </a:pPr>
            <a:r>
              <a:rPr i="1" lang="uk" sz="1100">
                <a:solidFill>
                  <a:srgbClr val="503A1D"/>
                </a:solidFill>
                <a:latin typeface="Playfair Black"/>
                <a:ea typeface="Playfair Black"/>
                <a:cs typeface="Playfair Black"/>
                <a:sym typeface="Playfair Black"/>
              </a:rPr>
              <a:t>VIATION ADVANCES</a:t>
            </a:r>
            <a:endParaRPr i="1" sz="1100">
              <a:solidFill>
                <a:srgbClr val="503A1D"/>
              </a:solidFill>
              <a:latin typeface="Playfair Black"/>
              <a:ea typeface="Playfair Black"/>
              <a:cs typeface="Playfair Black"/>
              <a:sym typeface="Playfair Black"/>
            </a:endParaRPr>
          </a:p>
        </p:txBody>
      </p:sp>
      <p:sp>
        <p:nvSpPr>
          <p:cNvPr id="154" name="Google Shape;154;p14"/>
          <p:cNvSpPr txBox="1"/>
          <p:nvPr/>
        </p:nvSpPr>
        <p:spPr>
          <a:xfrm>
            <a:off x="255275" y="8272475"/>
            <a:ext cx="1716300" cy="785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1700">
                <a:solidFill>
                  <a:srgbClr val="503A1D"/>
                </a:solidFill>
                <a:latin typeface="Playfair Black"/>
                <a:ea typeface="Playfair Black"/>
                <a:cs typeface="Playfair Black"/>
                <a:sym typeface="Playfair Black"/>
              </a:rPr>
              <a:t>«From the crack of dawn to the midnight hour»</a:t>
            </a:r>
            <a:endParaRPr i="1" sz="1900">
              <a:solidFill>
                <a:srgbClr val="503A1D"/>
              </a:solidFill>
              <a:latin typeface="Playfair Black"/>
              <a:ea typeface="Playfair Black"/>
              <a:cs typeface="Playfair Black"/>
              <a:sym typeface="Playfair Black"/>
            </a:endParaRPr>
          </a:p>
        </p:txBody>
      </p:sp>
      <p:sp>
        <p:nvSpPr>
          <p:cNvPr id="155" name="Google Shape;155;p14"/>
          <p:cNvSpPr txBox="1"/>
          <p:nvPr/>
        </p:nvSpPr>
        <p:spPr>
          <a:xfrm>
            <a:off x="312447" y="9188176"/>
            <a:ext cx="1648500" cy="11853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As dawn breaks over the skyline, the city awakens from its slumber, a cacophony of sounds filling the air. Workers stream into downtown offices, their footsteps echoing </a:t>
            </a:r>
            <a:endParaRPr sz="1100">
              <a:solidFill>
                <a:srgbClr val="503A1D"/>
              </a:solidFill>
              <a:latin typeface="Playfair"/>
              <a:ea typeface="Playfair"/>
              <a:cs typeface="Playfair"/>
              <a:sym typeface="Playfair"/>
            </a:endParaRPr>
          </a:p>
        </p:txBody>
      </p:sp>
      <p:sp>
        <p:nvSpPr>
          <p:cNvPr id="156" name="Google Shape;156;p14"/>
          <p:cNvSpPr txBox="1"/>
          <p:nvPr/>
        </p:nvSpPr>
        <p:spPr>
          <a:xfrm>
            <a:off x="2084322" y="8344852"/>
            <a:ext cx="1648500" cy="20319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dawn breaks over the skyline, the city awakens from its slumber, a cacophony of sounds filling the air. Workers stream into downtown offices, their footsteps echoing against the pavement as they hurry to beat the morning rush. Meanwhile, street vendors set up their stalls, filling the air with </a:t>
            </a:r>
            <a:endParaRPr sz="1100">
              <a:solidFill>
                <a:srgbClr val="503A1D"/>
              </a:solidFill>
              <a:latin typeface="Playfair"/>
              <a:ea typeface="Playfair"/>
              <a:cs typeface="Playfair"/>
              <a:sym typeface="Playfair"/>
            </a:endParaRPr>
          </a:p>
        </p:txBody>
      </p:sp>
      <p:grpSp>
        <p:nvGrpSpPr>
          <p:cNvPr id="157" name="Google Shape;157;p14"/>
          <p:cNvGrpSpPr/>
          <p:nvPr/>
        </p:nvGrpSpPr>
        <p:grpSpPr>
          <a:xfrm>
            <a:off x="3856199" y="2135832"/>
            <a:ext cx="1656273" cy="2628794"/>
            <a:chOff x="3837911" y="2157785"/>
            <a:chExt cx="1656273" cy="2628794"/>
          </a:xfrm>
        </p:grpSpPr>
        <p:sp>
          <p:nvSpPr>
            <p:cNvPr id="158" name="Google Shape;158;p14"/>
            <p:cNvSpPr txBox="1"/>
            <p:nvPr/>
          </p:nvSpPr>
          <p:spPr>
            <a:xfrm>
              <a:off x="3845685" y="2246778"/>
              <a:ext cx="1648500" cy="25398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os Angeles, December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10 – Aviatrix Earhart continues to break barriers and set records in the field of aviation. Yesterday, she completed a non-stop flight from Los Angeles to New York, showcasing not only her skill but also the potential of long-distance air travel. Earhart's successful flight marks. Los Angeles to New York, showcasing not only her skill but also marks.</a:t>
              </a:r>
              <a:endParaRPr sz="1100">
                <a:solidFill>
                  <a:srgbClr val="503A1D"/>
                </a:solidFill>
                <a:latin typeface="Playfair"/>
                <a:ea typeface="Playfair"/>
                <a:cs typeface="Playfair"/>
                <a:sym typeface="Playfair"/>
              </a:endParaRPr>
            </a:p>
          </p:txBody>
        </p:sp>
        <p:sp>
          <p:nvSpPr>
            <p:cNvPr id="159" name="Google Shape;159;p14"/>
            <p:cNvSpPr txBox="1"/>
            <p:nvPr/>
          </p:nvSpPr>
          <p:spPr>
            <a:xfrm>
              <a:off x="3837911" y="2157785"/>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L</a:t>
              </a:r>
              <a:endParaRPr sz="3200">
                <a:solidFill>
                  <a:srgbClr val="503A1D"/>
                </a:solidFill>
                <a:latin typeface="Playfair Black"/>
                <a:ea typeface="Playfair Black"/>
                <a:cs typeface="Playfair Black"/>
                <a:sym typeface="Playfair Black"/>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5"/>
          <p:cNvPicPr preferRelativeResize="0"/>
          <p:nvPr/>
        </p:nvPicPr>
        <p:blipFill rotWithShape="1">
          <a:blip r:embed="rId3">
            <a:alphaModFix/>
          </a:blip>
          <a:srcRect b="0" l="50007" r="0" t="0"/>
          <a:stretch/>
        </p:blipFill>
        <p:spPr>
          <a:xfrm>
            <a:off x="0" y="0"/>
            <a:ext cx="7560003" cy="10691999"/>
          </a:xfrm>
          <a:prstGeom prst="rect">
            <a:avLst/>
          </a:prstGeom>
          <a:noFill/>
          <a:ln>
            <a:noFill/>
          </a:ln>
        </p:spPr>
      </p:pic>
      <p:grpSp>
        <p:nvGrpSpPr>
          <p:cNvPr id="165" name="Google Shape;165;p15"/>
          <p:cNvGrpSpPr/>
          <p:nvPr/>
        </p:nvGrpSpPr>
        <p:grpSpPr>
          <a:xfrm>
            <a:off x="311099" y="360010"/>
            <a:ext cx="6928976" cy="340650"/>
            <a:chOff x="311099" y="954600"/>
            <a:chExt cx="6928976" cy="340650"/>
          </a:xfrm>
        </p:grpSpPr>
        <p:grpSp>
          <p:nvGrpSpPr>
            <p:cNvPr id="166" name="Google Shape;166;p15"/>
            <p:cNvGrpSpPr/>
            <p:nvPr/>
          </p:nvGrpSpPr>
          <p:grpSpPr>
            <a:xfrm>
              <a:off x="326575" y="954600"/>
              <a:ext cx="6913500" cy="28900"/>
              <a:chOff x="326575" y="954600"/>
              <a:chExt cx="6913500" cy="28900"/>
            </a:xfrm>
          </p:grpSpPr>
          <p:cxnSp>
            <p:nvCxnSpPr>
              <p:cNvPr id="167" name="Google Shape;167;p15"/>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168" name="Google Shape;168;p15"/>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grpSp>
          <p:nvGrpSpPr>
            <p:cNvPr id="169" name="Google Shape;169;p15"/>
            <p:cNvGrpSpPr/>
            <p:nvPr/>
          </p:nvGrpSpPr>
          <p:grpSpPr>
            <a:xfrm>
              <a:off x="326575" y="1266350"/>
              <a:ext cx="6913500" cy="28900"/>
              <a:chOff x="326575" y="954600"/>
              <a:chExt cx="6913500" cy="28900"/>
            </a:xfrm>
          </p:grpSpPr>
          <p:cxnSp>
            <p:nvCxnSpPr>
              <p:cNvPr id="170" name="Google Shape;170;p15"/>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171" name="Google Shape;171;p15"/>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grpSp>
          <p:nvGrpSpPr>
            <p:cNvPr id="172" name="Google Shape;172;p15"/>
            <p:cNvGrpSpPr/>
            <p:nvPr/>
          </p:nvGrpSpPr>
          <p:grpSpPr>
            <a:xfrm>
              <a:off x="311099" y="967984"/>
              <a:ext cx="6921200" cy="277200"/>
              <a:chOff x="311099" y="967984"/>
              <a:chExt cx="6921200" cy="277200"/>
            </a:xfrm>
          </p:grpSpPr>
          <p:sp>
            <p:nvSpPr>
              <p:cNvPr id="173" name="Google Shape;173;p15"/>
              <p:cNvSpPr txBox="1"/>
              <p:nvPr/>
            </p:nvSpPr>
            <p:spPr>
              <a:xfrm>
                <a:off x="311099" y="968976"/>
                <a:ext cx="988500" cy="26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503A1D"/>
                    </a:solidFill>
                    <a:latin typeface="Playfair Light"/>
                    <a:ea typeface="Playfair Light"/>
                    <a:cs typeface="Playfair Light"/>
                    <a:sym typeface="Playfair Light"/>
                  </a:rPr>
                  <a:t>ISSUE № </a:t>
                </a:r>
                <a:r>
                  <a:rPr lang="uk" sz="1700">
                    <a:solidFill>
                      <a:srgbClr val="503A1D"/>
                    </a:solidFill>
                    <a:latin typeface="Playfair Light"/>
                    <a:ea typeface="Playfair Light"/>
                    <a:cs typeface="Playfair Light"/>
                    <a:sym typeface="Playfair Light"/>
                  </a:rPr>
                  <a:t>25</a:t>
                </a:r>
                <a:endParaRPr sz="1700">
                  <a:solidFill>
                    <a:srgbClr val="503A1D"/>
                  </a:solidFill>
                  <a:latin typeface="Playfair Light"/>
                  <a:ea typeface="Playfair Light"/>
                  <a:cs typeface="Playfair Light"/>
                  <a:sym typeface="Playfair Light"/>
                </a:endParaRPr>
              </a:p>
            </p:txBody>
          </p:sp>
          <p:sp>
            <p:nvSpPr>
              <p:cNvPr id="174" name="Google Shape;174;p15"/>
              <p:cNvSpPr txBox="1"/>
              <p:nvPr/>
            </p:nvSpPr>
            <p:spPr>
              <a:xfrm>
                <a:off x="2619241" y="967984"/>
                <a:ext cx="23418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503A1D"/>
                    </a:solidFill>
                    <a:latin typeface="Playfair Light"/>
                    <a:ea typeface="Playfair Light"/>
                    <a:cs typeface="Playfair Light"/>
                    <a:sym typeface="Playfair Light"/>
                  </a:rPr>
                  <a:t>SUNDAY, JULY </a:t>
                </a:r>
                <a:r>
                  <a:rPr lang="uk" sz="1800">
                    <a:solidFill>
                      <a:srgbClr val="503A1D"/>
                    </a:solidFill>
                    <a:latin typeface="Playfair Light"/>
                    <a:ea typeface="Playfair Light"/>
                    <a:cs typeface="Playfair Light"/>
                    <a:sym typeface="Playfair Light"/>
                  </a:rPr>
                  <a:t>20</a:t>
                </a:r>
                <a:r>
                  <a:rPr lang="uk">
                    <a:solidFill>
                      <a:srgbClr val="503A1D"/>
                    </a:solidFill>
                    <a:latin typeface="Playfair Light"/>
                    <a:ea typeface="Playfair Light"/>
                    <a:cs typeface="Playfair Light"/>
                    <a:sym typeface="Playfair Light"/>
                  </a:rPr>
                  <a:t>TH </a:t>
                </a:r>
                <a:r>
                  <a:rPr lang="uk" sz="1800">
                    <a:solidFill>
                      <a:srgbClr val="503A1D"/>
                    </a:solidFill>
                    <a:latin typeface="Playfair Light"/>
                    <a:ea typeface="Playfair Light"/>
                    <a:cs typeface="Playfair Light"/>
                    <a:sym typeface="Playfair Light"/>
                  </a:rPr>
                  <a:t>1910</a:t>
                </a:r>
                <a:endParaRPr sz="2100">
                  <a:solidFill>
                    <a:srgbClr val="503A1D"/>
                  </a:solidFill>
                  <a:latin typeface="Playfair Light"/>
                  <a:ea typeface="Playfair Light"/>
                  <a:cs typeface="Playfair Light"/>
                  <a:sym typeface="Playfair Light"/>
                </a:endParaRPr>
              </a:p>
            </p:txBody>
          </p:sp>
          <p:sp>
            <p:nvSpPr>
              <p:cNvPr id="175" name="Google Shape;175;p15"/>
              <p:cNvSpPr txBox="1"/>
              <p:nvPr/>
            </p:nvSpPr>
            <p:spPr>
              <a:xfrm>
                <a:off x="6243799" y="968976"/>
                <a:ext cx="988500" cy="261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a:solidFill>
                      <a:srgbClr val="503A1D"/>
                    </a:solidFill>
                    <a:latin typeface="Playfair Light"/>
                    <a:ea typeface="Playfair Light"/>
                    <a:cs typeface="Playfair Light"/>
                    <a:sym typeface="Playfair Light"/>
                  </a:rPr>
                  <a:t>ISSUE № </a:t>
                </a:r>
                <a:r>
                  <a:rPr lang="uk" sz="1700">
                    <a:solidFill>
                      <a:srgbClr val="503A1D"/>
                    </a:solidFill>
                    <a:latin typeface="Playfair Light"/>
                    <a:ea typeface="Playfair Light"/>
                    <a:cs typeface="Playfair Light"/>
                    <a:sym typeface="Playfair Light"/>
                  </a:rPr>
                  <a:t>25</a:t>
                </a:r>
                <a:endParaRPr sz="1700">
                  <a:solidFill>
                    <a:srgbClr val="503A1D"/>
                  </a:solidFill>
                  <a:latin typeface="Playfair Light"/>
                  <a:ea typeface="Playfair Light"/>
                  <a:cs typeface="Playfair Light"/>
                  <a:sym typeface="Playfair Light"/>
                </a:endParaRPr>
              </a:p>
            </p:txBody>
          </p:sp>
        </p:grpSp>
      </p:grpSp>
      <p:cxnSp>
        <p:nvCxnSpPr>
          <p:cNvPr id="176" name="Google Shape;176;p15"/>
          <p:cNvCxnSpPr/>
          <p:nvPr/>
        </p:nvCxnSpPr>
        <p:spPr>
          <a:xfrm rot="10800000">
            <a:off x="325825" y="1812060"/>
            <a:ext cx="1615200" cy="0"/>
          </a:xfrm>
          <a:prstGeom prst="straightConnector1">
            <a:avLst/>
          </a:prstGeom>
          <a:noFill/>
          <a:ln cap="flat" cmpd="sng" w="9525">
            <a:solidFill>
              <a:srgbClr val="503A1D"/>
            </a:solidFill>
            <a:prstDash val="solid"/>
            <a:round/>
            <a:headEnd len="med" w="med" type="none"/>
            <a:tailEnd len="med" w="med" type="none"/>
          </a:ln>
        </p:spPr>
      </p:cxnSp>
      <p:sp>
        <p:nvSpPr>
          <p:cNvPr id="177" name="Google Shape;177;p15"/>
          <p:cNvSpPr txBox="1"/>
          <p:nvPr/>
        </p:nvSpPr>
        <p:spPr>
          <a:xfrm>
            <a:off x="5543800" y="2383625"/>
            <a:ext cx="1772700" cy="785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1700">
                <a:solidFill>
                  <a:srgbClr val="503A1D"/>
                </a:solidFill>
                <a:latin typeface="Playfair Black"/>
                <a:ea typeface="Playfair Black"/>
                <a:cs typeface="Playfair Black"/>
                <a:sym typeface="Playfair Black"/>
              </a:rPr>
              <a:t>«From the crack of dawn to the midnight hour»</a:t>
            </a:r>
            <a:endParaRPr i="1" sz="1900">
              <a:solidFill>
                <a:srgbClr val="503A1D"/>
              </a:solidFill>
              <a:latin typeface="Playfair Black"/>
              <a:ea typeface="Playfair Black"/>
              <a:cs typeface="Playfair Black"/>
              <a:sym typeface="Playfair Black"/>
            </a:endParaRPr>
          </a:p>
        </p:txBody>
      </p:sp>
      <p:grpSp>
        <p:nvGrpSpPr>
          <p:cNvPr id="178" name="Google Shape;178;p15"/>
          <p:cNvGrpSpPr/>
          <p:nvPr/>
        </p:nvGrpSpPr>
        <p:grpSpPr>
          <a:xfrm>
            <a:off x="305286" y="1861010"/>
            <a:ext cx="1656273" cy="3136694"/>
            <a:chOff x="3837911" y="2157785"/>
            <a:chExt cx="1656273" cy="3136694"/>
          </a:xfrm>
        </p:grpSpPr>
        <p:sp>
          <p:nvSpPr>
            <p:cNvPr id="179" name="Google Shape;179;p15"/>
            <p:cNvSpPr txBox="1"/>
            <p:nvPr/>
          </p:nvSpPr>
          <p:spPr>
            <a:xfrm>
              <a:off x="3845685" y="2246778"/>
              <a:ext cx="1648500" cy="3047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os Angeles, December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10 – Aviatrix Earhart continues to break barriers and set records in the field of aviation. Yesterday, she completed a non-stop flight from Los Angeles to New York, showcasing not only her skill but also the potential of long-distance air travel.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Earhart's successful flight marks marks a significant achievement in aviation history. Flight marks mar signif in aviation history. Flight marks mar.</a:t>
              </a:r>
              <a:endParaRPr sz="1100">
                <a:solidFill>
                  <a:srgbClr val="503A1D"/>
                </a:solidFill>
                <a:latin typeface="Playfair"/>
                <a:ea typeface="Playfair"/>
                <a:cs typeface="Playfair"/>
                <a:sym typeface="Playfair"/>
              </a:endParaRPr>
            </a:p>
          </p:txBody>
        </p:sp>
        <p:sp>
          <p:nvSpPr>
            <p:cNvPr id="180" name="Google Shape;180;p15"/>
            <p:cNvSpPr txBox="1"/>
            <p:nvPr/>
          </p:nvSpPr>
          <p:spPr>
            <a:xfrm>
              <a:off x="3837911" y="2157785"/>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L</a:t>
              </a:r>
              <a:endParaRPr sz="3200">
                <a:solidFill>
                  <a:srgbClr val="503A1D"/>
                </a:solidFill>
                <a:latin typeface="Playfair Black"/>
                <a:ea typeface="Playfair Black"/>
                <a:cs typeface="Playfair Black"/>
                <a:sym typeface="Playfair Black"/>
              </a:endParaRPr>
            </a:p>
          </p:txBody>
        </p:sp>
      </p:grpSp>
      <p:sp>
        <p:nvSpPr>
          <p:cNvPr id="181" name="Google Shape;181;p15"/>
          <p:cNvSpPr txBox="1"/>
          <p:nvPr/>
        </p:nvSpPr>
        <p:spPr>
          <a:xfrm>
            <a:off x="328500" y="849925"/>
            <a:ext cx="6907500" cy="323100"/>
          </a:xfrm>
          <a:prstGeom prst="rect">
            <a:avLst/>
          </a:prstGeom>
          <a:noFill/>
          <a:ln>
            <a:noFill/>
          </a:ln>
        </p:spPr>
        <p:txBody>
          <a:bodyPr anchorCtr="0" anchor="t" bIns="0" lIns="0" spcFirstLastPara="1" rIns="0" wrap="square" tIns="0">
            <a:spAutoFit/>
          </a:bodyPr>
          <a:lstStyle/>
          <a:p>
            <a:pPr indent="0" lvl="0" marL="0" rtl="0" algn="ctr">
              <a:lnSpc>
                <a:spcPct val="75000"/>
              </a:lnSpc>
              <a:spcBef>
                <a:spcPts val="0"/>
              </a:spcBef>
              <a:spcAft>
                <a:spcPts val="0"/>
              </a:spcAft>
              <a:buNone/>
            </a:pPr>
            <a:r>
              <a:rPr lang="uk" sz="2800">
                <a:solidFill>
                  <a:srgbClr val="503A1D"/>
                </a:solidFill>
                <a:latin typeface="Playfair Black"/>
                <a:ea typeface="Playfair Black"/>
                <a:cs typeface="Playfair Black"/>
                <a:sym typeface="Playfair Black"/>
              </a:rPr>
              <a:t>METROPOLIS MEMOIRS: LIFE IN THE CITY</a:t>
            </a:r>
            <a:endParaRPr sz="2800">
              <a:solidFill>
                <a:srgbClr val="503A1D"/>
              </a:solidFill>
              <a:latin typeface="Playfair Black"/>
              <a:ea typeface="Playfair Black"/>
              <a:cs typeface="Playfair Black"/>
              <a:sym typeface="Playfair Black"/>
            </a:endParaRPr>
          </a:p>
        </p:txBody>
      </p:sp>
      <p:pic>
        <p:nvPicPr>
          <p:cNvPr id="182" name="Google Shape;182;p15"/>
          <p:cNvPicPr preferRelativeResize="0"/>
          <p:nvPr/>
        </p:nvPicPr>
        <p:blipFill>
          <a:blip r:embed="rId4">
            <a:alphaModFix/>
          </a:blip>
          <a:stretch>
            <a:fillRect/>
          </a:stretch>
        </p:blipFill>
        <p:spPr>
          <a:xfrm>
            <a:off x="2094900" y="1322300"/>
            <a:ext cx="3379201" cy="3452259"/>
          </a:xfrm>
          <a:prstGeom prst="rect">
            <a:avLst/>
          </a:prstGeom>
          <a:noFill/>
          <a:ln>
            <a:noFill/>
          </a:ln>
        </p:spPr>
      </p:pic>
      <p:sp>
        <p:nvSpPr>
          <p:cNvPr id="183" name="Google Shape;183;p15"/>
          <p:cNvSpPr txBox="1"/>
          <p:nvPr/>
        </p:nvSpPr>
        <p:spPr>
          <a:xfrm>
            <a:off x="2474701" y="4849084"/>
            <a:ext cx="26196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Photograph: A busy street scene in downtown New York</a:t>
            </a:r>
            <a:endParaRPr i="1" sz="700">
              <a:solidFill>
                <a:srgbClr val="503A1D"/>
              </a:solidFill>
              <a:latin typeface="Playfair Medium"/>
              <a:ea typeface="Playfair Medium"/>
              <a:cs typeface="Playfair Medium"/>
              <a:sym typeface="Playfair Medium"/>
            </a:endParaRPr>
          </a:p>
        </p:txBody>
      </p:sp>
      <p:grpSp>
        <p:nvGrpSpPr>
          <p:cNvPr id="184" name="Google Shape;184;p15"/>
          <p:cNvGrpSpPr/>
          <p:nvPr/>
        </p:nvGrpSpPr>
        <p:grpSpPr>
          <a:xfrm>
            <a:off x="326575" y="5050360"/>
            <a:ext cx="6913500" cy="28900"/>
            <a:chOff x="326575" y="954600"/>
            <a:chExt cx="6913500" cy="28900"/>
          </a:xfrm>
        </p:grpSpPr>
        <p:cxnSp>
          <p:nvCxnSpPr>
            <p:cNvPr id="185" name="Google Shape;185;p15"/>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186" name="Google Shape;186;p15"/>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sp>
        <p:nvSpPr>
          <p:cNvPr id="187" name="Google Shape;187;p15"/>
          <p:cNvSpPr txBox="1"/>
          <p:nvPr/>
        </p:nvSpPr>
        <p:spPr>
          <a:xfrm>
            <a:off x="326575" y="1303099"/>
            <a:ext cx="16137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New York City, December 9, 1925 – The Jazz Age is in full swing, with New York City at the heart of the cultural explosion. </a:t>
            </a:r>
            <a:endParaRPr i="1" sz="700">
              <a:solidFill>
                <a:srgbClr val="503A1D"/>
              </a:solidFill>
              <a:latin typeface="Playfair Medium"/>
              <a:ea typeface="Playfair Medium"/>
              <a:cs typeface="Playfair Medium"/>
              <a:sym typeface="Playfair Medium"/>
            </a:endParaRPr>
          </a:p>
        </p:txBody>
      </p:sp>
      <p:grpSp>
        <p:nvGrpSpPr>
          <p:cNvPr id="188" name="Google Shape;188;p15"/>
          <p:cNvGrpSpPr/>
          <p:nvPr/>
        </p:nvGrpSpPr>
        <p:grpSpPr>
          <a:xfrm>
            <a:off x="5607461" y="1179483"/>
            <a:ext cx="1656273" cy="1104794"/>
            <a:chOff x="3837911" y="2157785"/>
            <a:chExt cx="1656273" cy="1104794"/>
          </a:xfrm>
        </p:grpSpPr>
        <p:sp>
          <p:nvSpPr>
            <p:cNvPr id="189" name="Google Shape;189;p15"/>
            <p:cNvSpPr txBox="1"/>
            <p:nvPr/>
          </p:nvSpPr>
          <p:spPr>
            <a:xfrm>
              <a:off x="3845685" y="2246778"/>
              <a:ext cx="1648500" cy="10158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he new new factory is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expected to produce a variety of textiles, contributing to both the local economy and the national market. </a:t>
              </a:r>
              <a:endParaRPr sz="1100">
                <a:solidFill>
                  <a:srgbClr val="503A1D"/>
                </a:solidFill>
                <a:latin typeface="Playfair"/>
                <a:ea typeface="Playfair"/>
                <a:cs typeface="Playfair"/>
                <a:sym typeface="Playfair"/>
              </a:endParaRPr>
            </a:p>
          </p:txBody>
        </p:sp>
        <p:sp>
          <p:nvSpPr>
            <p:cNvPr id="190" name="Google Shape;190;p15"/>
            <p:cNvSpPr txBox="1"/>
            <p:nvPr/>
          </p:nvSpPr>
          <p:spPr>
            <a:xfrm>
              <a:off x="3837911" y="2157785"/>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T</a:t>
              </a:r>
              <a:endParaRPr sz="3200">
                <a:solidFill>
                  <a:srgbClr val="503A1D"/>
                </a:solidFill>
                <a:latin typeface="Playfair Black"/>
                <a:ea typeface="Playfair Black"/>
                <a:cs typeface="Playfair Black"/>
                <a:sym typeface="Playfair Black"/>
              </a:endParaRPr>
            </a:p>
          </p:txBody>
        </p:sp>
      </p:grpSp>
      <p:sp>
        <p:nvSpPr>
          <p:cNvPr id="191" name="Google Shape;191;p15"/>
          <p:cNvSpPr txBox="1"/>
          <p:nvPr/>
        </p:nvSpPr>
        <p:spPr>
          <a:xfrm>
            <a:off x="5608842" y="3294926"/>
            <a:ext cx="1648500" cy="16932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In his speech, Mayor Thompson emphasized the importance of industrial development for River City's future. economic growth but also community development. Our citizens will signifie  citizens will signifie opportunities, and our city will thrive."</a:t>
            </a:r>
            <a:endParaRPr sz="1100">
              <a:solidFill>
                <a:srgbClr val="503A1D"/>
              </a:solidFill>
              <a:latin typeface="Playfair"/>
              <a:ea typeface="Playfair"/>
              <a:cs typeface="Playfair"/>
              <a:sym typeface="Playfair"/>
            </a:endParaRPr>
          </a:p>
        </p:txBody>
      </p:sp>
      <p:grpSp>
        <p:nvGrpSpPr>
          <p:cNvPr id="192" name="Google Shape;192;p15"/>
          <p:cNvGrpSpPr/>
          <p:nvPr/>
        </p:nvGrpSpPr>
        <p:grpSpPr>
          <a:xfrm>
            <a:off x="479476" y="5856120"/>
            <a:ext cx="1497145" cy="2544418"/>
            <a:chOff x="3821527" y="1735397"/>
            <a:chExt cx="1518248" cy="2544418"/>
          </a:xfrm>
        </p:grpSpPr>
        <p:sp>
          <p:nvSpPr>
            <p:cNvPr id="193" name="Google Shape;193;p15"/>
            <p:cNvSpPr txBox="1"/>
            <p:nvPr/>
          </p:nvSpPr>
          <p:spPr>
            <a:xfrm>
              <a:off x="3822375" y="1817115"/>
              <a:ext cx="1517400" cy="2462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solidFill>
                    <a:srgbClr val="503A1D"/>
                  </a:solidFill>
                  <a:latin typeface="Playfair"/>
                  <a:ea typeface="Playfair"/>
                  <a:cs typeface="Playfair"/>
                  <a:sym typeface="Playfair"/>
                </a:rPr>
                <a:t>           aris, July 6, 1912 – The allure    </a:t>
              </a:r>
              <a:endParaRPr sz="800">
                <a:solidFill>
                  <a:srgbClr val="503A1D"/>
                </a:solidFill>
                <a:latin typeface="Playfair"/>
                <a:ea typeface="Playfair"/>
                <a:cs typeface="Playfair"/>
                <a:sym typeface="Playfair"/>
              </a:endParaRPr>
            </a:p>
            <a:p>
              <a:pPr indent="0" lvl="0" marL="0" rtl="0" algn="just">
                <a:spcBef>
                  <a:spcPts val="0"/>
                </a:spcBef>
                <a:spcAft>
                  <a:spcPts val="0"/>
                </a:spcAft>
                <a:buNone/>
              </a:pPr>
              <a:r>
                <a:rPr lang="uk" sz="800">
                  <a:solidFill>
                    <a:srgbClr val="503A1D"/>
                  </a:solidFill>
                  <a:latin typeface="Playfair"/>
                  <a:ea typeface="Playfair"/>
                  <a:cs typeface="Playfair"/>
                  <a:sym typeface="Playfair"/>
                </a:rPr>
                <a:t>   of the skies continues to captivate adventurers and spectators alike as hot air balloons take flight across the world. From the bustling streets of Paris to the serene countryside, these majestic vessels of flight offer a unique perspective on the world below.</a:t>
              </a:r>
              <a:endParaRPr sz="800">
                <a:solidFill>
                  <a:srgbClr val="503A1D"/>
                </a:solidFill>
                <a:latin typeface="Playfair"/>
                <a:ea typeface="Playfair"/>
                <a:cs typeface="Playfair"/>
                <a:sym typeface="Playfair"/>
              </a:endParaRPr>
            </a:p>
            <a:p>
              <a:pPr indent="0" lvl="0" marL="0" rtl="0" algn="just">
                <a:spcBef>
                  <a:spcPts val="0"/>
                </a:spcBef>
                <a:spcAft>
                  <a:spcPts val="0"/>
                </a:spcAft>
                <a:buNone/>
              </a:pPr>
              <a:r>
                <a:t/>
              </a:r>
              <a:endParaRPr sz="800">
                <a:solidFill>
                  <a:srgbClr val="503A1D"/>
                </a:solidFill>
                <a:latin typeface="Playfair"/>
                <a:ea typeface="Playfair"/>
                <a:cs typeface="Playfair"/>
                <a:sym typeface="Playfair"/>
              </a:endParaRPr>
            </a:p>
            <a:p>
              <a:pPr indent="0" lvl="0" marL="0" rtl="0" algn="just">
                <a:spcBef>
                  <a:spcPts val="0"/>
                </a:spcBef>
                <a:spcAft>
                  <a:spcPts val="0"/>
                </a:spcAft>
                <a:buNone/>
              </a:pPr>
              <a:r>
                <a:rPr lang="uk" sz="800">
                  <a:solidFill>
                    <a:srgbClr val="503A1D"/>
                  </a:solidFill>
                  <a:latin typeface="Playfair"/>
                  <a:ea typeface="Playfair"/>
                  <a:cs typeface="Playfair"/>
                  <a:sym typeface="Playfair"/>
                </a:rPr>
                <a:t>      Yesterday, amidst a backdrop of azure skies, the Montgolfier brothers' invention once again graced the Parisian skyline. Spectators gathered in awe as the vibrant hues of the balloon contrasted against the vast expanse above. With a gentle whoosh of heated air, the balloon </a:t>
              </a:r>
              <a:endParaRPr sz="800">
                <a:solidFill>
                  <a:srgbClr val="503A1D"/>
                </a:solidFill>
                <a:latin typeface="Playfair"/>
                <a:ea typeface="Playfair"/>
                <a:cs typeface="Playfair"/>
                <a:sym typeface="Playfair"/>
              </a:endParaRPr>
            </a:p>
          </p:txBody>
        </p:sp>
        <p:sp>
          <p:nvSpPr>
            <p:cNvPr id="194" name="Google Shape;194;p15"/>
            <p:cNvSpPr txBox="1"/>
            <p:nvPr/>
          </p:nvSpPr>
          <p:spPr>
            <a:xfrm>
              <a:off x="3821527" y="1735397"/>
              <a:ext cx="327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400">
                  <a:solidFill>
                    <a:srgbClr val="503A1D"/>
                  </a:solidFill>
                  <a:latin typeface="Playfair Black"/>
                  <a:ea typeface="Playfair Black"/>
                  <a:cs typeface="Playfair Black"/>
                  <a:sym typeface="Playfair Black"/>
                </a:rPr>
                <a:t>P</a:t>
              </a:r>
              <a:endParaRPr sz="2400">
                <a:solidFill>
                  <a:srgbClr val="503A1D"/>
                </a:solidFill>
                <a:latin typeface="Playfair Black"/>
                <a:ea typeface="Playfair Black"/>
                <a:cs typeface="Playfair Black"/>
                <a:sym typeface="Playfair Black"/>
              </a:endParaRPr>
            </a:p>
          </p:txBody>
        </p:sp>
      </p:grpSp>
      <p:sp>
        <p:nvSpPr>
          <p:cNvPr id="195" name="Google Shape;195;p15"/>
          <p:cNvSpPr txBox="1"/>
          <p:nvPr/>
        </p:nvSpPr>
        <p:spPr>
          <a:xfrm>
            <a:off x="3856200" y="8007584"/>
            <a:ext cx="14352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i="1" lang="uk" sz="1100">
                <a:solidFill>
                  <a:srgbClr val="503A1D"/>
                </a:solidFill>
                <a:latin typeface="Playfair Medium"/>
                <a:ea typeface="Playfair Medium"/>
                <a:cs typeface="Playfair Medium"/>
                <a:sym typeface="Playfair Medium"/>
              </a:rPr>
              <a:t>A crowded intersection</a:t>
            </a:r>
            <a:endParaRPr i="1" sz="1100">
              <a:solidFill>
                <a:srgbClr val="503A1D"/>
              </a:solidFill>
              <a:latin typeface="Playfair Medium"/>
              <a:ea typeface="Playfair Medium"/>
              <a:cs typeface="Playfair Medium"/>
              <a:sym typeface="Playfair Medium"/>
            </a:endParaRPr>
          </a:p>
          <a:p>
            <a:pPr indent="0" lvl="0" marL="0" rtl="0" algn="ctr">
              <a:spcBef>
                <a:spcPts val="0"/>
              </a:spcBef>
              <a:spcAft>
                <a:spcPts val="0"/>
              </a:spcAft>
              <a:buNone/>
            </a:pPr>
            <a:r>
              <a:rPr i="1" lang="uk" sz="1100">
                <a:solidFill>
                  <a:srgbClr val="503A1D"/>
                </a:solidFill>
                <a:latin typeface="Playfair Medium"/>
                <a:ea typeface="Playfair Medium"/>
                <a:cs typeface="Playfair Medium"/>
                <a:sym typeface="Playfair Medium"/>
              </a:rPr>
              <a:t>in downtown Chicago</a:t>
            </a:r>
            <a:endParaRPr i="1" sz="1100">
              <a:solidFill>
                <a:srgbClr val="503A1D"/>
              </a:solidFill>
              <a:latin typeface="Playfair Medium"/>
              <a:ea typeface="Playfair Medium"/>
              <a:cs typeface="Playfair Medium"/>
              <a:sym typeface="Playfair Medium"/>
            </a:endParaRPr>
          </a:p>
        </p:txBody>
      </p:sp>
      <p:grpSp>
        <p:nvGrpSpPr>
          <p:cNvPr id="196" name="Google Shape;196;p15"/>
          <p:cNvGrpSpPr/>
          <p:nvPr/>
        </p:nvGrpSpPr>
        <p:grpSpPr>
          <a:xfrm>
            <a:off x="323900" y="5297525"/>
            <a:ext cx="5145996" cy="3290100"/>
            <a:chOff x="323900" y="5297525"/>
            <a:chExt cx="5145996" cy="3290100"/>
          </a:xfrm>
        </p:grpSpPr>
        <p:sp>
          <p:nvSpPr>
            <p:cNvPr id="197" name="Google Shape;197;p15"/>
            <p:cNvSpPr/>
            <p:nvPr/>
          </p:nvSpPr>
          <p:spPr>
            <a:xfrm>
              <a:off x="323996" y="5297525"/>
              <a:ext cx="5145900" cy="3290100"/>
            </a:xfrm>
            <a:prstGeom prst="rect">
              <a:avLst/>
            </a:prstGeom>
            <a:noFill/>
            <a:ln cap="flat" cmpd="sng" w="9525">
              <a:solidFill>
                <a:srgbClr val="503A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sp>
          <p:nvSpPr>
            <p:cNvPr id="198" name="Google Shape;198;p15"/>
            <p:cNvSpPr/>
            <p:nvPr/>
          </p:nvSpPr>
          <p:spPr>
            <a:xfrm>
              <a:off x="323900" y="5297825"/>
              <a:ext cx="5145900" cy="471600"/>
            </a:xfrm>
            <a:prstGeom prst="rect">
              <a:avLst/>
            </a:prstGeom>
            <a:solidFill>
              <a:srgbClr val="503A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grpSp>
      <p:sp>
        <p:nvSpPr>
          <p:cNvPr id="199" name="Google Shape;199;p15"/>
          <p:cNvSpPr txBox="1"/>
          <p:nvPr/>
        </p:nvSpPr>
        <p:spPr>
          <a:xfrm>
            <a:off x="486950" y="5367835"/>
            <a:ext cx="4833000" cy="3447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uk" sz="2800">
                <a:solidFill>
                  <a:srgbClr val="E5CBA8"/>
                </a:solidFill>
                <a:latin typeface="Playfair Medium"/>
                <a:ea typeface="Playfair Medium"/>
                <a:cs typeface="Playfair Medium"/>
                <a:sym typeface="Playfair Medium"/>
              </a:rPr>
              <a:t>A SYMPHONY OF URBAN LIFE</a:t>
            </a:r>
            <a:endParaRPr sz="2800">
              <a:solidFill>
                <a:srgbClr val="E5CBA8"/>
              </a:solidFill>
              <a:latin typeface="Playfair Medium"/>
              <a:ea typeface="Playfair Medium"/>
              <a:cs typeface="Playfair Medium"/>
              <a:sym typeface="Playfair Medium"/>
            </a:endParaRPr>
          </a:p>
        </p:txBody>
      </p:sp>
      <p:pic>
        <p:nvPicPr>
          <p:cNvPr id="200" name="Google Shape;200;p15"/>
          <p:cNvPicPr preferRelativeResize="0"/>
          <p:nvPr/>
        </p:nvPicPr>
        <p:blipFill>
          <a:blip r:embed="rId5">
            <a:alphaModFix/>
          </a:blip>
          <a:stretch>
            <a:fillRect/>
          </a:stretch>
        </p:blipFill>
        <p:spPr>
          <a:xfrm>
            <a:off x="3850100" y="5956650"/>
            <a:ext cx="1462199" cy="1909269"/>
          </a:xfrm>
          <a:prstGeom prst="rect">
            <a:avLst/>
          </a:prstGeom>
          <a:noFill/>
          <a:ln>
            <a:noFill/>
          </a:ln>
        </p:spPr>
      </p:pic>
      <p:sp>
        <p:nvSpPr>
          <p:cNvPr id="201" name="Google Shape;201;p15"/>
          <p:cNvSpPr txBox="1"/>
          <p:nvPr/>
        </p:nvSpPr>
        <p:spPr>
          <a:xfrm>
            <a:off x="2165160" y="5937838"/>
            <a:ext cx="1496400" cy="2462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solidFill>
                  <a:srgbClr val="503A1D"/>
                </a:solidFill>
                <a:latin typeface="Playfair"/>
                <a:ea typeface="Playfair"/>
                <a:cs typeface="Playfair"/>
                <a:sym typeface="Playfair"/>
              </a:rPr>
              <a:t>the skies continues to captivate adventurers and spectators alike as hot air balloons take flight across the world. From the bustling streets of Paris to the serene countryside, these majestic vessels of flight offer a unique perspective on the world below. Yesterday, amidst a backdrop of azure skies, the Montgolfier brothers' invention once again graced the Parisian skyline. Spectators gathered in awe as the vibrant hues of the balloon contrasted against the vast expanse above. With a gentle whoosh of heated air, the balloon ascended, carrying its intrepid passengers on a journey of exploration and wonder.</a:t>
            </a:r>
            <a:endParaRPr sz="800">
              <a:solidFill>
                <a:srgbClr val="503A1D"/>
              </a:solidFill>
              <a:latin typeface="Playfair"/>
              <a:ea typeface="Playfair"/>
              <a:cs typeface="Playfair"/>
              <a:sym typeface="Playfair"/>
            </a:endParaRPr>
          </a:p>
        </p:txBody>
      </p:sp>
      <p:grpSp>
        <p:nvGrpSpPr>
          <p:cNvPr id="202" name="Google Shape;202;p15"/>
          <p:cNvGrpSpPr/>
          <p:nvPr/>
        </p:nvGrpSpPr>
        <p:grpSpPr>
          <a:xfrm>
            <a:off x="326575" y="8706928"/>
            <a:ext cx="6913500" cy="28900"/>
            <a:chOff x="326575" y="954600"/>
            <a:chExt cx="6913500" cy="28900"/>
          </a:xfrm>
        </p:grpSpPr>
        <p:cxnSp>
          <p:nvCxnSpPr>
            <p:cNvPr id="203" name="Google Shape;203;p15"/>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204" name="Google Shape;204;p15"/>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cxnSp>
        <p:nvCxnSpPr>
          <p:cNvPr id="205" name="Google Shape;205;p15"/>
          <p:cNvCxnSpPr/>
          <p:nvPr/>
        </p:nvCxnSpPr>
        <p:spPr>
          <a:xfrm rot="10800000">
            <a:off x="5621284" y="6487432"/>
            <a:ext cx="1615200" cy="0"/>
          </a:xfrm>
          <a:prstGeom prst="straightConnector1">
            <a:avLst/>
          </a:prstGeom>
          <a:noFill/>
          <a:ln cap="flat" cmpd="sng" w="9525">
            <a:solidFill>
              <a:srgbClr val="503A1D"/>
            </a:solidFill>
            <a:prstDash val="solid"/>
            <a:round/>
            <a:headEnd len="med" w="med" type="none"/>
            <a:tailEnd len="med" w="med" type="none"/>
          </a:ln>
        </p:spPr>
      </p:cxnSp>
      <p:grpSp>
        <p:nvGrpSpPr>
          <p:cNvPr id="206" name="Google Shape;206;p15"/>
          <p:cNvGrpSpPr/>
          <p:nvPr/>
        </p:nvGrpSpPr>
        <p:grpSpPr>
          <a:xfrm>
            <a:off x="5600745" y="6485240"/>
            <a:ext cx="1656273" cy="1951394"/>
            <a:chOff x="3837911" y="2157785"/>
            <a:chExt cx="1656273" cy="1951394"/>
          </a:xfrm>
        </p:grpSpPr>
        <p:sp>
          <p:nvSpPr>
            <p:cNvPr id="207" name="Google Shape;207;p15"/>
            <p:cNvSpPr txBox="1"/>
            <p:nvPr/>
          </p:nvSpPr>
          <p:spPr>
            <a:xfrm>
              <a:off x="3845685" y="2246778"/>
              <a:ext cx="1648500" cy="1862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os Angeles, December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10 – Aviatrix Earhart continues to break barriers and set records in the field of aviation. Yesterday, she completed a non-stop flight from Los Angeles to New York, showcasing not only her skill but also the potential of long-distance air travel.</a:t>
              </a:r>
              <a:endParaRPr sz="1100">
                <a:solidFill>
                  <a:srgbClr val="503A1D"/>
                </a:solidFill>
                <a:latin typeface="Playfair"/>
                <a:ea typeface="Playfair"/>
                <a:cs typeface="Playfair"/>
                <a:sym typeface="Playfair"/>
              </a:endParaRPr>
            </a:p>
          </p:txBody>
        </p:sp>
        <p:sp>
          <p:nvSpPr>
            <p:cNvPr id="208" name="Google Shape;208;p15"/>
            <p:cNvSpPr txBox="1"/>
            <p:nvPr/>
          </p:nvSpPr>
          <p:spPr>
            <a:xfrm>
              <a:off x="3837911" y="2157785"/>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L</a:t>
              </a:r>
              <a:endParaRPr sz="3200">
                <a:solidFill>
                  <a:srgbClr val="503A1D"/>
                </a:solidFill>
                <a:latin typeface="Playfair Black"/>
                <a:ea typeface="Playfair Black"/>
                <a:cs typeface="Playfair Black"/>
                <a:sym typeface="Playfair Black"/>
              </a:endParaRPr>
            </a:p>
          </p:txBody>
        </p:sp>
      </p:grpSp>
      <p:sp>
        <p:nvSpPr>
          <p:cNvPr id="209" name="Google Shape;209;p15"/>
          <p:cNvSpPr txBox="1"/>
          <p:nvPr/>
        </p:nvSpPr>
        <p:spPr>
          <a:xfrm>
            <a:off x="5643925" y="6028800"/>
            <a:ext cx="15699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New York City, December 9, 1925 – The Jazz Age is in full swing, with New York City at the heart of the cultural explosion. </a:t>
            </a:r>
            <a:endParaRPr i="1" sz="700">
              <a:solidFill>
                <a:srgbClr val="503A1D"/>
              </a:solidFill>
              <a:latin typeface="Playfair Medium"/>
              <a:ea typeface="Playfair Medium"/>
              <a:cs typeface="Playfair Medium"/>
              <a:sym typeface="Playfair Medium"/>
            </a:endParaRPr>
          </a:p>
        </p:txBody>
      </p:sp>
      <p:sp>
        <p:nvSpPr>
          <p:cNvPr id="210" name="Google Shape;210;p15"/>
          <p:cNvSpPr txBox="1"/>
          <p:nvPr/>
        </p:nvSpPr>
        <p:spPr>
          <a:xfrm>
            <a:off x="5618400" y="5208050"/>
            <a:ext cx="1617600" cy="7389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1600">
                <a:solidFill>
                  <a:srgbClr val="503A1D"/>
                </a:solidFill>
                <a:latin typeface="Playfair Black"/>
                <a:ea typeface="Playfair Black"/>
                <a:cs typeface="Playfair Black"/>
                <a:sym typeface="Playfair Black"/>
              </a:rPr>
              <a:t>STREETS ALIVE: A SYMPHONY OF URBAN LIFE</a:t>
            </a:r>
            <a:endParaRPr sz="1600">
              <a:solidFill>
                <a:srgbClr val="503A1D"/>
              </a:solidFill>
              <a:latin typeface="Playfair Black"/>
              <a:ea typeface="Playfair Black"/>
              <a:cs typeface="Playfair Black"/>
              <a:sym typeface="Playfair Black"/>
            </a:endParaRPr>
          </a:p>
        </p:txBody>
      </p:sp>
      <p:grpSp>
        <p:nvGrpSpPr>
          <p:cNvPr id="211" name="Google Shape;211;p15"/>
          <p:cNvGrpSpPr/>
          <p:nvPr/>
        </p:nvGrpSpPr>
        <p:grpSpPr>
          <a:xfrm>
            <a:off x="305283" y="8958290"/>
            <a:ext cx="1656273" cy="1443494"/>
            <a:chOff x="3837911" y="2157785"/>
            <a:chExt cx="1656273" cy="1443494"/>
          </a:xfrm>
        </p:grpSpPr>
        <p:sp>
          <p:nvSpPr>
            <p:cNvPr id="212" name="Google Shape;212;p15"/>
            <p:cNvSpPr txBox="1"/>
            <p:nvPr/>
          </p:nvSpPr>
          <p:spPr>
            <a:xfrm>
              <a:off x="3845685" y="2246778"/>
              <a:ext cx="1648500" cy="13545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he new new factory is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expected to produce a variety of textiles, contributing to both the local economy and the national market. The  machinery installed at the </a:t>
              </a:r>
              <a:r>
                <a:rPr lang="uk" sz="1100">
                  <a:solidFill>
                    <a:srgbClr val="503A1D"/>
                  </a:solidFill>
                  <a:latin typeface="Playfair"/>
                  <a:ea typeface="Playfair"/>
                  <a:cs typeface="Playfair"/>
                  <a:sym typeface="Playfair"/>
                </a:rPr>
                <a:t>mill promises efficiency.</a:t>
              </a:r>
              <a:endParaRPr sz="1100">
                <a:solidFill>
                  <a:srgbClr val="503A1D"/>
                </a:solidFill>
                <a:latin typeface="Playfair"/>
                <a:ea typeface="Playfair"/>
                <a:cs typeface="Playfair"/>
                <a:sym typeface="Playfair"/>
              </a:endParaRPr>
            </a:p>
          </p:txBody>
        </p:sp>
        <p:sp>
          <p:nvSpPr>
            <p:cNvPr id="213" name="Google Shape;213;p15"/>
            <p:cNvSpPr txBox="1"/>
            <p:nvPr/>
          </p:nvSpPr>
          <p:spPr>
            <a:xfrm>
              <a:off x="3837911" y="2157785"/>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T</a:t>
              </a:r>
              <a:endParaRPr sz="3200">
                <a:solidFill>
                  <a:srgbClr val="503A1D"/>
                </a:solidFill>
                <a:latin typeface="Playfair Black"/>
                <a:ea typeface="Playfair Black"/>
                <a:cs typeface="Playfair Black"/>
                <a:sym typeface="Playfair Black"/>
              </a:endParaRPr>
            </a:p>
          </p:txBody>
        </p:sp>
      </p:grpSp>
      <p:sp>
        <p:nvSpPr>
          <p:cNvPr id="214" name="Google Shape;214;p15"/>
          <p:cNvSpPr txBox="1"/>
          <p:nvPr/>
        </p:nvSpPr>
        <p:spPr>
          <a:xfrm>
            <a:off x="305250" y="8855472"/>
            <a:ext cx="16713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300">
                <a:solidFill>
                  <a:srgbClr val="503A1D"/>
                </a:solidFill>
                <a:latin typeface="Playfair Black"/>
                <a:ea typeface="Playfair Black"/>
                <a:cs typeface="Playfair Black"/>
                <a:sym typeface="Playfair Black"/>
              </a:rPr>
              <a:t>ROARING TWENTIES</a:t>
            </a:r>
            <a:endParaRPr sz="1300">
              <a:solidFill>
                <a:srgbClr val="503A1D"/>
              </a:solidFill>
              <a:latin typeface="Playfair Black"/>
              <a:ea typeface="Playfair Black"/>
              <a:cs typeface="Playfair Black"/>
              <a:sym typeface="Playfair Black"/>
            </a:endParaRPr>
          </a:p>
        </p:txBody>
      </p:sp>
      <p:sp>
        <p:nvSpPr>
          <p:cNvPr id="215" name="Google Shape;215;p15"/>
          <p:cNvSpPr txBox="1"/>
          <p:nvPr/>
        </p:nvSpPr>
        <p:spPr>
          <a:xfrm>
            <a:off x="2091425" y="8882900"/>
            <a:ext cx="1617600" cy="1523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The new factory is expected to produce a variety of textiles, contributing to both the local economy and the national market. The  machinery installed at the mill promises efficiency and high-quality output </a:t>
            </a:r>
            <a:endParaRPr sz="1100">
              <a:solidFill>
                <a:srgbClr val="503A1D"/>
              </a:solidFill>
              <a:latin typeface="Playfair"/>
              <a:ea typeface="Playfair"/>
              <a:cs typeface="Playfair"/>
              <a:sym typeface="Playfair"/>
            </a:endParaRPr>
          </a:p>
        </p:txBody>
      </p:sp>
      <p:sp>
        <p:nvSpPr>
          <p:cNvPr id="216" name="Google Shape;216;p15"/>
          <p:cNvSpPr txBox="1"/>
          <p:nvPr/>
        </p:nvSpPr>
        <p:spPr>
          <a:xfrm>
            <a:off x="3840675" y="8882900"/>
            <a:ext cx="1617600" cy="1523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significant milestone in the city's industrial growth. The mill, which promises to bring over 500 jobs to the local community, was inaugurated yesterday with much fanfare. Mayor Joh. Thompson and other </a:t>
            </a:r>
            <a:endParaRPr sz="1100">
              <a:solidFill>
                <a:srgbClr val="503A1D"/>
              </a:solidFill>
              <a:latin typeface="Playfair"/>
              <a:ea typeface="Playfair"/>
              <a:cs typeface="Playfair"/>
              <a:sym typeface="Playfair"/>
            </a:endParaRPr>
          </a:p>
        </p:txBody>
      </p:sp>
      <p:sp>
        <p:nvSpPr>
          <p:cNvPr id="217" name="Google Shape;217;p15"/>
          <p:cNvSpPr txBox="1"/>
          <p:nvPr/>
        </p:nvSpPr>
        <p:spPr>
          <a:xfrm>
            <a:off x="5613875" y="8882900"/>
            <a:ext cx="1617600" cy="1523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The new factory is expected to produce a variety of textiles, contributing to both the local economy and the national market. The  machinery installed at the mill promises efficiency and high-quality output.</a:t>
            </a:r>
            <a:endParaRPr sz="1100">
              <a:solidFill>
                <a:srgbClr val="503A1D"/>
              </a:solidFill>
              <a:latin typeface="Playfair"/>
              <a:ea typeface="Playfair"/>
              <a:cs typeface="Playfair"/>
              <a:sym typeface="Playfa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16"/>
          <p:cNvPicPr preferRelativeResize="0"/>
          <p:nvPr/>
        </p:nvPicPr>
        <p:blipFill rotWithShape="1">
          <a:blip r:embed="rId3">
            <a:alphaModFix/>
          </a:blip>
          <a:srcRect b="0" l="0" r="50007" t="0"/>
          <a:stretch/>
        </p:blipFill>
        <p:spPr>
          <a:xfrm>
            <a:off x="1" y="0"/>
            <a:ext cx="7560003" cy="10691999"/>
          </a:xfrm>
          <a:prstGeom prst="rect">
            <a:avLst/>
          </a:prstGeom>
          <a:noFill/>
          <a:ln>
            <a:noFill/>
          </a:ln>
        </p:spPr>
      </p:pic>
      <p:grpSp>
        <p:nvGrpSpPr>
          <p:cNvPr id="223" name="Google Shape;223;p16"/>
          <p:cNvGrpSpPr/>
          <p:nvPr/>
        </p:nvGrpSpPr>
        <p:grpSpPr>
          <a:xfrm>
            <a:off x="311099" y="360010"/>
            <a:ext cx="6928976" cy="340650"/>
            <a:chOff x="311099" y="954600"/>
            <a:chExt cx="6928976" cy="340650"/>
          </a:xfrm>
        </p:grpSpPr>
        <p:grpSp>
          <p:nvGrpSpPr>
            <p:cNvPr id="224" name="Google Shape;224;p16"/>
            <p:cNvGrpSpPr/>
            <p:nvPr/>
          </p:nvGrpSpPr>
          <p:grpSpPr>
            <a:xfrm>
              <a:off x="326575" y="954600"/>
              <a:ext cx="6913500" cy="28900"/>
              <a:chOff x="326575" y="954600"/>
              <a:chExt cx="6913500" cy="28900"/>
            </a:xfrm>
          </p:grpSpPr>
          <p:cxnSp>
            <p:nvCxnSpPr>
              <p:cNvPr id="225" name="Google Shape;225;p16"/>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226" name="Google Shape;226;p16"/>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grpSp>
          <p:nvGrpSpPr>
            <p:cNvPr id="227" name="Google Shape;227;p16"/>
            <p:cNvGrpSpPr/>
            <p:nvPr/>
          </p:nvGrpSpPr>
          <p:grpSpPr>
            <a:xfrm>
              <a:off x="326575" y="1266350"/>
              <a:ext cx="6913500" cy="28900"/>
              <a:chOff x="326575" y="954600"/>
              <a:chExt cx="6913500" cy="28900"/>
            </a:xfrm>
          </p:grpSpPr>
          <p:cxnSp>
            <p:nvCxnSpPr>
              <p:cNvPr id="228" name="Google Shape;228;p16"/>
              <p:cNvCxnSpPr/>
              <p:nvPr/>
            </p:nvCxnSpPr>
            <p:spPr>
              <a:xfrm>
                <a:off x="326575" y="954600"/>
                <a:ext cx="6913500" cy="0"/>
              </a:xfrm>
              <a:prstGeom prst="straightConnector1">
                <a:avLst/>
              </a:prstGeom>
              <a:noFill/>
              <a:ln cap="flat" cmpd="sng" w="9525">
                <a:solidFill>
                  <a:srgbClr val="503A1D"/>
                </a:solidFill>
                <a:prstDash val="solid"/>
                <a:round/>
                <a:headEnd len="med" w="med" type="none"/>
                <a:tailEnd len="med" w="med" type="none"/>
              </a:ln>
            </p:spPr>
          </p:cxnSp>
          <p:cxnSp>
            <p:nvCxnSpPr>
              <p:cNvPr id="229" name="Google Shape;229;p16"/>
              <p:cNvCxnSpPr/>
              <p:nvPr/>
            </p:nvCxnSpPr>
            <p:spPr>
              <a:xfrm>
                <a:off x="326575" y="983500"/>
                <a:ext cx="6913500" cy="0"/>
              </a:xfrm>
              <a:prstGeom prst="straightConnector1">
                <a:avLst/>
              </a:prstGeom>
              <a:noFill/>
              <a:ln cap="flat" cmpd="sng" w="9525">
                <a:solidFill>
                  <a:srgbClr val="503A1D"/>
                </a:solidFill>
                <a:prstDash val="solid"/>
                <a:round/>
                <a:headEnd len="med" w="med" type="none"/>
                <a:tailEnd len="med" w="med" type="none"/>
              </a:ln>
            </p:spPr>
          </p:cxnSp>
        </p:grpSp>
        <p:grpSp>
          <p:nvGrpSpPr>
            <p:cNvPr id="230" name="Google Shape;230;p16"/>
            <p:cNvGrpSpPr/>
            <p:nvPr/>
          </p:nvGrpSpPr>
          <p:grpSpPr>
            <a:xfrm>
              <a:off x="311099" y="967984"/>
              <a:ext cx="6921200" cy="277200"/>
              <a:chOff x="311099" y="967984"/>
              <a:chExt cx="6921200" cy="277200"/>
            </a:xfrm>
          </p:grpSpPr>
          <p:sp>
            <p:nvSpPr>
              <p:cNvPr id="231" name="Google Shape;231;p16"/>
              <p:cNvSpPr txBox="1"/>
              <p:nvPr/>
            </p:nvSpPr>
            <p:spPr>
              <a:xfrm>
                <a:off x="311099" y="968976"/>
                <a:ext cx="988500" cy="26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503A1D"/>
                    </a:solidFill>
                    <a:latin typeface="Playfair Light"/>
                    <a:ea typeface="Playfair Light"/>
                    <a:cs typeface="Playfair Light"/>
                    <a:sym typeface="Playfair Light"/>
                  </a:rPr>
                  <a:t>ISSUE № </a:t>
                </a:r>
                <a:r>
                  <a:rPr lang="uk" sz="1700">
                    <a:solidFill>
                      <a:srgbClr val="503A1D"/>
                    </a:solidFill>
                    <a:latin typeface="Playfair Light"/>
                    <a:ea typeface="Playfair Light"/>
                    <a:cs typeface="Playfair Light"/>
                    <a:sym typeface="Playfair Light"/>
                  </a:rPr>
                  <a:t>25</a:t>
                </a:r>
                <a:endParaRPr sz="1700">
                  <a:solidFill>
                    <a:srgbClr val="503A1D"/>
                  </a:solidFill>
                  <a:latin typeface="Playfair Light"/>
                  <a:ea typeface="Playfair Light"/>
                  <a:cs typeface="Playfair Light"/>
                  <a:sym typeface="Playfair Light"/>
                </a:endParaRPr>
              </a:p>
            </p:txBody>
          </p:sp>
          <p:sp>
            <p:nvSpPr>
              <p:cNvPr id="232" name="Google Shape;232;p16"/>
              <p:cNvSpPr txBox="1"/>
              <p:nvPr/>
            </p:nvSpPr>
            <p:spPr>
              <a:xfrm>
                <a:off x="2619241" y="967984"/>
                <a:ext cx="23418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503A1D"/>
                    </a:solidFill>
                    <a:latin typeface="Playfair Light"/>
                    <a:ea typeface="Playfair Light"/>
                    <a:cs typeface="Playfair Light"/>
                    <a:sym typeface="Playfair Light"/>
                  </a:rPr>
                  <a:t>SUNDAY, JULY </a:t>
                </a:r>
                <a:r>
                  <a:rPr lang="uk" sz="1800">
                    <a:solidFill>
                      <a:srgbClr val="503A1D"/>
                    </a:solidFill>
                    <a:latin typeface="Playfair Light"/>
                    <a:ea typeface="Playfair Light"/>
                    <a:cs typeface="Playfair Light"/>
                    <a:sym typeface="Playfair Light"/>
                  </a:rPr>
                  <a:t>20</a:t>
                </a:r>
                <a:r>
                  <a:rPr lang="uk">
                    <a:solidFill>
                      <a:srgbClr val="503A1D"/>
                    </a:solidFill>
                    <a:latin typeface="Playfair Light"/>
                    <a:ea typeface="Playfair Light"/>
                    <a:cs typeface="Playfair Light"/>
                    <a:sym typeface="Playfair Light"/>
                  </a:rPr>
                  <a:t>TH </a:t>
                </a:r>
                <a:r>
                  <a:rPr lang="uk" sz="1800">
                    <a:solidFill>
                      <a:srgbClr val="503A1D"/>
                    </a:solidFill>
                    <a:latin typeface="Playfair Light"/>
                    <a:ea typeface="Playfair Light"/>
                    <a:cs typeface="Playfair Light"/>
                    <a:sym typeface="Playfair Light"/>
                  </a:rPr>
                  <a:t>1910</a:t>
                </a:r>
                <a:endParaRPr sz="2100">
                  <a:solidFill>
                    <a:srgbClr val="503A1D"/>
                  </a:solidFill>
                  <a:latin typeface="Playfair Light"/>
                  <a:ea typeface="Playfair Light"/>
                  <a:cs typeface="Playfair Light"/>
                  <a:sym typeface="Playfair Light"/>
                </a:endParaRPr>
              </a:p>
            </p:txBody>
          </p:sp>
          <p:sp>
            <p:nvSpPr>
              <p:cNvPr id="233" name="Google Shape;233;p16"/>
              <p:cNvSpPr txBox="1"/>
              <p:nvPr/>
            </p:nvSpPr>
            <p:spPr>
              <a:xfrm>
                <a:off x="6243799" y="968976"/>
                <a:ext cx="988500" cy="261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uk">
                    <a:solidFill>
                      <a:srgbClr val="503A1D"/>
                    </a:solidFill>
                    <a:latin typeface="Playfair Light"/>
                    <a:ea typeface="Playfair Light"/>
                    <a:cs typeface="Playfair Light"/>
                    <a:sym typeface="Playfair Light"/>
                  </a:rPr>
                  <a:t>ISSUE № </a:t>
                </a:r>
                <a:r>
                  <a:rPr lang="uk" sz="1700">
                    <a:solidFill>
                      <a:srgbClr val="503A1D"/>
                    </a:solidFill>
                    <a:latin typeface="Playfair Light"/>
                    <a:ea typeface="Playfair Light"/>
                    <a:cs typeface="Playfair Light"/>
                    <a:sym typeface="Playfair Light"/>
                  </a:rPr>
                  <a:t>25</a:t>
                </a:r>
                <a:endParaRPr sz="1700">
                  <a:solidFill>
                    <a:srgbClr val="503A1D"/>
                  </a:solidFill>
                  <a:latin typeface="Playfair Light"/>
                  <a:ea typeface="Playfair Light"/>
                  <a:cs typeface="Playfair Light"/>
                  <a:sym typeface="Playfair Light"/>
                </a:endParaRPr>
              </a:p>
            </p:txBody>
          </p:sp>
        </p:grpSp>
      </p:grpSp>
      <p:sp>
        <p:nvSpPr>
          <p:cNvPr id="234" name="Google Shape;234;p16"/>
          <p:cNvSpPr txBox="1"/>
          <p:nvPr/>
        </p:nvSpPr>
        <p:spPr>
          <a:xfrm>
            <a:off x="311100" y="820164"/>
            <a:ext cx="6929100" cy="946500"/>
          </a:xfrm>
          <a:prstGeom prst="rect">
            <a:avLst/>
          </a:prstGeom>
          <a:noFill/>
          <a:ln>
            <a:noFill/>
          </a:ln>
        </p:spPr>
        <p:txBody>
          <a:bodyPr anchorCtr="0" anchor="t" bIns="0" lIns="0" spcFirstLastPara="1" rIns="0" wrap="square" tIns="0">
            <a:spAutoFit/>
          </a:bodyPr>
          <a:lstStyle/>
          <a:p>
            <a:pPr indent="0" lvl="0" marL="0" rtl="0" algn="l">
              <a:lnSpc>
                <a:spcPct val="75000"/>
              </a:lnSpc>
              <a:spcBef>
                <a:spcPts val="0"/>
              </a:spcBef>
              <a:spcAft>
                <a:spcPts val="0"/>
              </a:spcAft>
              <a:buNone/>
            </a:pPr>
            <a:r>
              <a:rPr lang="uk" sz="4100">
                <a:solidFill>
                  <a:srgbClr val="503A1D"/>
                </a:solidFill>
                <a:latin typeface="Playfair Black"/>
                <a:ea typeface="Playfair Black"/>
                <a:cs typeface="Playfair Black"/>
                <a:sym typeface="Playfair Black"/>
              </a:rPr>
              <a:t>THE ROARING TWENTIES IN FULL SWING</a:t>
            </a:r>
            <a:endParaRPr sz="4100">
              <a:solidFill>
                <a:srgbClr val="503A1D"/>
              </a:solidFill>
              <a:latin typeface="Playfair Black"/>
              <a:ea typeface="Playfair Black"/>
              <a:cs typeface="Playfair Black"/>
              <a:sym typeface="Playfair Black"/>
            </a:endParaRPr>
          </a:p>
        </p:txBody>
      </p:sp>
      <p:sp>
        <p:nvSpPr>
          <p:cNvPr id="235" name="Google Shape;235;p16"/>
          <p:cNvSpPr txBox="1"/>
          <p:nvPr/>
        </p:nvSpPr>
        <p:spPr>
          <a:xfrm>
            <a:off x="311102" y="6733859"/>
            <a:ext cx="3396900" cy="10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Photograph: Mayor Thompson cutting the ribbon at the River City Textile Mill</a:t>
            </a:r>
            <a:endParaRPr i="1" sz="700">
              <a:solidFill>
                <a:srgbClr val="503A1D"/>
              </a:solidFill>
              <a:latin typeface="Playfair Medium"/>
              <a:ea typeface="Playfair Medium"/>
              <a:cs typeface="Playfair Medium"/>
              <a:sym typeface="Playfair Medium"/>
            </a:endParaRPr>
          </a:p>
        </p:txBody>
      </p:sp>
      <p:sp>
        <p:nvSpPr>
          <p:cNvPr id="236" name="Google Shape;236;p16"/>
          <p:cNvSpPr txBox="1"/>
          <p:nvPr/>
        </p:nvSpPr>
        <p:spPr>
          <a:xfrm>
            <a:off x="3856450" y="1373570"/>
            <a:ext cx="1617600" cy="32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New York City, December 9, 1925 – The Jazz Age is in full swing, with New York City at the heart of the cultural explosion. </a:t>
            </a:r>
            <a:endParaRPr i="1" sz="700">
              <a:solidFill>
                <a:srgbClr val="503A1D"/>
              </a:solidFill>
              <a:latin typeface="Playfair Medium"/>
              <a:ea typeface="Playfair Medium"/>
              <a:cs typeface="Playfair Medium"/>
              <a:sym typeface="Playfair Medium"/>
            </a:endParaRPr>
          </a:p>
        </p:txBody>
      </p:sp>
      <p:grpSp>
        <p:nvGrpSpPr>
          <p:cNvPr id="237" name="Google Shape;237;p16"/>
          <p:cNvGrpSpPr/>
          <p:nvPr/>
        </p:nvGrpSpPr>
        <p:grpSpPr>
          <a:xfrm>
            <a:off x="3837911" y="2173900"/>
            <a:ext cx="1656273" cy="1971988"/>
            <a:chOff x="3837911" y="2137190"/>
            <a:chExt cx="1656273" cy="1971988"/>
          </a:xfrm>
        </p:grpSpPr>
        <p:sp>
          <p:nvSpPr>
            <p:cNvPr id="238" name="Google Shape;238;p16"/>
            <p:cNvSpPr txBox="1"/>
            <p:nvPr/>
          </p:nvSpPr>
          <p:spPr>
            <a:xfrm>
              <a:off x="3845685" y="2246778"/>
              <a:ext cx="1648500" cy="1862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he new new factory is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expected to produce a variety of textiles, contributing to both the local economy and the national market. The  machinery installed at the mill promises efficiency and high-quality output, setting a new standard in the textile industry.</a:t>
              </a:r>
              <a:endParaRPr sz="1100">
                <a:solidFill>
                  <a:srgbClr val="503A1D"/>
                </a:solidFill>
                <a:latin typeface="Playfair"/>
                <a:ea typeface="Playfair"/>
                <a:cs typeface="Playfair"/>
                <a:sym typeface="Playfair"/>
              </a:endParaRPr>
            </a:p>
          </p:txBody>
        </p:sp>
        <p:sp>
          <p:nvSpPr>
            <p:cNvPr id="239" name="Google Shape;239;p16"/>
            <p:cNvSpPr txBox="1"/>
            <p:nvPr/>
          </p:nvSpPr>
          <p:spPr>
            <a:xfrm>
              <a:off x="3837911" y="2137190"/>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T</a:t>
              </a:r>
              <a:endParaRPr sz="3200">
                <a:solidFill>
                  <a:srgbClr val="503A1D"/>
                </a:solidFill>
                <a:latin typeface="Playfair Black"/>
                <a:ea typeface="Playfair Black"/>
                <a:cs typeface="Playfair Black"/>
                <a:sym typeface="Playfair Black"/>
              </a:endParaRPr>
            </a:p>
          </p:txBody>
        </p:sp>
      </p:grpSp>
      <p:sp>
        <p:nvSpPr>
          <p:cNvPr id="240" name="Google Shape;240;p16"/>
          <p:cNvSpPr txBox="1"/>
          <p:nvPr/>
        </p:nvSpPr>
        <p:spPr>
          <a:xfrm>
            <a:off x="5617899" y="4566691"/>
            <a:ext cx="1617600" cy="7020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uk" sz="1900">
                <a:solidFill>
                  <a:srgbClr val="503A1D"/>
                </a:solidFill>
                <a:latin typeface="Playfair Black"/>
                <a:ea typeface="Playfair Black"/>
                <a:cs typeface="Playfair Black"/>
                <a:sym typeface="Playfair Black"/>
              </a:rPr>
              <a:t>THE ROARING TWENTIES IN FULL SWING</a:t>
            </a:r>
            <a:endParaRPr sz="1900">
              <a:solidFill>
                <a:srgbClr val="503A1D"/>
              </a:solidFill>
              <a:latin typeface="Playfair Black"/>
              <a:ea typeface="Playfair Black"/>
              <a:cs typeface="Playfair Black"/>
              <a:sym typeface="Playfair Black"/>
            </a:endParaRPr>
          </a:p>
        </p:txBody>
      </p:sp>
      <p:sp>
        <p:nvSpPr>
          <p:cNvPr id="241" name="Google Shape;241;p16"/>
          <p:cNvSpPr txBox="1"/>
          <p:nvPr/>
        </p:nvSpPr>
        <p:spPr>
          <a:xfrm>
            <a:off x="5622500" y="4236543"/>
            <a:ext cx="16176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700">
                <a:solidFill>
                  <a:srgbClr val="503A1D"/>
                </a:solidFill>
                <a:latin typeface="Playfair Medium"/>
                <a:ea typeface="Playfair Medium"/>
                <a:cs typeface="Playfair Medium"/>
                <a:sym typeface="Playfair Medium"/>
              </a:rPr>
              <a:t>Photograph: A lively jazz band performing at The Cotton Club</a:t>
            </a:r>
            <a:endParaRPr i="1" sz="700">
              <a:solidFill>
                <a:srgbClr val="503A1D"/>
              </a:solidFill>
              <a:latin typeface="Playfair Medium"/>
              <a:ea typeface="Playfair Medium"/>
              <a:cs typeface="Playfair Medium"/>
              <a:sym typeface="Playfair Medium"/>
            </a:endParaRPr>
          </a:p>
        </p:txBody>
      </p:sp>
      <p:sp>
        <p:nvSpPr>
          <p:cNvPr id="242" name="Google Shape;242;p16"/>
          <p:cNvSpPr txBox="1"/>
          <p:nvPr/>
        </p:nvSpPr>
        <p:spPr>
          <a:xfrm>
            <a:off x="3856149" y="4229073"/>
            <a:ext cx="1617600" cy="6927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1500">
                <a:solidFill>
                  <a:srgbClr val="503A1D"/>
                </a:solidFill>
                <a:latin typeface="Playfair Black"/>
                <a:ea typeface="Playfair Black"/>
                <a:cs typeface="Playfair Black"/>
                <a:sym typeface="Playfair Black"/>
              </a:rPr>
              <a:t>«THE NEW </a:t>
            </a:r>
            <a:endParaRPr i="1" sz="1500">
              <a:solidFill>
                <a:srgbClr val="503A1D"/>
              </a:solidFill>
              <a:latin typeface="Playfair Black"/>
              <a:ea typeface="Playfair Black"/>
              <a:cs typeface="Playfair Black"/>
              <a:sym typeface="Playfair Black"/>
            </a:endParaRPr>
          </a:p>
          <a:p>
            <a:pPr indent="0" lvl="0" marL="0" rtl="0" algn="ctr">
              <a:lnSpc>
                <a:spcPct val="100000"/>
              </a:lnSpc>
              <a:spcBef>
                <a:spcPts val="0"/>
              </a:spcBef>
              <a:spcAft>
                <a:spcPts val="0"/>
              </a:spcAft>
              <a:buNone/>
            </a:pPr>
            <a:r>
              <a:rPr i="1" lang="uk" sz="1500">
                <a:solidFill>
                  <a:srgbClr val="503A1D"/>
                </a:solidFill>
                <a:latin typeface="Playfair Black"/>
                <a:ea typeface="Playfair Black"/>
                <a:cs typeface="Playfair Black"/>
                <a:sym typeface="Playfair Black"/>
              </a:rPr>
              <a:t>FACTORY IS </a:t>
            </a:r>
            <a:endParaRPr i="1" sz="1500">
              <a:solidFill>
                <a:srgbClr val="503A1D"/>
              </a:solidFill>
              <a:latin typeface="Playfair Black"/>
              <a:ea typeface="Playfair Black"/>
              <a:cs typeface="Playfair Black"/>
              <a:sym typeface="Playfair Black"/>
            </a:endParaRPr>
          </a:p>
          <a:p>
            <a:pPr indent="0" lvl="0" marL="0" rtl="0" algn="ctr">
              <a:lnSpc>
                <a:spcPct val="100000"/>
              </a:lnSpc>
              <a:spcBef>
                <a:spcPts val="0"/>
              </a:spcBef>
              <a:spcAft>
                <a:spcPts val="0"/>
              </a:spcAft>
              <a:buNone/>
            </a:pPr>
            <a:r>
              <a:rPr i="1" lang="uk" sz="1500">
                <a:solidFill>
                  <a:srgbClr val="503A1D"/>
                </a:solidFill>
                <a:latin typeface="Playfair Black"/>
                <a:ea typeface="Playfair Black"/>
                <a:cs typeface="Playfair Black"/>
                <a:sym typeface="Playfair Black"/>
              </a:rPr>
              <a:t>EXPECTED» </a:t>
            </a:r>
            <a:endParaRPr i="1" sz="1500">
              <a:solidFill>
                <a:srgbClr val="503A1D"/>
              </a:solidFill>
              <a:latin typeface="Playfair Black"/>
              <a:ea typeface="Playfair Black"/>
              <a:cs typeface="Playfair Black"/>
              <a:sym typeface="Playfair Black"/>
            </a:endParaRPr>
          </a:p>
        </p:txBody>
      </p:sp>
      <p:grpSp>
        <p:nvGrpSpPr>
          <p:cNvPr id="243" name="Google Shape;243;p16"/>
          <p:cNvGrpSpPr/>
          <p:nvPr/>
        </p:nvGrpSpPr>
        <p:grpSpPr>
          <a:xfrm>
            <a:off x="317612" y="7188275"/>
            <a:ext cx="1624473" cy="3152975"/>
            <a:chOff x="3849892" y="1854675"/>
            <a:chExt cx="1656273" cy="3152975"/>
          </a:xfrm>
        </p:grpSpPr>
        <p:sp>
          <p:nvSpPr>
            <p:cNvPr id="244" name="Google Shape;244;p16"/>
            <p:cNvSpPr txBox="1"/>
            <p:nvPr/>
          </p:nvSpPr>
          <p:spPr>
            <a:xfrm>
              <a:off x="3857666" y="1959950"/>
              <a:ext cx="1648500" cy="3047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he new new factory is </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expected to produce a variety of textiles, contributing to both the local economy and the national market. The  machinery installed at the mill promises efficiency and high-quality output, setting a new standard in.</a:t>
              </a:r>
              <a:endParaRPr sz="1100">
                <a:solidFill>
                  <a:srgbClr val="503A1D"/>
                </a:solidFill>
                <a:latin typeface="Playfair"/>
                <a:ea typeface="Playfair"/>
                <a:cs typeface="Playfair"/>
                <a:sym typeface="Playfair"/>
              </a:endParaRPr>
            </a:p>
            <a:p>
              <a:pPr indent="0" lvl="0" marL="0" rtl="0" algn="just">
                <a:spcBef>
                  <a:spcPts val="0"/>
                </a:spcBef>
                <a:spcAft>
                  <a:spcPts val="0"/>
                </a:spcAft>
                <a:buNone/>
              </a:pPr>
              <a:r>
                <a:rPr lang="uk" sz="1100">
                  <a:solidFill>
                    <a:srgbClr val="503A1D"/>
                  </a:solidFill>
                  <a:latin typeface="Playfair"/>
                  <a:ea typeface="Playfair"/>
                  <a:cs typeface="Playfair"/>
                  <a:sym typeface="Playfair"/>
                </a:rPr>
                <a:t> In his speech, Mayor Thompson emphasized the importance of industrial development for River City's future. "This mill not only signifies economic growth but also community development.</a:t>
              </a:r>
              <a:endParaRPr sz="1100">
                <a:solidFill>
                  <a:srgbClr val="503A1D"/>
                </a:solidFill>
                <a:latin typeface="Playfair"/>
                <a:ea typeface="Playfair"/>
                <a:cs typeface="Playfair"/>
                <a:sym typeface="Playfair"/>
              </a:endParaRPr>
            </a:p>
          </p:txBody>
        </p:sp>
        <p:sp>
          <p:nvSpPr>
            <p:cNvPr id="245" name="Google Shape;245;p16"/>
            <p:cNvSpPr txBox="1"/>
            <p:nvPr/>
          </p:nvSpPr>
          <p:spPr>
            <a:xfrm>
              <a:off x="3849892" y="1854675"/>
              <a:ext cx="3276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3200">
                  <a:solidFill>
                    <a:srgbClr val="503A1D"/>
                  </a:solidFill>
                  <a:latin typeface="Playfair Black"/>
                  <a:ea typeface="Playfair Black"/>
                  <a:cs typeface="Playfair Black"/>
                  <a:sym typeface="Playfair Black"/>
                </a:rPr>
                <a:t>T</a:t>
              </a:r>
              <a:endParaRPr sz="3200">
                <a:solidFill>
                  <a:srgbClr val="503A1D"/>
                </a:solidFill>
                <a:latin typeface="Playfair Black"/>
                <a:ea typeface="Playfair Black"/>
                <a:cs typeface="Playfair Black"/>
                <a:sym typeface="Playfair Black"/>
              </a:endParaRPr>
            </a:p>
          </p:txBody>
        </p:sp>
      </p:grpSp>
      <p:grpSp>
        <p:nvGrpSpPr>
          <p:cNvPr id="246" name="Google Shape;246;p16"/>
          <p:cNvGrpSpPr/>
          <p:nvPr/>
        </p:nvGrpSpPr>
        <p:grpSpPr>
          <a:xfrm>
            <a:off x="2090243" y="7119417"/>
            <a:ext cx="1624500" cy="3290100"/>
            <a:chOff x="3856281" y="8429807"/>
            <a:chExt cx="1624500" cy="3290100"/>
          </a:xfrm>
        </p:grpSpPr>
        <p:sp>
          <p:nvSpPr>
            <p:cNvPr id="247" name="Google Shape;247;p16"/>
            <p:cNvSpPr/>
            <p:nvPr/>
          </p:nvSpPr>
          <p:spPr>
            <a:xfrm>
              <a:off x="3856281" y="8429807"/>
              <a:ext cx="1624500" cy="3290100"/>
            </a:xfrm>
            <a:prstGeom prst="rect">
              <a:avLst/>
            </a:prstGeom>
            <a:noFill/>
            <a:ln cap="flat" cmpd="sng" w="9525">
              <a:solidFill>
                <a:srgbClr val="503A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248" name="Google Shape;248;p16"/>
            <p:cNvGrpSpPr/>
            <p:nvPr/>
          </p:nvGrpSpPr>
          <p:grpSpPr>
            <a:xfrm>
              <a:off x="3904281" y="8631419"/>
              <a:ext cx="1528500" cy="2843721"/>
              <a:chOff x="3904281" y="8631419"/>
              <a:chExt cx="1528500" cy="2843721"/>
            </a:xfrm>
          </p:grpSpPr>
          <p:sp>
            <p:nvSpPr>
              <p:cNvPr id="249" name="Google Shape;249;p16"/>
              <p:cNvSpPr txBox="1"/>
              <p:nvPr/>
            </p:nvSpPr>
            <p:spPr>
              <a:xfrm>
                <a:off x="3904281" y="8631419"/>
                <a:ext cx="1528500" cy="492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uk" sz="2000">
                    <a:solidFill>
                      <a:srgbClr val="503A1D"/>
                    </a:solidFill>
                    <a:latin typeface="Playfair Black"/>
                    <a:ea typeface="Playfair Black"/>
                    <a:cs typeface="Playfair Black"/>
                    <a:sym typeface="Playfair Black"/>
                  </a:rPr>
                  <a:t>AVIATION ADVANCES</a:t>
                </a:r>
                <a:endParaRPr sz="2000">
                  <a:solidFill>
                    <a:srgbClr val="503A1D"/>
                  </a:solidFill>
                  <a:latin typeface="Playfair Black"/>
                  <a:ea typeface="Playfair Black"/>
                  <a:cs typeface="Playfair Black"/>
                  <a:sym typeface="Playfair Black"/>
                </a:endParaRPr>
              </a:p>
            </p:txBody>
          </p:sp>
          <p:sp>
            <p:nvSpPr>
              <p:cNvPr id="250" name="Google Shape;250;p16"/>
              <p:cNvSpPr txBox="1"/>
              <p:nvPr/>
            </p:nvSpPr>
            <p:spPr>
              <a:xfrm>
                <a:off x="3981363" y="9274040"/>
                <a:ext cx="1403400" cy="2201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100">
                    <a:solidFill>
                      <a:srgbClr val="503A1D"/>
                    </a:solidFill>
                    <a:latin typeface="Playfair"/>
                    <a:ea typeface="Playfair"/>
                    <a:cs typeface="Playfair"/>
                    <a:sym typeface="Playfair"/>
                  </a:rPr>
                  <a:t>Los Angeles, </a:t>
                </a:r>
                <a:endParaRPr sz="1100">
                  <a:solidFill>
                    <a:srgbClr val="503A1D"/>
                  </a:solidFill>
                  <a:latin typeface="Playfair"/>
                  <a:ea typeface="Playfair"/>
                  <a:cs typeface="Playfair"/>
                  <a:sym typeface="Playfair"/>
                </a:endParaRPr>
              </a:p>
              <a:p>
                <a:pPr indent="0" lvl="0" marL="0" rtl="0" algn="ctr">
                  <a:spcBef>
                    <a:spcPts val="0"/>
                  </a:spcBef>
                  <a:spcAft>
                    <a:spcPts val="0"/>
                  </a:spcAft>
                  <a:buNone/>
                </a:pPr>
                <a:r>
                  <a:rPr lang="uk" sz="1100">
                    <a:solidFill>
                      <a:srgbClr val="503A1D"/>
                    </a:solidFill>
                    <a:latin typeface="Playfair"/>
                    <a:ea typeface="Playfair"/>
                    <a:cs typeface="Playfair"/>
                    <a:sym typeface="Playfair"/>
                  </a:rPr>
                  <a:t>December 10, 1925 – </a:t>
                </a:r>
                <a:endParaRPr sz="1100">
                  <a:solidFill>
                    <a:srgbClr val="503A1D"/>
                  </a:solidFill>
                  <a:latin typeface="Playfair"/>
                  <a:ea typeface="Playfair"/>
                  <a:cs typeface="Playfair"/>
                  <a:sym typeface="Playfair"/>
                </a:endParaRPr>
              </a:p>
              <a:p>
                <a:pPr indent="0" lvl="0" marL="0" rtl="0" algn="ctr">
                  <a:spcBef>
                    <a:spcPts val="0"/>
                  </a:spcBef>
                  <a:spcAft>
                    <a:spcPts val="0"/>
                  </a:spcAft>
                  <a:buNone/>
                </a:pPr>
                <a:r>
                  <a:rPr lang="uk" sz="1100">
                    <a:solidFill>
                      <a:srgbClr val="503A1D"/>
                    </a:solidFill>
                    <a:latin typeface="Playfair"/>
                    <a:ea typeface="Playfair"/>
                    <a:cs typeface="Playfair"/>
                    <a:sym typeface="Playfair"/>
                  </a:rPr>
                  <a:t>Aviatrix Amelia Earhart continues to break barriers and set records in the field of aviation. Yesterday, she completed a non-stop flight from Yesterday, she completed a non-stop flight from  Los Angeles to New York, showcasing not</a:t>
                </a:r>
                <a:endParaRPr sz="1100">
                  <a:solidFill>
                    <a:srgbClr val="503A1D"/>
                  </a:solidFill>
                  <a:latin typeface="Playfair"/>
                  <a:ea typeface="Playfair"/>
                  <a:cs typeface="Playfair"/>
                  <a:sym typeface="Playfair"/>
                </a:endParaRPr>
              </a:p>
            </p:txBody>
          </p:sp>
        </p:grpSp>
      </p:grpSp>
      <p:pic>
        <p:nvPicPr>
          <p:cNvPr id="251" name="Google Shape;251;p16"/>
          <p:cNvPicPr preferRelativeResize="0"/>
          <p:nvPr/>
        </p:nvPicPr>
        <p:blipFill rotWithShape="1">
          <a:blip r:embed="rId4">
            <a:alphaModFix/>
          </a:blip>
          <a:srcRect b="0" l="1169" r="1383" t="0"/>
          <a:stretch/>
        </p:blipFill>
        <p:spPr>
          <a:xfrm>
            <a:off x="324000" y="1857475"/>
            <a:ext cx="3396899" cy="4762801"/>
          </a:xfrm>
          <a:prstGeom prst="rect">
            <a:avLst/>
          </a:prstGeom>
          <a:noFill/>
          <a:ln>
            <a:noFill/>
          </a:ln>
        </p:spPr>
      </p:pic>
      <p:grpSp>
        <p:nvGrpSpPr>
          <p:cNvPr id="252" name="Google Shape;252;p16"/>
          <p:cNvGrpSpPr/>
          <p:nvPr/>
        </p:nvGrpSpPr>
        <p:grpSpPr>
          <a:xfrm>
            <a:off x="3856149" y="1857485"/>
            <a:ext cx="1618701" cy="287150"/>
            <a:chOff x="3856149" y="6024300"/>
            <a:chExt cx="1618701" cy="287150"/>
          </a:xfrm>
        </p:grpSpPr>
        <p:cxnSp>
          <p:nvCxnSpPr>
            <p:cNvPr id="253" name="Google Shape;253;p16"/>
            <p:cNvCxnSpPr/>
            <p:nvPr/>
          </p:nvCxnSpPr>
          <p:spPr>
            <a:xfrm rot="10800000">
              <a:off x="3859650" y="6024300"/>
              <a:ext cx="1615200" cy="0"/>
            </a:xfrm>
            <a:prstGeom prst="straightConnector1">
              <a:avLst/>
            </a:prstGeom>
            <a:noFill/>
            <a:ln cap="flat" cmpd="sng" w="9525">
              <a:solidFill>
                <a:srgbClr val="503A1D"/>
              </a:solidFill>
              <a:prstDash val="solid"/>
              <a:round/>
              <a:headEnd len="med" w="med" type="none"/>
              <a:tailEnd len="med" w="med" type="none"/>
            </a:ln>
          </p:spPr>
        </p:cxnSp>
        <p:cxnSp>
          <p:nvCxnSpPr>
            <p:cNvPr id="254" name="Google Shape;254;p16"/>
            <p:cNvCxnSpPr/>
            <p:nvPr/>
          </p:nvCxnSpPr>
          <p:spPr>
            <a:xfrm rot="10800000">
              <a:off x="3859650" y="6311450"/>
              <a:ext cx="1615200" cy="0"/>
            </a:xfrm>
            <a:prstGeom prst="straightConnector1">
              <a:avLst/>
            </a:prstGeom>
            <a:noFill/>
            <a:ln cap="flat" cmpd="sng" w="9525">
              <a:solidFill>
                <a:srgbClr val="503A1D"/>
              </a:solidFill>
              <a:prstDash val="solid"/>
              <a:round/>
              <a:headEnd len="med" w="med" type="none"/>
              <a:tailEnd len="med" w="med" type="none"/>
            </a:ln>
          </p:spPr>
        </p:cxnSp>
        <p:sp>
          <p:nvSpPr>
            <p:cNvPr id="255" name="Google Shape;255;p16"/>
            <p:cNvSpPr txBox="1"/>
            <p:nvPr/>
          </p:nvSpPr>
          <p:spPr>
            <a:xfrm>
              <a:off x="3856149" y="6100075"/>
              <a:ext cx="1617600" cy="1356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i="1" lang="uk" sz="1100">
                  <a:solidFill>
                    <a:srgbClr val="503A1D"/>
                  </a:solidFill>
                  <a:latin typeface="Playfair ExtraBold"/>
                  <a:ea typeface="Playfair ExtraBold"/>
                  <a:cs typeface="Playfair ExtraBold"/>
                  <a:sym typeface="Playfair ExtraBold"/>
                </a:rPr>
                <a:t>A</a:t>
              </a:r>
              <a:r>
                <a:rPr i="1" lang="uk" sz="1100">
                  <a:solidFill>
                    <a:srgbClr val="503A1D"/>
                  </a:solidFill>
                  <a:latin typeface="Playfair ExtraBold"/>
                  <a:ea typeface="Playfair ExtraBold"/>
                  <a:cs typeface="Playfair ExtraBold"/>
                  <a:sym typeface="Playfair ExtraBold"/>
                </a:rPr>
                <a:t>VIATION ADVANCES</a:t>
              </a:r>
              <a:endParaRPr i="1" sz="1100">
                <a:solidFill>
                  <a:srgbClr val="503A1D"/>
                </a:solidFill>
                <a:latin typeface="Playfair ExtraBold"/>
                <a:ea typeface="Playfair ExtraBold"/>
                <a:cs typeface="Playfair ExtraBold"/>
                <a:sym typeface="Playfair ExtraBold"/>
              </a:endParaRPr>
            </a:p>
          </p:txBody>
        </p:sp>
      </p:grpSp>
      <p:sp>
        <p:nvSpPr>
          <p:cNvPr id="256" name="Google Shape;256;p16"/>
          <p:cNvSpPr txBox="1"/>
          <p:nvPr/>
        </p:nvSpPr>
        <p:spPr>
          <a:xfrm>
            <a:off x="311242" y="7085825"/>
            <a:ext cx="1624500" cy="1356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None/>
            </a:pPr>
            <a:r>
              <a:rPr lang="uk" sz="1100">
                <a:solidFill>
                  <a:srgbClr val="503A1D"/>
                </a:solidFill>
                <a:latin typeface="Playfair Black"/>
                <a:ea typeface="Playfair Black"/>
                <a:cs typeface="Playfair Black"/>
                <a:sym typeface="Playfair Black"/>
              </a:rPr>
              <a:t>THE ROARING TWENTIES</a:t>
            </a:r>
            <a:endParaRPr sz="1100">
              <a:solidFill>
                <a:srgbClr val="503A1D"/>
              </a:solidFill>
              <a:latin typeface="Playfair Black"/>
              <a:ea typeface="Playfair Black"/>
              <a:cs typeface="Playfair Black"/>
              <a:sym typeface="Playfair Black"/>
            </a:endParaRPr>
          </a:p>
        </p:txBody>
      </p:sp>
      <p:pic>
        <p:nvPicPr>
          <p:cNvPr id="257" name="Google Shape;257;p16"/>
          <p:cNvPicPr preferRelativeResize="0"/>
          <p:nvPr/>
        </p:nvPicPr>
        <p:blipFill>
          <a:blip r:embed="rId5">
            <a:alphaModFix/>
          </a:blip>
          <a:stretch>
            <a:fillRect/>
          </a:stretch>
        </p:blipFill>
        <p:spPr>
          <a:xfrm>
            <a:off x="5618200" y="1857475"/>
            <a:ext cx="1617600" cy="2276179"/>
          </a:xfrm>
          <a:prstGeom prst="rect">
            <a:avLst/>
          </a:prstGeom>
          <a:noFill/>
          <a:ln>
            <a:noFill/>
          </a:ln>
        </p:spPr>
      </p:pic>
      <p:sp>
        <p:nvSpPr>
          <p:cNvPr id="258" name="Google Shape;258;p16"/>
          <p:cNvSpPr txBox="1"/>
          <p:nvPr/>
        </p:nvSpPr>
        <p:spPr>
          <a:xfrm>
            <a:off x="5618200" y="5314437"/>
            <a:ext cx="1617600" cy="1523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River City, December 11, 1925 – The grand opening of the River City Textile Mill marks a significant milestone in the city's industrial growth. The mill, which promises to bring over 500 jobs to the local community.</a:t>
            </a:r>
            <a:endParaRPr sz="1100">
              <a:solidFill>
                <a:srgbClr val="503A1D"/>
              </a:solidFill>
              <a:latin typeface="Playfair"/>
              <a:ea typeface="Playfair"/>
              <a:cs typeface="Playfair"/>
              <a:sym typeface="Playfair"/>
            </a:endParaRPr>
          </a:p>
        </p:txBody>
      </p:sp>
      <p:grpSp>
        <p:nvGrpSpPr>
          <p:cNvPr id="259" name="Google Shape;259;p16"/>
          <p:cNvGrpSpPr/>
          <p:nvPr/>
        </p:nvGrpSpPr>
        <p:grpSpPr>
          <a:xfrm>
            <a:off x="3856450" y="7119425"/>
            <a:ext cx="3379207" cy="3290100"/>
            <a:chOff x="3856450" y="7119425"/>
            <a:chExt cx="3379207" cy="3290100"/>
          </a:xfrm>
        </p:grpSpPr>
        <p:sp>
          <p:nvSpPr>
            <p:cNvPr id="260" name="Google Shape;260;p16"/>
            <p:cNvSpPr/>
            <p:nvPr/>
          </p:nvSpPr>
          <p:spPr>
            <a:xfrm>
              <a:off x="3856457" y="7119425"/>
              <a:ext cx="3379200" cy="3290100"/>
            </a:xfrm>
            <a:prstGeom prst="rect">
              <a:avLst/>
            </a:prstGeom>
            <a:noFill/>
            <a:ln cap="flat" cmpd="sng" w="9525">
              <a:solidFill>
                <a:srgbClr val="503A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grpSp>
          <p:nvGrpSpPr>
            <p:cNvPr id="261" name="Google Shape;261;p16"/>
            <p:cNvGrpSpPr/>
            <p:nvPr/>
          </p:nvGrpSpPr>
          <p:grpSpPr>
            <a:xfrm>
              <a:off x="5601233" y="7646082"/>
              <a:ext cx="1518248" cy="2667718"/>
              <a:chOff x="3821527" y="1735397"/>
              <a:chExt cx="1518248" cy="2667718"/>
            </a:xfrm>
          </p:grpSpPr>
          <p:sp>
            <p:nvSpPr>
              <p:cNvPr id="262" name="Google Shape;262;p16"/>
              <p:cNvSpPr txBox="1"/>
              <p:nvPr/>
            </p:nvSpPr>
            <p:spPr>
              <a:xfrm>
                <a:off x="3822375" y="1817115"/>
                <a:ext cx="1517400" cy="25860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solidFill>
                      <a:srgbClr val="503A1D"/>
                    </a:solidFill>
                    <a:latin typeface="Playfair"/>
                    <a:ea typeface="Playfair"/>
                    <a:cs typeface="Playfair"/>
                    <a:sym typeface="Playfair"/>
                  </a:rPr>
                  <a:t>             aris, July 6, 1912 – The allure    </a:t>
                </a:r>
                <a:endParaRPr sz="800">
                  <a:solidFill>
                    <a:srgbClr val="503A1D"/>
                  </a:solidFill>
                  <a:latin typeface="Playfair"/>
                  <a:ea typeface="Playfair"/>
                  <a:cs typeface="Playfair"/>
                  <a:sym typeface="Playfair"/>
                </a:endParaRPr>
              </a:p>
              <a:p>
                <a:pPr indent="0" lvl="0" marL="0" rtl="0" algn="just">
                  <a:spcBef>
                    <a:spcPts val="0"/>
                  </a:spcBef>
                  <a:spcAft>
                    <a:spcPts val="0"/>
                  </a:spcAft>
                  <a:buNone/>
                </a:pPr>
                <a:r>
                  <a:rPr lang="uk" sz="800">
                    <a:solidFill>
                      <a:srgbClr val="503A1D"/>
                    </a:solidFill>
                    <a:latin typeface="Playfair"/>
                    <a:ea typeface="Playfair"/>
                    <a:cs typeface="Playfair"/>
                    <a:sym typeface="Playfair"/>
                  </a:rPr>
                  <a:t>    of the skies continues to captivate adventurers and spectators alike as hot air balloons take flight across the world. From the bustling streets of Paris to the serene countryside, these majestic vessels of flight offer a unique perspective on the world below.</a:t>
                </a:r>
                <a:endParaRPr sz="800">
                  <a:solidFill>
                    <a:srgbClr val="503A1D"/>
                  </a:solidFill>
                  <a:latin typeface="Playfair"/>
                  <a:ea typeface="Playfair"/>
                  <a:cs typeface="Playfair"/>
                  <a:sym typeface="Playfair"/>
                </a:endParaRPr>
              </a:p>
              <a:p>
                <a:pPr indent="0" lvl="0" marL="0" rtl="0" algn="just">
                  <a:spcBef>
                    <a:spcPts val="0"/>
                  </a:spcBef>
                  <a:spcAft>
                    <a:spcPts val="0"/>
                  </a:spcAft>
                  <a:buNone/>
                </a:pPr>
                <a:r>
                  <a:t/>
                </a:r>
                <a:endParaRPr sz="800">
                  <a:solidFill>
                    <a:srgbClr val="503A1D"/>
                  </a:solidFill>
                  <a:latin typeface="Playfair"/>
                  <a:ea typeface="Playfair"/>
                  <a:cs typeface="Playfair"/>
                  <a:sym typeface="Playfair"/>
                </a:endParaRPr>
              </a:p>
              <a:p>
                <a:pPr indent="0" lvl="0" marL="0" rtl="0" algn="just">
                  <a:spcBef>
                    <a:spcPts val="0"/>
                  </a:spcBef>
                  <a:spcAft>
                    <a:spcPts val="0"/>
                  </a:spcAft>
                  <a:buNone/>
                </a:pPr>
                <a:r>
                  <a:rPr lang="uk" sz="800">
                    <a:solidFill>
                      <a:srgbClr val="503A1D"/>
                    </a:solidFill>
                    <a:latin typeface="Playfair"/>
                    <a:ea typeface="Playfair"/>
                    <a:cs typeface="Playfair"/>
                    <a:sym typeface="Playfair"/>
                  </a:rPr>
                  <a:t>      Yesterday, amidst a backdrop of azure skies, the Montgolfier brothers' invention once again graced the Parisian skyline. Spectators gathered in awe as the vibrant hues of the balloon contrasted against the vast expanse above. With a gentle whoosh of heated air, the balloon ascended, carrying its intrepid passengers.</a:t>
                </a:r>
                <a:endParaRPr sz="800">
                  <a:solidFill>
                    <a:srgbClr val="503A1D"/>
                  </a:solidFill>
                  <a:latin typeface="Playfair"/>
                  <a:ea typeface="Playfair"/>
                  <a:cs typeface="Playfair"/>
                  <a:sym typeface="Playfair"/>
                </a:endParaRPr>
              </a:p>
            </p:txBody>
          </p:sp>
          <p:sp>
            <p:nvSpPr>
              <p:cNvPr id="263" name="Google Shape;263;p16"/>
              <p:cNvSpPr txBox="1"/>
              <p:nvPr/>
            </p:nvSpPr>
            <p:spPr>
              <a:xfrm>
                <a:off x="3821527" y="1735397"/>
                <a:ext cx="327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400">
                    <a:solidFill>
                      <a:srgbClr val="503A1D"/>
                    </a:solidFill>
                    <a:latin typeface="Playfair Black"/>
                    <a:ea typeface="Playfair Black"/>
                    <a:cs typeface="Playfair Black"/>
                    <a:sym typeface="Playfair Black"/>
                  </a:rPr>
                  <a:t>P</a:t>
                </a:r>
                <a:endParaRPr sz="2400">
                  <a:solidFill>
                    <a:srgbClr val="503A1D"/>
                  </a:solidFill>
                  <a:latin typeface="Playfair Black"/>
                  <a:ea typeface="Playfair Black"/>
                  <a:cs typeface="Playfair Black"/>
                  <a:sym typeface="Playfair Black"/>
                </a:endParaRPr>
              </a:p>
            </p:txBody>
          </p:sp>
        </p:grpSp>
        <p:sp>
          <p:nvSpPr>
            <p:cNvPr id="264" name="Google Shape;264;p16"/>
            <p:cNvSpPr txBox="1"/>
            <p:nvPr/>
          </p:nvSpPr>
          <p:spPr>
            <a:xfrm>
              <a:off x="4038575" y="10077261"/>
              <a:ext cx="1435200" cy="16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100">
                  <a:solidFill>
                    <a:srgbClr val="503A1D"/>
                  </a:solidFill>
                  <a:latin typeface="Playfair Medium"/>
                  <a:ea typeface="Playfair Medium"/>
                  <a:cs typeface="Playfair Medium"/>
                  <a:sym typeface="Playfair Medium"/>
                </a:rPr>
                <a:t>Paris, July 6, 1912 </a:t>
              </a:r>
              <a:endParaRPr i="1" sz="1100">
                <a:solidFill>
                  <a:srgbClr val="503A1D"/>
                </a:solidFill>
                <a:latin typeface="Playfair Medium"/>
                <a:ea typeface="Playfair Medium"/>
                <a:cs typeface="Playfair Medium"/>
                <a:sym typeface="Playfair Medium"/>
              </a:endParaRPr>
            </a:p>
          </p:txBody>
        </p:sp>
        <p:sp>
          <p:nvSpPr>
            <p:cNvPr id="265" name="Google Shape;265;p16"/>
            <p:cNvSpPr/>
            <p:nvPr/>
          </p:nvSpPr>
          <p:spPr>
            <a:xfrm>
              <a:off x="3856450" y="7119725"/>
              <a:ext cx="3379200" cy="471600"/>
            </a:xfrm>
            <a:prstGeom prst="rect">
              <a:avLst/>
            </a:prstGeom>
            <a:solidFill>
              <a:srgbClr val="503A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uk"/>
                <a:t> </a:t>
              </a:r>
              <a:endParaRPr/>
            </a:p>
          </p:txBody>
        </p:sp>
        <p:pic>
          <p:nvPicPr>
            <p:cNvPr id="266" name="Google Shape;266;p16"/>
            <p:cNvPicPr preferRelativeResize="0"/>
            <p:nvPr/>
          </p:nvPicPr>
          <p:blipFill>
            <a:blip r:embed="rId6">
              <a:alphaModFix/>
            </a:blip>
            <a:stretch>
              <a:fillRect/>
            </a:stretch>
          </p:blipFill>
          <p:spPr>
            <a:xfrm>
              <a:off x="4038575" y="7765350"/>
              <a:ext cx="1435172" cy="2267000"/>
            </a:xfrm>
            <a:prstGeom prst="rect">
              <a:avLst/>
            </a:prstGeom>
            <a:noFill/>
            <a:ln>
              <a:noFill/>
            </a:ln>
          </p:spPr>
        </p:pic>
        <p:sp>
          <p:nvSpPr>
            <p:cNvPr id="267" name="Google Shape;267;p16"/>
            <p:cNvSpPr txBox="1"/>
            <p:nvPr/>
          </p:nvSpPr>
          <p:spPr>
            <a:xfrm>
              <a:off x="4011750" y="7232375"/>
              <a:ext cx="3081600" cy="2463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lang="uk" sz="2000">
                  <a:solidFill>
                    <a:srgbClr val="E5CBA8"/>
                  </a:solidFill>
                  <a:latin typeface="Playfair Medium"/>
                  <a:ea typeface="Playfair Medium"/>
                  <a:cs typeface="Playfair Medium"/>
                  <a:sym typeface="Playfair Medium"/>
                </a:rPr>
                <a:t>JOURNEY INTO THE SKIES</a:t>
              </a:r>
              <a:endParaRPr sz="2000">
                <a:solidFill>
                  <a:srgbClr val="E5CBA8"/>
                </a:solidFill>
                <a:latin typeface="Playfair Medium"/>
                <a:ea typeface="Playfair Medium"/>
                <a:cs typeface="Playfair Medium"/>
                <a:sym typeface="Playfair Medium"/>
              </a:endParaRPr>
            </a:p>
          </p:txBody>
        </p:sp>
      </p:grpSp>
      <p:sp>
        <p:nvSpPr>
          <p:cNvPr id="268" name="Google Shape;268;p16"/>
          <p:cNvSpPr txBox="1"/>
          <p:nvPr/>
        </p:nvSpPr>
        <p:spPr>
          <a:xfrm>
            <a:off x="3845685" y="4985226"/>
            <a:ext cx="1648500" cy="1862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1100">
                <a:solidFill>
                  <a:srgbClr val="503A1D"/>
                </a:solidFill>
                <a:latin typeface="Playfair"/>
                <a:ea typeface="Playfair"/>
                <a:cs typeface="Playfair"/>
                <a:sym typeface="Playfair"/>
              </a:rPr>
              <a:t> In his speech, Mayor Thompson emphasized the importance of industrial development for River City's future. "This mill not only signifies economic growth but also community development. Our citizens will signifie  citizens will signifie opportunities, and our city will thrive."</a:t>
            </a:r>
            <a:endParaRPr sz="1100">
              <a:solidFill>
                <a:srgbClr val="503A1D"/>
              </a:solidFill>
              <a:latin typeface="Playfair"/>
              <a:ea typeface="Playfair"/>
              <a:cs typeface="Playfair"/>
              <a:sym typeface="Playfai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