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orient="horz" pos="33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3328"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63470aeaf_0_2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63470aea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60000" y="360000"/>
            <a:ext cx="6840000" cy="4560000"/>
          </a:xfrm>
          <a:prstGeom prst="rect">
            <a:avLst/>
          </a:prstGeom>
          <a:noFill/>
          <a:ln>
            <a:noFill/>
          </a:ln>
        </p:spPr>
      </p:pic>
      <p:sp>
        <p:nvSpPr>
          <p:cNvPr id="55" name="Google Shape;55;p13"/>
          <p:cNvSpPr/>
          <p:nvPr/>
        </p:nvSpPr>
        <p:spPr>
          <a:xfrm>
            <a:off x="-7850" y="0"/>
            <a:ext cx="1508775" cy="1186570"/>
          </a:xfrm>
          <a:custGeom>
            <a:rect b="b" l="l" r="r" t="t"/>
            <a:pathLst>
              <a:path extrusionOk="0" h="46206" w="60351">
                <a:moveTo>
                  <a:pt x="60351" y="0"/>
                </a:moveTo>
                <a:lnTo>
                  <a:pt x="60351" y="46206"/>
                </a:lnTo>
                <a:lnTo>
                  <a:pt x="0" y="46206"/>
                </a:lnTo>
              </a:path>
            </a:pathLst>
          </a:custGeom>
          <a:noFill/>
          <a:ln cap="flat" cmpd="sng" w="152400">
            <a:solidFill>
              <a:srgbClr val="6AA0A5"/>
            </a:solidFill>
            <a:prstDash val="solid"/>
            <a:round/>
            <a:headEnd len="med" w="med" type="none"/>
            <a:tailEnd len="med" w="med" type="none"/>
          </a:ln>
        </p:spPr>
      </p:sp>
      <p:cxnSp>
        <p:nvCxnSpPr>
          <p:cNvPr id="56" name="Google Shape;56;p13"/>
          <p:cNvCxnSpPr/>
          <p:nvPr/>
        </p:nvCxnSpPr>
        <p:spPr>
          <a:xfrm>
            <a:off x="4935000" y="-94300"/>
            <a:ext cx="2695500" cy="2695500"/>
          </a:xfrm>
          <a:prstGeom prst="straightConnector1">
            <a:avLst/>
          </a:prstGeom>
          <a:noFill/>
          <a:ln cap="flat" cmpd="sng" w="114300">
            <a:solidFill>
              <a:srgbClr val="DB8A3D"/>
            </a:solidFill>
            <a:prstDash val="solid"/>
            <a:round/>
            <a:headEnd len="med" w="med" type="none"/>
            <a:tailEnd len="med" w="med" type="none"/>
          </a:ln>
        </p:spPr>
      </p:cxnSp>
      <p:sp>
        <p:nvSpPr>
          <p:cNvPr id="57" name="Google Shape;57;p13"/>
          <p:cNvSpPr/>
          <p:nvPr/>
        </p:nvSpPr>
        <p:spPr>
          <a:xfrm>
            <a:off x="6373100" y="802894"/>
            <a:ext cx="660000" cy="660000"/>
          </a:xfrm>
          <a:prstGeom prst="ellipse">
            <a:avLst/>
          </a:prstGeom>
          <a:solidFill>
            <a:srgbClr val="6AA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670533" y="1641417"/>
            <a:ext cx="6035100" cy="2586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b="1" lang="ru" sz="5800">
                <a:solidFill>
                  <a:srgbClr val="282425"/>
                </a:solidFill>
                <a:latin typeface="Spartan"/>
                <a:ea typeface="Spartan"/>
                <a:cs typeface="Spartan"/>
                <a:sym typeface="Spartan"/>
              </a:rPr>
              <a:t>Old</a:t>
            </a:r>
            <a:endParaRPr b="1" sz="5800">
              <a:solidFill>
                <a:srgbClr val="282425"/>
              </a:solidFill>
              <a:latin typeface="Spartan"/>
              <a:ea typeface="Spartan"/>
              <a:cs typeface="Spartan"/>
              <a:sym typeface="Spartan"/>
            </a:endParaRPr>
          </a:p>
          <a:p>
            <a:pPr indent="0" lvl="0" marL="0" rtl="0" algn="l">
              <a:lnSpc>
                <a:spcPct val="100000"/>
              </a:lnSpc>
              <a:spcBef>
                <a:spcPts val="0"/>
              </a:spcBef>
              <a:spcAft>
                <a:spcPts val="0"/>
              </a:spcAft>
              <a:buClr>
                <a:schemeClr val="dk1"/>
              </a:buClr>
              <a:buSzPts val="1100"/>
              <a:buFont typeface="Arial"/>
              <a:buNone/>
            </a:pPr>
            <a:r>
              <a:rPr b="1" lang="ru" sz="6800">
                <a:solidFill>
                  <a:srgbClr val="282425"/>
                </a:solidFill>
                <a:latin typeface="Spartan"/>
                <a:ea typeface="Spartan"/>
                <a:cs typeface="Spartan"/>
                <a:sym typeface="Spartan"/>
              </a:rPr>
              <a:t>Fashioned</a:t>
            </a:r>
            <a:endParaRPr b="1" sz="6800">
              <a:solidFill>
                <a:srgbClr val="282425"/>
              </a:solidFill>
              <a:latin typeface="Spartan"/>
              <a:ea typeface="Spartan"/>
              <a:cs typeface="Spartan"/>
              <a:sym typeface="Spartan"/>
            </a:endParaRPr>
          </a:p>
          <a:p>
            <a:pPr indent="0" lvl="0" marL="0" rtl="0" algn="l">
              <a:lnSpc>
                <a:spcPct val="100000"/>
              </a:lnSpc>
              <a:spcBef>
                <a:spcPts val="0"/>
              </a:spcBef>
              <a:spcAft>
                <a:spcPts val="0"/>
              </a:spcAft>
              <a:buNone/>
            </a:pPr>
            <a:r>
              <a:rPr b="1" lang="ru" sz="4200">
                <a:solidFill>
                  <a:srgbClr val="282425"/>
                </a:solidFill>
                <a:latin typeface="Spartan"/>
                <a:ea typeface="Spartan"/>
                <a:cs typeface="Spartan"/>
                <a:sym typeface="Spartan"/>
              </a:rPr>
              <a:t>Newsletter</a:t>
            </a:r>
            <a:endParaRPr b="1" sz="4200">
              <a:solidFill>
                <a:srgbClr val="282425"/>
              </a:solidFill>
              <a:latin typeface="Spartan"/>
              <a:ea typeface="Spartan"/>
              <a:cs typeface="Spartan"/>
              <a:sym typeface="Spartan"/>
            </a:endParaRPr>
          </a:p>
        </p:txBody>
      </p:sp>
      <p:sp>
        <p:nvSpPr>
          <p:cNvPr id="59" name="Google Shape;59;p13"/>
          <p:cNvSpPr txBox="1"/>
          <p:nvPr/>
        </p:nvSpPr>
        <p:spPr>
          <a:xfrm>
            <a:off x="745075" y="1641417"/>
            <a:ext cx="6035100" cy="2586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ru" sz="5800">
                <a:solidFill>
                  <a:srgbClr val="D4673A"/>
                </a:solidFill>
                <a:latin typeface="Spartan"/>
                <a:ea typeface="Spartan"/>
                <a:cs typeface="Spartan"/>
                <a:sym typeface="Spartan"/>
              </a:rPr>
              <a:t>Old</a:t>
            </a:r>
            <a:endParaRPr b="1" sz="5800">
              <a:solidFill>
                <a:srgbClr val="D4673A"/>
              </a:solidFill>
              <a:latin typeface="Spartan"/>
              <a:ea typeface="Spartan"/>
              <a:cs typeface="Spartan"/>
              <a:sym typeface="Spartan"/>
            </a:endParaRPr>
          </a:p>
          <a:p>
            <a:pPr indent="0" lvl="0" marL="0" rtl="0" algn="l">
              <a:lnSpc>
                <a:spcPct val="100000"/>
              </a:lnSpc>
              <a:spcBef>
                <a:spcPts val="0"/>
              </a:spcBef>
              <a:spcAft>
                <a:spcPts val="0"/>
              </a:spcAft>
              <a:buNone/>
            </a:pPr>
            <a:r>
              <a:rPr b="1" lang="ru" sz="6800">
                <a:solidFill>
                  <a:srgbClr val="D4673A"/>
                </a:solidFill>
                <a:latin typeface="Spartan"/>
                <a:ea typeface="Spartan"/>
                <a:cs typeface="Spartan"/>
                <a:sym typeface="Spartan"/>
              </a:rPr>
              <a:t>Fashioned</a:t>
            </a:r>
            <a:endParaRPr b="1" sz="6800">
              <a:solidFill>
                <a:srgbClr val="D4673A"/>
              </a:solidFill>
              <a:latin typeface="Spartan"/>
              <a:ea typeface="Spartan"/>
              <a:cs typeface="Spartan"/>
              <a:sym typeface="Spartan"/>
            </a:endParaRPr>
          </a:p>
          <a:p>
            <a:pPr indent="0" lvl="0" marL="0" rtl="0" algn="l">
              <a:lnSpc>
                <a:spcPct val="100000"/>
              </a:lnSpc>
              <a:spcBef>
                <a:spcPts val="0"/>
              </a:spcBef>
              <a:spcAft>
                <a:spcPts val="0"/>
              </a:spcAft>
              <a:buNone/>
            </a:pPr>
            <a:r>
              <a:rPr b="1" lang="ru" sz="4200">
                <a:solidFill>
                  <a:srgbClr val="D4673A"/>
                </a:solidFill>
                <a:latin typeface="Spartan"/>
                <a:ea typeface="Spartan"/>
                <a:cs typeface="Spartan"/>
                <a:sym typeface="Spartan"/>
              </a:rPr>
              <a:t>Newsletter</a:t>
            </a:r>
            <a:endParaRPr b="1" sz="4200">
              <a:solidFill>
                <a:srgbClr val="D4673A"/>
              </a:solidFill>
              <a:latin typeface="Spartan"/>
              <a:ea typeface="Spartan"/>
              <a:cs typeface="Spartan"/>
              <a:sym typeface="Spartan"/>
            </a:endParaRPr>
          </a:p>
        </p:txBody>
      </p:sp>
      <p:cxnSp>
        <p:nvCxnSpPr>
          <p:cNvPr id="60" name="Google Shape;60;p13"/>
          <p:cNvCxnSpPr/>
          <p:nvPr/>
        </p:nvCxnSpPr>
        <p:spPr>
          <a:xfrm>
            <a:off x="738675" y="4227750"/>
            <a:ext cx="4887900" cy="0"/>
          </a:xfrm>
          <a:prstGeom prst="straightConnector1">
            <a:avLst/>
          </a:prstGeom>
          <a:noFill/>
          <a:ln cap="flat" cmpd="sng" w="28575">
            <a:solidFill>
              <a:schemeClr val="lt1"/>
            </a:solidFill>
            <a:prstDash val="solid"/>
            <a:round/>
            <a:headEnd len="med" w="med" type="none"/>
            <a:tailEnd len="med" w="med" type="none"/>
          </a:ln>
        </p:spPr>
      </p:cxnSp>
      <p:sp>
        <p:nvSpPr>
          <p:cNvPr id="61" name="Google Shape;61;p13"/>
          <p:cNvSpPr txBox="1"/>
          <p:nvPr/>
        </p:nvSpPr>
        <p:spPr>
          <a:xfrm>
            <a:off x="646950" y="4314200"/>
            <a:ext cx="258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a:solidFill>
                  <a:schemeClr val="lt1"/>
                </a:solidFill>
                <a:latin typeface="Spartan"/>
                <a:ea typeface="Spartan"/>
                <a:cs typeface="Spartan"/>
                <a:sym typeface="Spartan"/>
              </a:rPr>
              <a:t>Weekly Newsletter</a:t>
            </a:r>
            <a:endParaRPr b="1">
              <a:solidFill>
                <a:schemeClr val="lt1"/>
              </a:solidFill>
              <a:latin typeface="Spartan"/>
              <a:ea typeface="Spartan"/>
              <a:cs typeface="Spartan"/>
              <a:sym typeface="Spartan"/>
            </a:endParaRPr>
          </a:p>
        </p:txBody>
      </p:sp>
      <p:sp>
        <p:nvSpPr>
          <p:cNvPr id="62" name="Google Shape;62;p13"/>
          <p:cNvSpPr txBox="1"/>
          <p:nvPr/>
        </p:nvSpPr>
        <p:spPr>
          <a:xfrm>
            <a:off x="3138175" y="4314200"/>
            <a:ext cx="25827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ru">
                <a:solidFill>
                  <a:schemeClr val="lt1"/>
                </a:solidFill>
                <a:latin typeface="Spartan"/>
                <a:ea typeface="Spartan"/>
                <a:cs typeface="Spartan"/>
                <a:sym typeface="Spartan"/>
              </a:rPr>
              <a:t>July 2025</a:t>
            </a:r>
            <a:endParaRPr b="1">
              <a:solidFill>
                <a:schemeClr val="lt1"/>
              </a:solidFill>
              <a:latin typeface="Spartan"/>
              <a:ea typeface="Spartan"/>
              <a:cs typeface="Spartan"/>
              <a:sym typeface="Spartan"/>
            </a:endParaRPr>
          </a:p>
        </p:txBody>
      </p:sp>
      <p:pic>
        <p:nvPicPr>
          <p:cNvPr id="63" name="Google Shape;63;p13"/>
          <p:cNvPicPr preferRelativeResize="0"/>
          <p:nvPr/>
        </p:nvPicPr>
        <p:blipFill rotWithShape="1">
          <a:blip r:embed="rId4">
            <a:alphaModFix/>
          </a:blip>
          <a:srcRect b="0" l="1224" r="0" t="0"/>
          <a:stretch/>
        </p:blipFill>
        <p:spPr>
          <a:xfrm>
            <a:off x="360000" y="5283525"/>
            <a:ext cx="3323400" cy="5048400"/>
          </a:xfrm>
          <a:prstGeom prst="round1Rect">
            <a:avLst>
              <a:gd fmla="val 17224" name="adj"/>
            </a:avLst>
          </a:prstGeom>
          <a:noFill/>
          <a:ln>
            <a:noFill/>
          </a:ln>
        </p:spPr>
      </p:pic>
      <p:sp>
        <p:nvSpPr>
          <p:cNvPr id="64" name="Google Shape;64;p13"/>
          <p:cNvSpPr/>
          <p:nvPr/>
        </p:nvSpPr>
        <p:spPr>
          <a:xfrm>
            <a:off x="-7850" y="9966588"/>
            <a:ext cx="2027500" cy="730825"/>
          </a:xfrm>
          <a:custGeom>
            <a:rect b="b" l="l" r="r" t="t"/>
            <a:pathLst>
              <a:path extrusionOk="0" h="29233" w="81100">
                <a:moveTo>
                  <a:pt x="81097" y="29233"/>
                </a:moveTo>
                <a:lnTo>
                  <a:pt x="81100" y="0"/>
                </a:lnTo>
                <a:lnTo>
                  <a:pt x="0" y="0"/>
                </a:lnTo>
              </a:path>
            </a:pathLst>
          </a:custGeom>
          <a:noFill/>
          <a:ln cap="flat" cmpd="sng" w="152400">
            <a:solidFill>
              <a:srgbClr val="DB8A3D"/>
            </a:solidFill>
            <a:prstDash val="solid"/>
            <a:round/>
            <a:headEnd len="med" w="med" type="none"/>
            <a:tailEnd len="med" w="med" type="none"/>
          </a:ln>
        </p:spPr>
      </p:sp>
      <p:grpSp>
        <p:nvGrpSpPr>
          <p:cNvPr id="65" name="Google Shape;65;p13"/>
          <p:cNvGrpSpPr/>
          <p:nvPr/>
        </p:nvGrpSpPr>
        <p:grpSpPr>
          <a:xfrm>
            <a:off x="6911375" y="7029225"/>
            <a:ext cx="644400" cy="487200"/>
            <a:chOff x="6911375" y="7029225"/>
            <a:chExt cx="644400" cy="487200"/>
          </a:xfrm>
        </p:grpSpPr>
        <p:cxnSp>
          <p:nvCxnSpPr>
            <p:cNvPr id="66" name="Google Shape;66;p13"/>
            <p:cNvCxnSpPr/>
            <p:nvPr/>
          </p:nvCxnSpPr>
          <p:spPr>
            <a:xfrm>
              <a:off x="6911375" y="7029225"/>
              <a:ext cx="644400" cy="0"/>
            </a:xfrm>
            <a:prstGeom prst="straightConnector1">
              <a:avLst/>
            </a:prstGeom>
            <a:noFill/>
            <a:ln cap="flat" cmpd="sng" w="114300">
              <a:solidFill>
                <a:srgbClr val="D4673A"/>
              </a:solidFill>
              <a:prstDash val="solid"/>
              <a:round/>
              <a:headEnd len="med" w="med" type="none"/>
              <a:tailEnd len="med" w="med" type="none"/>
            </a:ln>
          </p:spPr>
        </p:cxnSp>
        <p:cxnSp>
          <p:nvCxnSpPr>
            <p:cNvPr id="67" name="Google Shape;67;p13"/>
            <p:cNvCxnSpPr/>
            <p:nvPr/>
          </p:nvCxnSpPr>
          <p:spPr>
            <a:xfrm>
              <a:off x="6911375" y="7241400"/>
              <a:ext cx="644400" cy="0"/>
            </a:xfrm>
            <a:prstGeom prst="straightConnector1">
              <a:avLst/>
            </a:prstGeom>
            <a:noFill/>
            <a:ln cap="flat" cmpd="sng" w="114300">
              <a:solidFill>
                <a:srgbClr val="DB8A3D"/>
              </a:solidFill>
              <a:prstDash val="solid"/>
              <a:round/>
              <a:headEnd len="med" w="med" type="none"/>
              <a:tailEnd len="med" w="med" type="none"/>
            </a:ln>
          </p:spPr>
        </p:cxnSp>
        <p:cxnSp>
          <p:nvCxnSpPr>
            <p:cNvPr id="68" name="Google Shape;68;p13"/>
            <p:cNvCxnSpPr/>
            <p:nvPr/>
          </p:nvCxnSpPr>
          <p:spPr>
            <a:xfrm>
              <a:off x="6911375" y="7516425"/>
              <a:ext cx="644400" cy="0"/>
            </a:xfrm>
            <a:prstGeom prst="straightConnector1">
              <a:avLst/>
            </a:prstGeom>
            <a:noFill/>
            <a:ln cap="flat" cmpd="sng" w="228600">
              <a:solidFill>
                <a:srgbClr val="6AA0A5"/>
              </a:solidFill>
              <a:prstDash val="solid"/>
              <a:round/>
              <a:headEnd len="med" w="med" type="none"/>
              <a:tailEnd len="med" w="med" type="none"/>
            </a:ln>
          </p:spPr>
        </p:cxnSp>
      </p:grpSp>
      <p:sp>
        <p:nvSpPr>
          <p:cNvPr id="69" name="Google Shape;69;p13"/>
          <p:cNvSpPr txBox="1"/>
          <p:nvPr/>
        </p:nvSpPr>
        <p:spPr>
          <a:xfrm>
            <a:off x="3992033" y="5199467"/>
            <a:ext cx="3000000" cy="22659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b="1" lang="ru" sz="4600">
                <a:latin typeface="Spartan"/>
                <a:ea typeface="Spartan"/>
                <a:cs typeface="Spartan"/>
                <a:sym typeface="Spartan"/>
              </a:rPr>
              <a:t>Vintage</a:t>
            </a:r>
            <a:endParaRPr b="1" sz="4600">
              <a:latin typeface="Spartan"/>
              <a:ea typeface="Spartan"/>
              <a:cs typeface="Spartan"/>
              <a:sym typeface="Spartan"/>
            </a:endParaRPr>
          </a:p>
          <a:p>
            <a:pPr indent="0" lvl="0" marL="0" rtl="0" algn="l">
              <a:lnSpc>
                <a:spcPct val="110000"/>
              </a:lnSpc>
              <a:spcBef>
                <a:spcPts val="0"/>
              </a:spcBef>
              <a:spcAft>
                <a:spcPts val="0"/>
              </a:spcAft>
              <a:buNone/>
            </a:pPr>
            <a:r>
              <a:rPr b="1" lang="ru" sz="4600">
                <a:latin typeface="Spartan"/>
                <a:ea typeface="Spartan"/>
                <a:cs typeface="Spartan"/>
                <a:sym typeface="Spartan"/>
              </a:rPr>
              <a:t>Interior</a:t>
            </a:r>
            <a:endParaRPr b="1" sz="4600">
              <a:latin typeface="Spartan"/>
              <a:ea typeface="Spartan"/>
              <a:cs typeface="Spartan"/>
              <a:sym typeface="Spartan"/>
            </a:endParaRPr>
          </a:p>
          <a:p>
            <a:pPr indent="0" lvl="0" marL="0" rtl="0" algn="l">
              <a:lnSpc>
                <a:spcPct val="110000"/>
              </a:lnSpc>
              <a:spcBef>
                <a:spcPts val="0"/>
              </a:spcBef>
              <a:spcAft>
                <a:spcPts val="0"/>
              </a:spcAft>
              <a:buNone/>
            </a:pPr>
            <a:r>
              <a:rPr b="1" lang="ru" sz="4600">
                <a:latin typeface="Spartan"/>
                <a:ea typeface="Spartan"/>
                <a:cs typeface="Spartan"/>
                <a:sym typeface="Spartan"/>
              </a:rPr>
              <a:t>Design</a:t>
            </a:r>
            <a:endParaRPr b="1" sz="4600">
              <a:latin typeface="Spartan"/>
              <a:ea typeface="Spartan"/>
              <a:cs typeface="Spartan"/>
              <a:sym typeface="Spartan"/>
            </a:endParaRPr>
          </a:p>
        </p:txBody>
      </p:sp>
      <p:cxnSp>
        <p:nvCxnSpPr>
          <p:cNvPr id="70" name="Google Shape;70;p13"/>
          <p:cNvCxnSpPr/>
          <p:nvPr/>
        </p:nvCxnSpPr>
        <p:spPr>
          <a:xfrm>
            <a:off x="4062725" y="7665175"/>
            <a:ext cx="1736700" cy="0"/>
          </a:xfrm>
          <a:prstGeom prst="straightConnector1">
            <a:avLst/>
          </a:prstGeom>
          <a:noFill/>
          <a:ln cap="flat" cmpd="sng" w="28575">
            <a:solidFill>
              <a:srgbClr val="282425"/>
            </a:solidFill>
            <a:prstDash val="solid"/>
            <a:round/>
            <a:headEnd len="med" w="med" type="none"/>
            <a:tailEnd len="med" w="med" type="none"/>
          </a:ln>
        </p:spPr>
      </p:cxnSp>
      <p:sp>
        <p:nvSpPr>
          <p:cNvPr id="71" name="Google Shape;71;p13"/>
          <p:cNvSpPr txBox="1"/>
          <p:nvPr/>
        </p:nvSpPr>
        <p:spPr>
          <a:xfrm>
            <a:off x="4019550" y="8170500"/>
            <a:ext cx="3180600" cy="2101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ru">
                <a:solidFill>
                  <a:schemeClr val="dk1"/>
                </a:solidFill>
                <a:latin typeface="Spartan"/>
                <a:ea typeface="Spartan"/>
                <a:cs typeface="Spartan"/>
                <a:sym typeface="Spartan"/>
              </a:rPr>
              <a:t>Nulla viverra arcu ut elit suscipit, a ultricies risus consectetur. Aliquam lobortis dolor venenatis enim fringilla, a porttitor ipsum bibendum. Nam elit metus, facilisis quis euismod vitae, maximus sit amet lacus. Phasellus eu arcu sit amet neque.</a:t>
            </a:r>
            <a:endParaRPr>
              <a:solidFill>
                <a:schemeClr val="dk1"/>
              </a:solidFill>
              <a:latin typeface="Spartan"/>
              <a:ea typeface="Spartan"/>
              <a:cs typeface="Spartan"/>
              <a:sym typeface="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4"/>
          <p:cNvPicPr preferRelativeResize="0"/>
          <p:nvPr/>
        </p:nvPicPr>
        <p:blipFill>
          <a:blip r:embed="rId3">
            <a:alphaModFix/>
          </a:blip>
          <a:stretch>
            <a:fillRect/>
          </a:stretch>
        </p:blipFill>
        <p:spPr>
          <a:xfrm>
            <a:off x="3674850" y="360000"/>
            <a:ext cx="3526191" cy="4920550"/>
          </a:xfrm>
          <a:prstGeom prst="rect">
            <a:avLst/>
          </a:prstGeom>
          <a:noFill/>
          <a:ln>
            <a:noFill/>
          </a:ln>
        </p:spPr>
      </p:pic>
      <p:sp>
        <p:nvSpPr>
          <p:cNvPr id="77" name="Google Shape;77;p14"/>
          <p:cNvSpPr/>
          <p:nvPr/>
        </p:nvSpPr>
        <p:spPr>
          <a:xfrm rot="-5400000">
            <a:off x="3069675" y="1142600"/>
            <a:ext cx="937200" cy="810300"/>
          </a:xfrm>
          <a:prstGeom prst="triangle">
            <a:avLst>
              <a:gd fmla="val 50000" name="adj"/>
            </a:avLst>
          </a:prstGeom>
          <a:solidFill>
            <a:srgbClr val="6AA0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 name="Google Shape;78;p14"/>
          <p:cNvCxnSpPr/>
          <p:nvPr/>
        </p:nvCxnSpPr>
        <p:spPr>
          <a:xfrm>
            <a:off x="371475" y="2447925"/>
            <a:ext cx="1924200" cy="0"/>
          </a:xfrm>
          <a:prstGeom prst="straightConnector1">
            <a:avLst/>
          </a:prstGeom>
          <a:noFill/>
          <a:ln cap="flat" cmpd="sng" w="28575">
            <a:solidFill>
              <a:srgbClr val="282425"/>
            </a:solidFill>
            <a:prstDash val="solid"/>
            <a:round/>
            <a:headEnd len="med" w="med" type="none"/>
            <a:tailEnd len="med" w="med" type="none"/>
          </a:ln>
        </p:spPr>
      </p:cxnSp>
      <p:sp>
        <p:nvSpPr>
          <p:cNvPr id="79" name="Google Shape;79;p14"/>
          <p:cNvSpPr txBox="1"/>
          <p:nvPr/>
        </p:nvSpPr>
        <p:spPr>
          <a:xfrm>
            <a:off x="360000" y="2847975"/>
            <a:ext cx="3107100" cy="23703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ru">
                <a:solidFill>
                  <a:schemeClr val="dk1"/>
                </a:solidFill>
                <a:latin typeface="Spartan"/>
                <a:ea typeface="Spartan"/>
                <a:cs typeface="Spartan"/>
                <a:sym typeface="Spartan"/>
              </a:rPr>
              <a:t>Morbi non ligula rutrum, ullamcorper ligula eget, cursus lorem. Phasellus eget dolor dictum, tincidunt ligula et, aliquet est. Vivamus eu ultricies lorem. Quisque dictum urna sit amet quam molestie molestie sit amet eu nunc. Praesent aliquet egestas scelerisque.</a:t>
            </a:r>
            <a:endParaRPr>
              <a:solidFill>
                <a:schemeClr val="dk1"/>
              </a:solidFill>
              <a:latin typeface="Spartan"/>
              <a:ea typeface="Spartan"/>
              <a:cs typeface="Spartan"/>
              <a:sym typeface="Spartan"/>
            </a:endParaRPr>
          </a:p>
        </p:txBody>
      </p:sp>
      <p:sp>
        <p:nvSpPr>
          <p:cNvPr id="80" name="Google Shape;80;p14"/>
          <p:cNvSpPr txBox="1"/>
          <p:nvPr/>
        </p:nvSpPr>
        <p:spPr>
          <a:xfrm>
            <a:off x="326671" y="281929"/>
            <a:ext cx="3000000" cy="2124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ru" sz="4600">
                <a:latin typeface="Spartan"/>
                <a:ea typeface="Spartan"/>
                <a:cs typeface="Spartan"/>
                <a:sym typeface="Spartan"/>
              </a:rPr>
              <a:t>Furniture</a:t>
            </a:r>
            <a:endParaRPr b="1" sz="4600">
              <a:latin typeface="Spartan"/>
              <a:ea typeface="Spartan"/>
              <a:cs typeface="Spartan"/>
              <a:sym typeface="Spartan"/>
            </a:endParaRPr>
          </a:p>
          <a:p>
            <a:pPr indent="0" lvl="0" marL="0" rtl="0" algn="l">
              <a:lnSpc>
                <a:spcPct val="100000"/>
              </a:lnSpc>
              <a:spcBef>
                <a:spcPts val="0"/>
              </a:spcBef>
              <a:spcAft>
                <a:spcPts val="0"/>
              </a:spcAft>
              <a:buNone/>
            </a:pPr>
            <a:r>
              <a:rPr b="1" lang="ru" sz="4600">
                <a:latin typeface="Spartan"/>
                <a:ea typeface="Spartan"/>
                <a:cs typeface="Spartan"/>
                <a:sym typeface="Spartan"/>
              </a:rPr>
              <a:t>for the</a:t>
            </a:r>
            <a:endParaRPr b="1" sz="4600">
              <a:latin typeface="Spartan"/>
              <a:ea typeface="Spartan"/>
              <a:cs typeface="Spartan"/>
              <a:sym typeface="Spartan"/>
            </a:endParaRPr>
          </a:p>
          <a:p>
            <a:pPr indent="0" lvl="0" marL="0" rtl="0" algn="l">
              <a:lnSpc>
                <a:spcPct val="100000"/>
              </a:lnSpc>
              <a:spcBef>
                <a:spcPts val="0"/>
              </a:spcBef>
              <a:spcAft>
                <a:spcPts val="0"/>
              </a:spcAft>
              <a:buNone/>
            </a:pPr>
            <a:r>
              <a:rPr b="1" lang="ru" sz="4600">
                <a:latin typeface="Spartan"/>
                <a:ea typeface="Spartan"/>
                <a:cs typeface="Spartan"/>
                <a:sym typeface="Spartan"/>
              </a:rPr>
              <a:t>Cafe</a:t>
            </a:r>
            <a:endParaRPr b="1" sz="4600">
              <a:latin typeface="Spartan"/>
              <a:ea typeface="Spartan"/>
              <a:cs typeface="Spartan"/>
              <a:sym typeface="Spartan"/>
            </a:endParaRPr>
          </a:p>
        </p:txBody>
      </p:sp>
      <p:sp>
        <p:nvSpPr>
          <p:cNvPr id="81" name="Google Shape;81;p14"/>
          <p:cNvSpPr/>
          <p:nvPr/>
        </p:nvSpPr>
        <p:spPr>
          <a:xfrm>
            <a:off x="6700850" y="4784325"/>
            <a:ext cx="499200" cy="499200"/>
          </a:xfrm>
          <a:prstGeom prst="ellipse">
            <a:avLst/>
          </a:prstGeom>
          <a:solidFill>
            <a:srgbClr val="D467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nvSpPr>
        <p:spPr>
          <a:xfrm>
            <a:off x="317155" y="5637375"/>
            <a:ext cx="6507900" cy="615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ru" sz="4000">
                <a:latin typeface="Spartan"/>
                <a:ea typeface="Spartan"/>
                <a:cs typeface="Spartan"/>
                <a:sym typeface="Spartan"/>
              </a:rPr>
              <a:t>More Ideas for You</a:t>
            </a:r>
            <a:endParaRPr b="1" sz="4000">
              <a:latin typeface="Spartan"/>
              <a:ea typeface="Spartan"/>
              <a:cs typeface="Spartan"/>
              <a:sym typeface="Spartan"/>
            </a:endParaRPr>
          </a:p>
        </p:txBody>
      </p:sp>
      <p:cxnSp>
        <p:nvCxnSpPr>
          <p:cNvPr id="83" name="Google Shape;83;p14"/>
          <p:cNvCxnSpPr/>
          <p:nvPr/>
        </p:nvCxnSpPr>
        <p:spPr>
          <a:xfrm>
            <a:off x="360000" y="6332425"/>
            <a:ext cx="3295800" cy="0"/>
          </a:xfrm>
          <a:prstGeom prst="straightConnector1">
            <a:avLst/>
          </a:prstGeom>
          <a:noFill/>
          <a:ln cap="flat" cmpd="sng" w="28575">
            <a:solidFill>
              <a:srgbClr val="282425"/>
            </a:solidFill>
            <a:prstDash val="solid"/>
            <a:round/>
            <a:headEnd len="med" w="med" type="none"/>
            <a:tailEnd len="med" w="med" type="none"/>
          </a:ln>
        </p:spPr>
      </p:cxnSp>
      <p:sp>
        <p:nvSpPr>
          <p:cNvPr id="84" name="Google Shape;84;p14"/>
          <p:cNvSpPr txBox="1"/>
          <p:nvPr/>
        </p:nvSpPr>
        <p:spPr>
          <a:xfrm>
            <a:off x="360000" y="6814950"/>
            <a:ext cx="6840000" cy="7542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ru">
                <a:solidFill>
                  <a:schemeClr val="dk1"/>
                </a:solidFill>
                <a:latin typeface="Spartan"/>
                <a:ea typeface="Spartan"/>
                <a:cs typeface="Spartan"/>
                <a:sym typeface="Spartan"/>
              </a:rPr>
              <a:t>Morbi non ligula rutrum, ullamcorper ligula eget, cursus lorem. Phasellus eget dolor dictum, tincidunt ligula et, aliquet est. Quisque dictum urna sit amet quam molestie molestie sit amet eu nunc.</a:t>
            </a:r>
            <a:endParaRPr>
              <a:solidFill>
                <a:schemeClr val="dk1"/>
              </a:solidFill>
              <a:latin typeface="Spartan"/>
              <a:ea typeface="Spartan"/>
              <a:cs typeface="Spartan"/>
              <a:sym typeface="Spartan"/>
            </a:endParaRPr>
          </a:p>
        </p:txBody>
      </p:sp>
      <p:pic>
        <p:nvPicPr>
          <p:cNvPr id="85" name="Google Shape;85;p14"/>
          <p:cNvPicPr preferRelativeResize="0"/>
          <p:nvPr/>
        </p:nvPicPr>
        <p:blipFill rotWithShape="1">
          <a:blip r:embed="rId4">
            <a:alphaModFix/>
          </a:blip>
          <a:srcRect b="0" l="0" r="10650" t="26964"/>
          <a:stretch/>
        </p:blipFill>
        <p:spPr>
          <a:xfrm>
            <a:off x="2780825" y="7886700"/>
            <a:ext cx="1998400" cy="2450925"/>
          </a:xfrm>
          <a:prstGeom prst="rect">
            <a:avLst/>
          </a:prstGeom>
          <a:noFill/>
          <a:ln>
            <a:noFill/>
          </a:ln>
        </p:spPr>
      </p:pic>
      <p:pic>
        <p:nvPicPr>
          <p:cNvPr id="86" name="Google Shape;86;p14"/>
          <p:cNvPicPr preferRelativeResize="0"/>
          <p:nvPr/>
        </p:nvPicPr>
        <p:blipFill rotWithShape="1">
          <a:blip r:embed="rId5">
            <a:alphaModFix/>
          </a:blip>
          <a:srcRect b="0" l="0" r="0" t="19588"/>
          <a:stretch/>
        </p:blipFill>
        <p:spPr>
          <a:xfrm>
            <a:off x="360000" y="7891375"/>
            <a:ext cx="2027500" cy="2446250"/>
          </a:xfrm>
          <a:prstGeom prst="rect">
            <a:avLst/>
          </a:prstGeom>
          <a:noFill/>
          <a:ln>
            <a:noFill/>
          </a:ln>
        </p:spPr>
      </p:pic>
      <p:pic>
        <p:nvPicPr>
          <p:cNvPr id="87" name="Google Shape;87;p14"/>
          <p:cNvPicPr preferRelativeResize="0"/>
          <p:nvPr/>
        </p:nvPicPr>
        <p:blipFill rotWithShape="1">
          <a:blip r:embed="rId6">
            <a:alphaModFix/>
          </a:blip>
          <a:srcRect b="0" l="0" r="0" t="19581"/>
          <a:stretch/>
        </p:blipFill>
        <p:spPr>
          <a:xfrm>
            <a:off x="5172550" y="7886700"/>
            <a:ext cx="2027500" cy="2446250"/>
          </a:xfrm>
          <a:prstGeom prst="rect">
            <a:avLst/>
          </a:prstGeom>
          <a:noFill/>
          <a:ln>
            <a:noFill/>
          </a:ln>
        </p:spPr>
      </p:pic>
      <p:sp>
        <p:nvSpPr>
          <p:cNvPr id="88" name="Google Shape;88;p14"/>
          <p:cNvSpPr/>
          <p:nvPr/>
        </p:nvSpPr>
        <p:spPr>
          <a:xfrm>
            <a:off x="1717575" y="9757125"/>
            <a:ext cx="1813500" cy="1813500"/>
          </a:xfrm>
          <a:prstGeom prst="ellipse">
            <a:avLst/>
          </a:prstGeom>
          <a:noFill/>
          <a:ln cap="flat" cmpd="sng" w="228600">
            <a:solidFill>
              <a:srgbClr val="DB8A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6829200" y="0"/>
            <a:ext cx="730800" cy="730800"/>
          </a:xfrm>
          <a:prstGeom prst="rect">
            <a:avLst/>
          </a:prstGeom>
          <a:solidFill>
            <a:srgbClr val="DB8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