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Righteous"/>
      <p:regular r:id="rId7"/>
    </p:embeddedFont>
    <p:embeddedFont>
      <p:font typeface="ABeeZee"/>
      <p:regular r:id="rId8"/>
      <p:italic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orient="horz" pos="6236">
          <p15:clr>
            <a:srgbClr val="747775"/>
          </p15:clr>
        </p15:guide>
        <p15:guide id="3" orient="horz" pos="1644">
          <p15:clr>
            <a:srgbClr val="747775"/>
          </p15:clr>
        </p15:guide>
        <p15:guide id="4" pos="453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6236" orient="horz"/>
        <p:guide pos="1644" orient="horz"/>
        <p:guide pos="4535"/>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BeeZee-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ighteous-regular.fntdata"/><Relationship Id="rId8" Type="http://schemas.openxmlformats.org/officeDocument/2006/relationships/font" Target="fonts/ABeeZe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7.png"/><Relationship Id="rId11" Type="http://schemas.openxmlformats.org/officeDocument/2006/relationships/image" Target="../media/image9.png"/><Relationship Id="rId10" Type="http://schemas.openxmlformats.org/officeDocument/2006/relationships/image" Target="../media/image8.png"/><Relationship Id="rId9"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3.png"/><Relationship Id="rId8"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100"/>
            <a:ext cx="7560000" cy="2098200"/>
          </a:xfrm>
          <a:prstGeom prst="roundRect">
            <a:avLst>
              <a:gd fmla="val 0" name="adj"/>
            </a:avLst>
          </a:prstGeom>
          <a:gradFill>
            <a:gsLst>
              <a:gs pos="0">
                <a:srgbClr val="41627D"/>
              </a:gs>
              <a:gs pos="100000">
                <a:srgbClr val="1D3A5C"/>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14287" y="1391350"/>
            <a:ext cx="7581901" cy="1118500"/>
          </a:xfrm>
          <a:prstGeom prst="rect">
            <a:avLst/>
          </a:prstGeom>
          <a:noFill/>
          <a:ln>
            <a:noFill/>
          </a:ln>
        </p:spPr>
      </p:pic>
      <p:grpSp>
        <p:nvGrpSpPr>
          <p:cNvPr id="56" name="Google Shape;56;p13"/>
          <p:cNvGrpSpPr/>
          <p:nvPr/>
        </p:nvGrpSpPr>
        <p:grpSpPr>
          <a:xfrm>
            <a:off x="0" y="0"/>
            <a:ext cx="7560001" cy="1326851"/>
            <a:chOff x="0" y="0"/>
            <a:chExt cx="7560001" cy="1326851"/>
          </a:xfrm>
        </p:grpSpPr>
        <p:pic>
          <p:nvPicPr>
            <p:cNvPr id="57" name="Google Shape;57;p13"/>
            <p:cNvPicPr preferRelativeResize="0"/>
            <p:nvPr/>
          </p:nvPicPr>
          <p:blipFill rotWithShape="1">
            <a:blip r:embed="rId4">
              <a:alphaModFix amt="10000"/>
            </a:blip>
            <a:srcRect b="0" l="0" r="0" t="70143"/>
            <a:stretch/>
          </p:blipFill>
          <p:spPr>
            <a:xfrm>
              <a:off x="2925550" y="0"/>
              <a:ext cx="3458199" cy="337200"/>
            </a:xfrm>
            <a:prstGeom prst="rect">
              <a:avLst/>
            </a:prstGeom>
            <a:noFill/>
            <a:ln>
              <a:noFill/>
            </a:ln>
          </p:spPr>
        </p:pic>
        <p:pic>
          <p:nvPicPr>
            <p:cNvPr id="58" name="Google Shape;58;p13"/>
            <p:cNvPicPr preferRelativeResize="0"/>
            <p:nvPr/>
          </p:nvPicPr>
          <p:blipFill rotWithShape="1">
            <a:blip r:embed="rId5">
              <a:alphaModFix amt="10000"/>
            </a:blip>
            <a:srcRect b="-3" l="19067" r="0" t="61361"/>
            <a:stretch/>
          </p:blipFill>
          <p:spPr>
            <a:xfrm>
              <a:off x="0" y="0"/>
              <a:ext cx="1167850" cy="470824"/>
            </a:xfrm>
            <a:prstGeom prst="rect">
              <a:avLst/>
            </a:prstGeom>
            <a:noFill/>
            <a:ln>
              <a:noFill/>
            </a:ln>
          </p:spPr>
        </p:pic>
        <p:pic>
          <p:nvPicPr>
            <p:cNvPr id="59" name="Google Shape;59;p13"/>
            <p:cNvPicPr preferRelativeResize="0"/>
            <p:nvPr/>
          </p:nvPicPr>
          <p:blipFill rotWithShape="1">
            <a:blip r:embed="rId6">
              <a:alphaModFix amt="10000"/>
            </a:blip>
            <a:srcRect b="0" l="6173" r="0" t="28320"/>
            <a:stretch/>
          </p:blipFill>
          <p:spPr>
            <a:xfrm>
              <a:off x="0" y="0"/>
              <a:ext cx="3020776" cy="1326851"/>
            </a:xfrm>
            <a:prstGeom prst="rect">
              <a:avLst/>
            </a:prstGeom>
            <a:noFill/>
            <a:ln>
              <a:noFill/>
            </a:ln>
          </p:spPr>
        </p:pic>
        <p:pic>
          <p:nvPicPr>
            <p:cNvPr id="60" name="Google Shape;60;p13"/>
            <p:cNvPicPr preferRelativeResize="0"/>
            <p:nvPr/>
          </p:nvPicPr>
          <p:blipFill rotWithShape="1">
            <a:blip r:embed="rId7">
              <a:alphaModFix amt="10000"/>
            </a:blip>
            <a:srcRect b="0" l="0" r="28310" t="0"/>
            <a:stretch/>
          </p:blipFill>
          <p:spPr>
            <a:xfrm>
              <a:off x="5204750" y="566300"/>
              <a:ext cx="2355251" cy="561975"/>
            </a:xfrm>
            <a:prstGeom prst="rect">
              <a:avLst/>
            </a:prstGeom>
            <a:noFill/>
            <a:ln>
              <a:noFill/>
            </a:ln>
          </p:spPr>
        </p:pic>
      </p:grpSp>
      <p:sp>
        <p:nvSpPr>
          <p:cNvPr id="61" name="Google Shape;61;p13"/>
          <p:cNvSpPr/>
          <p:nvPr/>
        </p:nvSpPr>
        <p:spPr>
          <a:xfrm>
            <a:off x="0" y="10440000"/>
            <a:ext cx="7560000" cy="252000"/>
          </a:xfrm>
          <a:prstGeom prst="roundRect">
            <a:avLst>
              <a:gd fmla="val 0" name="adj"/>
            </a:avLst>
          </a:prstGeom>
          <a:gradFill>
            <a:gsLst>
              <a:gs pos="0">
                <a:srgbClr val="41627D"/>
              </a:gs>
              <a:gs pos="100000">
                <a:srgbClr val="1D3A5C"/>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nvSpPr>
        <p:spPr>
          <a:xfrm>
            <a:off x="1504200" y="370121"/>
            <a:ext cx="4551600" cy="1132800"/>
          </a:xfrm>
          <a:prstGeom prst="rect">
            <a:avLst/>
          </a:prstGeom>
          <a:noFill/>
          <a:ln>
            <a:noFill/>
          </a:ln>
          <a:effectLst>
            <a:outerShdw blurRad="100013" rotWithShape="0" algn="bl" dir="5220000" dist="57150">
              <a:srgbClr val="213151">
                <a:alpha val="50000"/>
              </a:srgbClr>
            </a:outerShdw>
          </a:effectLst>
        </p:spPr>
        <p:txBody>
          <a:bodyPr anchorCtr="0" anchor="t" bIns="0" lIns="0" spcFirstLastPara="1" rIns="0" wrap="square" tIns="0">
            <a:spAutoFit/>
          </a:bodyPr>
          <a:lstStyle/>
          <a:p>
            <a:pPr indent="0" lvl="0" marL="0" rtl="0" algn="ctr">
              <a:lnSpc>
                <a:spcPct val="80000"/>
              </a:lnSpc>
              <a:spcBef>
                <a:spcPts val="0"/>
              </a:spcBef>
              <a:spcAft>
                <a:spcPts val="0"/>
              </a:spcAft>
              <a:buClr>
                <a:schemeClr val="dk1"/>
              </a:buClr>
              <a:buSzPts val="1100"/>
              <a:buFont typeface="Arial"/>
              <a:buNone/>
            </a:pPr>
            <a:r>
              <a:rPr lang="ru" sz="4600">
                <a:solidFill>
                  <a:schemeClr val="lt1"/>
                </a:solidFill>
                <a:latin typeface="Righteous"/>
                <a:ea typeface="Righteous"/>
                <a:cs typeface="Righteous"/>
                <a:sym typeface="Righteous"/>
              </a:rPr>
              <a:t>Office Cleaning</a:t>
            </a:r>
            <a:endParaRPr sz="4600">
              <a:solidFill>
                <a:schemeClr val="lt1"/>
              </a:solidFill>
              <a:latin typeface="Righteous"/>
              <a:ea typeface="Righteous"/>
              <a:cs typeface="Righteous"/>
              <a:sym typeface="Righteous"/>
            </a:endParaRPr>
          </a:p>
          <a:p>
            <a:pPr indent="0" lvl="0" marL="0" rtl="0" algn="ctr">
              <a:lnSpc>
                <a:spcPct val="80000"/>
              </a:lnSpc>
              <a:spcBef>
                <a:spcPts val="0"/>
              </a:spcBef>
              <a:spcAft>
                <a:spcPts val="0"/>
              </a:spcAft>
              <a:buNone/>
            </a:pPr>
            <a:r>
              <a:rPr lang="ru" sz="4600">
                <a:solidFill>
                  <a:schemeClr val="lt1"/>
                </a:solidFill>
                <a:latin typeface="Righteous"/>
                <a:ea typeface="Righteous"/>
                <a:cs typeface="Righteous"/>
                <a:sym typeface="Righteous"/>
              </a:rPr>
              <a:t>Price List</a:t>
            </a:r>
            <a:endParaRPr sz="4600">
              <a:solidFill>
                <a:schemeClr val="lt1"/>
              </a:solidFill>
              <a:latin typeface="Righteous"/>
              <a:ea typeface="Righteous"/>
              <a:cs typeface="Righteous"/>
              <a:sym typeface="Righteous"/>
            </a:endParaRPr>
          </a:p>
        </p:txBody>
      </p:sp>
      <p:grpSp>
        <p:nvGrpSpPr>
          <p:cNvPr id="63" name="Google Shape;63;p13"/>
          <p:cNvGrpSpPr/>
          <p:nvPr/>
        </p:nvGrpSpPr>
        <p:grpSpPr>
          <a:xfrm>
            <a:off x="289525" y="71460"/>
            <a:ext cx="6946650" cy="1655640"/>
            <a:chOff x="289525" y="71460"/>
            <a:chExt cx="6946650" cy="1655640"/>
          </a:xfrm>
        </p:grpSpPr>
        <p:pic>
          <p:nvPicPr>
            <p:cNvPr id="64" name="Google Shape;64;p13"/>
            <p:cNvPicPr preferRelativeResize="0"/>
            <p:nvPr/>
          </p:nvPicPr>
          <p:blipFill>
            <a:blip r:embed="rId8">
              <a:alphaModFix amt="50000"/>
            </a:blip>
            <a:stretch>
              <a:fillRect/>
            </a:stretch>
          </p:blipFill>
          <p:spPr>
            <a:xfrm>
              <a:off x="452792" y="307367"/>
              <a:ext cx="135700" cy="142350"/>
            </a:xfrm>
            <a:prstGeom prst="rect">
              <a:avLst/>
            </a:prstGeom>
            <a:noFill/>
            <a:ln>
              <a:noFill/>
            </a:ln>
          </p:spPr>
        </p:pic>
        <p:pic>
          <p:nvPicPr>
            <p:cNvPr id="65" name="Google Shape;65;p13"/>
            <p:cNvPicPr preferRelativeResize="0"/>
            <p:nvPr/>
          </p:nvPicPr>
          <p:blipFill>
            <a:blip r:embed="rId8">
              <a:alphaModFix amt="50000"/>
            </a:blip>
            <a:stretch>
              <a:fillRect/>
            </a:stretch>
          </p:blipFill>
          <p:spPr>
            <a:xfrm>
              <a:off x="1420595" y="153111"/>
              <a:ext cx="135700" cy="142350"/>
            </a:xfrm>
            <a:prstGeom prst="rect">
              <a:avLst/>
            </a:prstGeom>
            <a:noFill/>
            <a:ln>
              <a:noFill/>
            </a:ln>
          </p:spPr>
        </p:pic>
        <p:pic>
          <p:nvPicPr>
            <p:cNvPr id="66" name="Google Shape;66;p13"/>
            <p:cNvPicPr preferRelativeResize="0"/>
            <p:nvPr/>
          </p:nvPicPr>
          <p:blipFill>
            <a:blip r:embed="rId8">
              <a:alphaModFix amt="50000"/>
            </a:blip>
            <a:stretch>
              <a:fillRect/>
            </a:stretch>
          </p:blipFill>
          <p:spPr>
            <a:xfrm>
              <a:off x="869523" y="784125"/>
              <a:ext cx="121125" cy="127050"/>
            </a:xfrm>
            <a:prstGeom prst="rect">
              <a:avLst/>
            </a:prstGeom>
            <a:noFill/>
            <a:ln>
              <a:noFill/>
            </a:ln>
          </p:spPr>
        </p:pic>
        <p:pic>
          <p:nvPicPr>
            <p:cNvPr id="67" name="Google Shape;67;p13"/>
            <p:cNvPicPr preferRelativeResize="0"/>
            <p:nvPr/>
          </p:nvPicPr>
          <p:blipFill>
            <a:blip r:embed="rId8">
              <a:alphaModFix amt="50000"/>
            </a:blip>
            <a:stretch>
              <a:fillRect/>
            </a:stretch>
          </p:blipFill>
          <p:spPr>
            <a:xfrm>
              <a:off x="289525" y="1194062"/>
              <a:ext cx="135700" cy="142338"/>
            </a:xfrm>
            <a:prstGeom prst="rect">
              <a:avLst/>
            </a:prstGeom>
            <a:noFill/>
            <a:ln>
              <a:noFill/>
            </a:ln>
          </p:spPr>
        </p:pic>
        <p:pic>
          <p:nvPicPr>
            <p:cNvPr id="68" name="Google Shape;68;p13"/>
            <p:cNvPicPr preferRelativeResize="0"/>
            <p:nvPr/>
          </p:nvPicPr>
          <p:blipFill>
            <a:blip r:embed="rId8">
              <a:alphaModFix amt="50000"/>
            </a:blip>
            <a:stretch>
              <a:fillRect/>
            </a:stretch>
          </p:blipFill>
          <p:spPr>
            <a:xfrm>
              <a:off x="1782925" y="1296114"/>
              <a:ext cx="135700" cy="142338"/>
            </a:xfrm>
            <a:prstGeom prst="rect">
              <a:avLst/>
            </a:prstGeom>
            <a:noFill/>
            <a:ln>
              <a:noFill/>
            </a:ln>
          </p:spPr>
        </p:pic>
        <p:pic>
          <p:nvPicPr>
            <p:cNvPr id="69" name="Google Shape;69;p13"/>
            <p:cNvPicPr preferRelativeResize="0"/>
            <p:nvPr/>
          </p:nvPicPr>
          <p:blipFill>
            <a:blip r:embed="rId8">
              <a:alphaModFix amt="50000"/>
            </a:blip>
            <a:stretch>
              <a:fillRect/>
            </a:stretch>
          </p:blipFill>
          <p:spPr>
            <a:xfrm>
              <a:off x="2334001" y="1584762"/>
              <a:ext cx="135700" cy="142338"/>
            </a:xfrm>
            <a:prstGeom prst="rect">
              <a:avLst/>
            </a:prstGeom>
            <a:noFill/>
            <a:ln>
              <a:noFill/>
            </a:ln>
          </p:spPr>
        </p:pic>
        <p:pic>
          <p:nvPicPr>
            <p:cNvPr id="70" name="Google Shape;70;p13"/>
            <p:cNvPicPr preferRelativeResize="0"/>
            <p:nvPr/>
          </p:nvPicPr>
          <p:blipFill>
            <a:blip r:embed="rId8">
              <a:alphaModFix amt="50000"/>
            </a:blip>
            <a:stretch>
              <a:fillRect/>
            </a:stretch>
          </p:blipFill>
          <p:spPr>
            <a:xfrm>
              <a:off x="3659001" y="1584762"/>
              <a:ext cx="135700" cy="142338"/>
            </a:xfrm>
            <a:prstGeom prst="rect">
              <a:avLst/>
            </a:prstGeom>
            <a:noFill/>
            <a:ln>
              <a:noFill/>
            </a:ln>
          </p:spPr>
        </p:pic>
        <p:pic>
          <p:nvPicPr>
            <p:cNvPr id="71" name="Google Shape;71;p13"/>
            <p:cNvPicPr preferRelativeResize="0"/>
            <p:nvPr/>
          </p:nvPicPr>
          <p:blipFill>
            <a:blip r:embed="rId8">
              <a:alphaModFix amt="50000"/>
            </a:blip>
            <a:stretch>
              <a:fillRect/>
            </a:stretch>
          </p:blipFill>
          <p:spPr>
            <a:xfrm>
              <a:off x="5722176" y="1128912"/>
              <a:ext cx="135700" cy="142338"/>
            </a:xfrm>
            <a:prstGeom prst="rect">
              <a:avLst/>
            </a:prstGeom>
            <a:noFill/>
            <a:ln>
              <a:noFill/>
            </a:ln>
          </p:spPr>
        </p:pic>
        <p:pic>
          <p:nvPicPr>
            <p:cNvPr id="72" name="Google Shape;72;p13"/>
            <p:cNvPicPr preferRelativeResize="0"/>
            <p:nvPr/>
          </p:nvPicPr>
          <p:blipFill>
            <a:blip r:embed="rId8">
              <a:alphaModFix amt="50000"/>
            </a:blip>
            <a:stretch>
              <a:fillRect/>
            </a:stretch>
          </p:blipFill>
          <p:spPr>
            <a:xfrm>
              <a:off x="3408951" y="120287"/>
              <a:ext cx="135700" cy="142338"/>
            </a:xfrm>
            <a:prstGeom prst="rect">
              <a:avLst/>
            </a:prstGeom>
            <a:noFill/>
            <a:ln>
              <a:noFill/>
            </a:ln>
          </p:spPr>
        </p:pic>
        <p:pic>
          <p:nvPicPr>
            <p:cNvPr id="73" name="Google Shape;73;p13"/>
            <p:cNvPicPr preferRelativeResize="0"/>
            <p:nvPr/>
          </p:nvPicPr>
          <p:blipFill>
            <a:blip r:embed="rId8">
              <a:alphaModFix amt="50000"/>
            </a:blip>
            <a:stretch>
              <a:fillRect/>
            </a:stretch>
          </p:blipFill>
          <p:spPr>
            <a:xfrm>
              <a:off x="5403938" y="986562"/>
              <a:ext cx="135700" cy="142338"/>
            </a:xfrm>
            <a:prstGeom prst="rect">
              <a:avLst/>
            </a:prstGeom>
            <a:noFill/>
            <a:ln>
              <a:noFill/>
            </a:ln>
          </p:spPr>
        </p:pic>
        <p:pic>
          <p:nvPicPr>
            <p:cNvPr id="74" name="Google Shape;74;p13"/>
            <p:cNvPicPr preferRelativeResize="0"/>
            <p:nvPr/>
          </p:nvPicPr>
          <p:blipFill>
            <a:blip r:embed="rId8">
              <a:alphaModFix amt="50000"/>
            </a:blip>
            <a:stretch>
              <a:fillRect/>
            </a:stretch>
          </p:blipFill>
          <p:spPr>
            <a:xfrm>
              <a:off x="6000948" y="418428"/>
              <a:ext cx="106550" cy="111775"/>
            </a:xfrm>
            <a:prstGeom prst="rect">
              <a:avLst/>
            </a:prstGeom>
            <a:noFill/>
            <a:ln>
              <a:noFill/>
            </a:ln>
          </p:spPr>
        </p:pic>
        <p:pic>
          <p:nvPicPr>
            <p:cNvPr id="75" name="Google Shape;75;p13"/>
            <p:cNvPicPr preferRelativeResize="0"/>
            <p:nvPr/>
          </p:nvPicPr>
          <p:blipFill>
            <a:blip r:embed="rId8">
              <a:alphaModFix amt="50000"/>
            </a:blip>
            <a:stretch>
              <a:fillRect/>
            </a:stretch>
          </p:blipFill>
          <p:spPr>
            <a:xfrm>
              <a:off x="7115050" y="716110"/>
              <a:ext cx="121125" cy="127065"/>
            </a:xfrm>
            <a:prstGeom prst="rect">
              <a:avLst/>
            </a:prstGeom>
            <a:noFill/>
            <a:ln>
              <a:noFill/>
            </a:ln>
          </p:spPr>
        </p:pic>
        <p:pic>
          <p:nvPicPr>
            <p:cNvPr id="76" name="Google Shape;76;p13"/>
            <p:cNvPicPr preferRelativeResize="0"/>
            <p:nvPr/>
          </p:nvPicPr>
          <p:blipFill>
            <a:blip r:embed="rId8">
              <a:alphaModFix amt="50000"/>
            </a:blip>
            <a:stretch>
              <a:fillRect/>
            </a:stretch>
          </p:blipFill>
          <p:spPr>
            <a:xfrm>
              <a:off x="7036797" y="1112402"/>
              <a:ext cx="121125" cy="127075"/>
            </a:xfrm>
            <a:prstGeom prst="rect">
              <a:avLst/>
            </a:prstGeom>
            <a:noFill/>
            <a:ln>
              <a:noFill/>
            </a:ln>
          </p:spPr>
        </p:pic>
        <p:pic>
          <p:nvPicPr>
            <p:cNvPr id="77" name="Google Shape;77;p13"/>
            <p:cNvPicPr preferRelativeResize="0"/>
            <p:nvPr/>
          </p:nvPicPr>
          <p:blipFill>
            <a:blip r:embed="rId8">
              <a:alphaModFix amt="50000"/>
            </a:blip>
            <a:stretch>
              <a:fillRect/>
            </a:stretch>
          </p:blipFill>
          <p:spPr>
            <a:xfrm>
              <a:off x="6584375" y="71460"/>
              <a:ext cx="121125" cy="127065"/>
            </a:xfrm>
            <a:prstGeom prst="rect">
              <a:avLst/>
            </a:prstGeom>
            <a:noFill/>
            <a:ln>
              <a:noFill/>
            </a:ln>
          </p:spPr>
        </p:pic>
      </p:grpSp>
      <p:grpSp>
        <p:nvGrpSpPr>
          <p:cNvPr id="78" name="Google Shape;78;p13"/>
          <p:cNvGrpSpPr/>
          <p:nvPr/>
        </p:nvGrpSpPr>
        <p:grpSpPr>
          <a:xfrm>
            <a:off x="102926" y="662000"/>
            <a:ext cx="1595924" cy="1526492"/>
            <a:chOff x="102926" y="662000"/>
            <a:chExt cx="1595924" cy="1526492"/>
          </a:xfrm>
        </p:grpSpPr>
        <p:pic>
          <p:nvPicPr>
            <p:cNvPr id="79" name="Google Shape;79;p13"/>
            <p:cNvPicPr preferRelativeResize="0"/>
            <p:nvPr/>
          </p:nvPicPr>
          <p:blipFill>
            <a:blip r:embed="rId9">
              <a:alphaModFix/>
            </a:blip>
            <a:stretch>
              <a:fillRect/>
            </a:stretch>
          </p:blipFill>
          <p:spPr>
            <a:xfrm>
              <a:off x="421900" y="662000"/>
              <a:ext cx="1136750" cy="1364075"/>
            </a:xfrm>
            <a:prstGeom prst="rect">
              <a:avLst/>
            </a:prstGeom>
            <a:noFill/>
            <a:ln>
              <a:noFill/>
            </a:ln>
          </p:spPr>
        </p:pic>
        <p:pic>
          <p:nvPicPr>
            <p:cNvPr id="80" name="Google Shape;80;p13"/>
            <p:cNvPicPr preferRelativeResize="0"/>
            <p:nvPr/>
          </p:nvPicPr>
          <p:blipFill rotWithShape="1">
            <a:blip r:embed="rId10">
              <a:alphaModFix/>
            </a:blip>
            <a:srcRect b="14285" l="0" r="0" t="20838"/>
            <a:stretch/>
          </p:blipFill>
          <p:spPr>
            <a:xfrm flipH="1">
              <a:off x="102926" y="1153117"/>
              <a:ext cx="1595924" cy="1035375"/>
            </a:xfrm>
            <a:prstGeom prst="rect">
              <a:avLst/>
            </a:prstGeom>
            <a:noFill/>
            <a:ln>
              <a:noFill/>
            </a:ln>
          </p:spPr>
        </p:pic>
      </p:grpSp>
      <p:grpSp>
        <p:nvGrpSpPr>
          <p:cNvPr id="81" name="Google Shape;81;p13"/>
          <p:cNvGrpSpPr/>
          <p:nvPr/>
        </p:nvGrpSpPr>
        <p:grpSpPr>
          <a:xfrm>
            <a:off x="360000" y="2284300"/>
            <a:ext cx="6842525" cy="1390776"/>
            <a:chOff x="360000" y="2284300"/>
            <a:chExt cx="6842525" cy="1390776"/>
          </a:xfrm>
        </p:grpSpPr>
        <p:grpSp>
          <p:nvGrpSpPr>
            <p:cNvPr id="82" name="Google Shape;82;p13"/>
            <p:cNvGrpSpPr/>
            <p:nvPr/>
          </p:nvGrpSpPr>
          <p:grpSpPr>
            <a:xfrm>
              <a:off x="360000" y="2284300"/>
              <a:ext cx="6840000" cy="324000"/>
              <a:chOff x="360000" y="2284300"/>
              <a:chExt cx="6840000" cy="324000"/>
            </a:xfrm>
          </p:grpSpPr>
          <p:sp>
            <p:nvSpPr>
              <p:cNvPr id="83" name="Google Shape;83;p13"/>
              <p:cNvSpPr/>
              <p:nvPr/>
            </p:nvSpPr>
            <p:spPr>
              <a:xfrm>
                <a:off x="360000" y="2284300"/>
                <a:ext cx="6840000" cy="324000"/>
              </a:xfrm>
              <a:prstGeom prst="rect">
                <a:avLst/>
              </a:prstGeom>
              <a:solidFill>
                <a:srgbClr val="FFE6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3"/>
              <p:cNvSpPr txBox="1"/>
              <p:nvPr/>
            </p:nvSpPr>
            <p:spPr>
              <a:xfrm>
                <a:off x="1732800" y="2338600"/>
                <a:ext cx="4094400" cy="2154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a:solidFill>
                      <a:srgbClr val="1D1D1B"/>
                    </a:solidFill>
                    <a:latin typeface="Righteous"/>
                    <a:ea typeface="Righteous"/>
                    <a:cs typeface="Righteous"/>
                    <a:sym typeface="Righteous"/>
                  </a:rPr>
                  <a:t>General Cleaning Services:</a:t>
                </a:r>
                <a:endParaRPr>
                  <a:solidFill>
                    <a:srgbClr val="1D1D1B"/>
                  </a:solidFill>
                  <a:latin typeface="Righteous"/>
                  <a:ea typeface="Righteous"/>
                  <a:cs typeface="Righteous"/>
                  <a:sym typeface="Righteous"/>
                </a:endParaRPr>
              </a:p>
            </p:txBody>
          </p:sp>
        </p:grpSp>
        <p:sp>
          <p:nvSpPr>
            <p:cNvPr id="85" name="Google Shape;85;p13"/>
            <p:cNvSpPr txBox="1"/>
            <p:nvPr/>
          </p:nvSpPr>
          <p:spPr>
            <a:xfrm>
              <a:off x="362525" y="2726425"/>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Dusting and wiping surfaces: ............................................................................................................. $50 per hour</a:t>
              </a:r>
              <a:endParaRPr sz="1000">
                <a:latin typeface="ABeeZee"/>
                <a:ea typeface="ABeeZee"/>
                <a:cs typeface="ABeeZee"/>
                <a:sym typeface="ABeeZee"/>
              </a:endParaRPr>
            </a:p>
          </p:txBody>
        </p:sp>
        <p:sp>
          <p:nvSpPr>
            <p:cNvPr id="86" name="Google Shape;86;p13"/>
            <p:cNvSpPr txBox="1"/>
            <p:nvPr/>
          </p:nvSpPr>
          <p:spPr>
            <a:xfrm>
              <a:off x="362525" y="2991342"/>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Vacuuming and mopping floors: ........................................................................................................ $60 per hour</a:t>
              </a:r>
              <a:endParaRPr sz="1000">
                <a:latin typeface="ABeeZee"/>
                <a:ea typeface="ABeeZee"/>
                <a:cs typeface="ABeeZee"/>
                <a:sym typeface="ABeeZee"/>
              </a:endParaRPr>
            </a:p>
          </p:txBody>
        </p:sp>
        <p:sp>
          <p:nvSpPr>
            <p:cNvPr id="87" name="Google Shape;87;p13"/>
            <p:cNvSpPr txBox="1"/>
            <p:nvPr/>
          </p:nvSpPr>
          <p:spPr>
            <a:xfrm>
              <a:off x="362525" y="3256259"/>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Emptying trash bins and replacing liners: ........................................................................................... $20 per visit</a:t>
              </a:r>
              <a:endParaRPr sz="1000">
                <a:latin typeface="ABeeZee"/>
                <a:ea typeface="ABeeZee"/>
                <a:cs typeface="ABeeZee"/>
                <a:sym typeface="ABeeZee"/>
              </a:endParaRPr>
            </a:p>
          </p:txBody>
        </p:sp>
        <p:sp>
          <p:nvSpPr>
            <p:cNvPr id="88" name="Google Shape;88;p13"/>
            <p:cNvSpPr txBox="1"/>
            <p:nvPr/>
          </p:nvSpPr>
          <p:spPr>
            <a:xfrm>
              <a:off x="362525" y="3521176"/>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Cleaning windows and glass </a:t>
              </a:r>
              <a:r>
                <a:rPr lang="ru" sz="1000">
                  <a:latin typeface="ABeeZee"/>
                  <a:ea typeface="ABeeZee"/>
                  <a:cs typeface="ABeeZee"/>
                  <a:sym typeface="ABeeZee"/>
                </a:rPr>
                <a:t>surfaces</a:t>
              </a:r>
              <a:r>
                <a:rPr lang="ru" sz="1000">
                  <a:latin typeface="ABeeZee"/>
                  <a:ea typeface="ABeeZee"/>
                  <a:cs typeface="ABeeZee"/>
                  <a:sym typeface="ABeeZee"/>
                </a:rPr>
                <a:t>: .............................................................................................. $80 per hour</a:t>
              </a:r>
              <a:endParaRPr sz="1000">
                <a:latin typeface="ABeeZee"/>
                <a:ea typeface="ABeeZee"/>
                <a:cs typeface="ABeeZee"/>
                <a:sym typeface="ABeeZee"/>
              </a:endParaRPr>
            </a:p>
          </p:txBody>
        </p:sp>
      </p:grpSp>
      <p:grpSp>
        <p:nvGrpSpPr>
          <p:cNvPr id="89" name="Google Shape;89;p13"/>
          <p:cNvGrpSpPr/>
          <p:nvPr/>
        </p:nvGrpSpPr>
        <p:grpSpPr>
          <a:xfrm>
            <a:off x="360000" y="3960267"/>
            <a:ext cx="6842525" cy="1125859"/>
            <a:chOff x="360000" y="2284300"/>
            <a:chExt cx="6842525" cy="1125859"/>
          </a:xfrm>
        </p:grpSpPr>
        <p:grpSp>
          <p:nvGrpSpPr>
            <p:cNvPr id="90" name="Google Shape;90;p13"/>
            <p:cNvGrpSpPr/>
            <p:nvPr/>
          </p:nvGrpSpPr>
          <p:grpSpPr>
            <a:xfrm>
              <a:off x="360000" y="2284300"/>
              <a:ext cx="6840000" cy="324000"/>
              <a:chOff x="360000" y="2284300"/>
              <a:chExt cx="6840000" cy="324000"/>
            </a:xfrm>
          </p:grpSpPr>
          <p:sp>
            <p:nvSpPr>
              <p:cNvPr id="91" name="Google Shape;91;p13"/>
              <p:cNvSpPr/>
              <p:nvPr/>
            </p:nvSpPr>
            <p:spPr>
              <a:xfrm>
                <a:off x="360000" y="2284300"/>
                <a:ext cx="6840000" cy="324000"/>
              </a:xfrm>
              <a:prstGeom prst="rect">
                <a:avLst/>
              </a:prstGeom>
              <a:solidFill>
                <a:srgbClr val="FFE6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3"/>
              <p:cNvSpPr txBox="1"/>
              <p:nvPr/>
            </p:nvSpPr>
            <p:spPr>
              <a:xfrm>
                <a:off x="1732800" y="2338600"/>
                <a:ext cx="4094400" cy="2154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a:solidFill>
                      <a:srgbClr val="1D1D1B"/>
                    </a:solidFill>
                    <a:latin typeface="Righteous"/>
                    <a:ea typeface="Righteous"/>
                    <a:cs typeface="Righteous"/>
                    <a:sym typeface="Righteous"/>
                  </a:rPr>
                  <a:t>Restroom</a:t>
                </a:r>
                <a:r>
                  <a:rPr lang="ru">
                    <a:solidFill>
                      <a:srgbClr val="1D1D1B"/>
                    </a:solidFill>
                    <a:latin typeface="Righteous"/>
                    <a:ea typeface="Righteous"/>
                    <a:cs typeface="Righteous"/>
                    <a:sym typeface="Righteous"/>
                  </a:rPr>
                  <a:t> Cleaning:</a:t>
                </a:r>
                <a:endParaRPr>
                  <a:solidFill>
                    <a:srgbClr val="1D1D1B"/>
                  </a:solidFill>
                  <a:latin typeface="Righteous"/>
                  <a:ea typeface="Righteous"/>
                  <a:cs typeface="Righteous"/>
                  <a:sym typeface="Righteous"/>
                </a:endParaRPr>
              </a:p>
            </p:txBody>
          </p:sp>
        </p:grpSp>
        <p:sp>
          <p:nvSpPr>
            <p:cNvPr id="93" name="Google Shape;93;p13"/>
            <p:cNvSpPr txBox="1"/>
            <p:nvPr/>
          </p:nvSpPr>
          <p:spPr>
            <a:xfrm>
              <a:off x="362525" y="2726425"/>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Sanitizing toilets, sinks, and countertops: .......................................................................................... $40 per visit</a:t>
              </a:r>
              <a:endParaRPr sz="1000">
                <a:latin typeface="ABeeZee"/>
                <a:ea typeface="ABeeZee"/>
                <a:cs typeface="ABeeZee"/>
                <a:sym typeface="ABeeZee"/>
              </a:endParaRPr>
            </a:p>
          </p:txBody>
        </p:sp>
        <p:sp>
          <p:nvSpPr>
            <p:cNvPr id="94" name="Google Shape;94;p13"/>
            <p:cNvSpPr txBox="1"/>
            <p:nvPr/>
          </p:nvSpPr>
          <p:spPr>
            <a:xfrm>
              <a:off x="362525" y="2991342"/>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Refilling soap dispensers and paper towels: ...................................................................................... $15 per visit</a:t>
              </a:r>
              <a:endParaRPr sz="1000">
                <a:latin typeface="ABeeZee"/>
                <a:ea typeface="ABeeZee"/>
                <a:cs typeface="ABeeZee"/>
                <a:sym typeface="ABeeZee"/>
              </a:endParaRPr>
            </a:p>
          </p:txBody>
        </p:sp>
        <p:sp>
          <p:nvSpPr>
            <p:cNvPr id="95" name="Google Shape;95;p13"/>
            <p:cNvSpPr txBox="1"/>
            <p:nvPr/>
          </p:nvSpPr>
          <p:spPr>
            <a:xfrm>
              <a:off x="362525" y="3256259"/>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Restocking toilet paper: $10 per visit: ................................................................................................ $20 per visit</a:t>
              </a:r>
              <a:endParaRPr sz="1000">
                <a:latin typeface="ABeeZee"/>
                <a:ea typeface="ABeeZee"/>
                <a:cs typeface="ABeeZee"/>
                <a:sym typeface="ABeeZee"/>
              </a:endParaRPr>
            </a:p>
          </p:txBody>
        </p:sp>
      </p:grpSp>
      <p:grpSp>
        <p:nvGrpSpPr>
          <p:cNvPr id="96" name="Google Shape;96;p13"/>
          <p:cNvGrpSpPr/>
          <p:nvPr/>
        </p:nvGrpSpPr>
        <p:grpSpPr>
          <a:xfrm>
            <a:off x="360000" y="5371317"/>
            <a:ext cx="6842525" cy="1125859"/>
            <a:chOff x="360000" y="2284300"/>
            <a:chExt cx="6842525" cy="1125859"/>
          </a:xfrm>
        </p:grpSpPr>
        <p:grpSp>
          <p:nvGrpSpPr>
            <p:cNvPr id="97" name="Google Shape;97;p13"/>
            <p:cNvGrpSpPr/>
            <p:nvPr/>
          </p:nvGrpSpPr>
          <p:grpSpPr>
            <a:xfrm>
              <a:off x="360000" y="2284300"/>
              <a:ext cx="6840000" cy="324000"/>
              <a:chOff x="360000" y="2284300"/>
              <a:chExt cx="6840000" cy="324000"/>
            </a:xfrm>
          </p:grpSpPr>
          <p:sp>
            <p:nvSpPr>
              <p:cNvPr id="98" name="Google Shape;98;p13"/>
              <p:cNvSpPr/>
              <p:nvPr/>
            </p:nvSpPr>
            <p:spPr>
              <a:xfrm>
                <a:off x="360000" y="2284300"/>
                <a:ext cx="6840000" cy="324000"/>
              </a:xfrm>
              <a:prstGeom prst="rect">
                <a:avLst/>
              </a:prstGeom>
              <a:solidFill>
                <a:srgbClr val="FFE6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3"/>
              <p:cNvSpPr txBox="1"/>
              <p:nvPr/>
            </p:nvSpPr>
            <p:spPr>
              <a:xfrm>
                <a:off x="1732800" y="2338600"/>
                <a:ext cx="4094400" cy="2154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a:solidFill>
                      <a:srgbClr val="1D1D1B"/>
                    </a:solidFill>
                    <a:latin typeface="Righteous"/>
                    <a:ea typeface="Righteous"/>
                    <a:cs typeface="Righteous"/>
                    <a:sym typeface="Righteous"/>
                  </a:rPr>
                  <a:t>Kitchen and Break Room Cleaning:</a:t>
                </a:r>
                <a:endParaRPr>
                  <a:solidFill>
                    <a:srgbClr val="1D1D1B"/>
                  </a:solidFill>
                  <a:latin typeface="Righteous"/>
                  <a:ea typeface="Righteous"/>
                  <a:cs typeface="Righteous"/>
                  <a:sym typeface="Righteous"/>
                </a:endParaRPr>
              </a:p>
            </p:txBody>
          </p:sp>
        </p:grpSp>
        <p:sp>
          <p:nvSpPr>
            <p:cNvPr id="100" name="Google Shape;100;p13"/>
            <p:cNvSpPr txBox="1"/>
            <p:nvPr/>
          </p:nvSpPr>
          <p:spPr>
            <a:xfrm>
              <a:off x="362525" y="2726425"/>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Wiping countertops and appliances: ................................................................................................. $50 per hour</a:t>
              </a:r>
              <a:endParaRPr sz="1000">
                <a:latin typeface="ABeeZee"/>
                <a:ea typeface="ABeeZee"/>
                <a:cs typeface="ABeeZee"/>
                <a:sym typeface="ABeeZee"/>
              </a:endParaRPr>
            </a:p>
          </p:txBody>
        </p:sp>
        <p:sp>
          <p:nvSpPr>
            <p:cNvPr id="101" name="Google Shape;101;p13"/>
            <p:cNvSpPr txBox="1"/>
            <p:nvPr/>
          </p:nvSpPr>
          <p:spPr>
            <a:xfrm>
              <a:off x="362525" y="2991342"/>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Cleaning microwave and refrigerator: ................................................................................................. $30 per visit</a:t>
              </a:r>
              <a:endParaRPr sz="1000">
                <a:latin typeface="ABeeZee"/>
                <a:ea typeface="ABeeZee"/>
                <a:cs typeface="ABeeZee"/>
                <a:sym typeface="ABeeZee"/>
              </a:endParaRPr>
            </a:p>
          </p:txBody>
        </p:sp>
        <p:sp>
          <p:nvSpPr>
            <p:cNvPr id="102" name="Google Shape;102;p13"/>
            <p:cNvSpPr txBox="1"/>
            <p:nvPr/>
          </p:nvSpPr>
          <p:spPr>
            <a:xfrm>
              <a:off x="362525" y="3256259"/>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Washing dishes and utensils: ............................................................................................................. $40 per hour</a:t>
              </a:r>
              <a:endParaRPr sz="1000">
                <a:latin typeface="ABeeZee"/>
                <a:ea typeface="ABeeZee"/>
                <a:cs typeface="ABeeZee"/>
                <a:sym typeface="ABeeZee"/>
              </a:endParaRPr>
            </a:p>
          </p:txBody>
        </p:sp>
      </p:grpSp>
      <p:grpSp>
        <p:nvGrpSpPr>
          <p:cNvPr id="103" name="Google Shape;103;p13"/>
          <p:cNvGrpSpPr/>
          <p:nvPr/>
        </p:nvGrpSpPr>
        <p:grpSpPr>
          <a:xfrm>
            <a:off x="360000" y="6782367"/>
            <a:ext cx="6842525" cy="1125859"/>
            <a:chOff x="360000" y="2284300"/>
            <a:chExt cx="6842525" cy="1125859"/>
          </a:xfrm>
        </p:grpSpPr>
        <p:grpSp>
          <p:nvGrpSpPr>
            <p:cNvPr id="104" name="Google Shape;104;p13"/>
            <p:cNvGrpSpPr/>
            <p:nvPr/>
          </p:nvGrpSpPr>
          <p:grpSpPr>
            <a:xfrm>
              <a:off x="360000" y="2284300"/>
              <a:ext cx="6840000" cy="324000"/>
              <a:chOff x="360000" y="2284300"/>
              <a:chExt cx="6840000" cy="324000"/>
            </a:xfrm>
          </p:grpSpPr>
          <p:sp>
            <p:nvSpPr>
              <p:cNvPr id="105" name="Google Shape;105;p13"/>
              <p:cNvSpPr/>
              <p:nvPr/>
            </p:nvSpPr>
            <p:spPr>
              <a:xfrm>
                <a:off x="360000" y="2284300"/>
                <a:ext cx="6840000" cy="324000"/>
              </a:xfrm>
              <a:prstGeom prst="rect">
                <a:avLst/>
              </a:prstGeom>
              <a:solidFill>
                <a:srgbClr val="FFE6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3"/>
              <p:cNvSpPr txBox="1"/>
              <p:nvPr/>
            </p:nvSpPr>
            <p:spPr>
              <a:xfrm>
                <a:off x="1732800" y="2338600"/>
                <a:ext cx="4094400" cy="2154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a:solidFill>
                      <a:srgbClr val="1D1D1B"/>
                    </a:solidFill>
                    <a:latin typeface="Righteous"/>
                    <a:ea typeface="Righteous"/>
                    <a:cs typeface="Righteous"/>
                    <a:sym typeface="Righteous"/>
                  </a:rPr>
                  <a:t>Floor Care:</a:t>
                </a:r>
                <a:endParaRPr>
                  <a:solidFill>
                    <a:srgbClr val="1D1D1B"/>
                  </a:solidFill>
                  <a:latin typeface="Righteous"/>
                  <a:ea typeface="Righteous"/>
                  <a:cs typeface="Righteous"/>
                  <a:sym typeface="Righteous"/>
                </a:endParaRPr>
              </a:p>
            </p:txBody>
          </p:sp>
        </p:grpSp>
        <p:sp>
          <p:nvSpPr>
            <p:cNvPr id="107" name="Google Shape;107;p13"/>
            <p:cNvSpPr txBox="1"/>
            <p:nvPr/>
          </p:nvSpPr>
          <p:spPr>
            <a:xfrm>
              <a:off x="362525" y="2726425"/>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Stripping and waxing floors:............................................................................................................. $100 per hour</a:t>
              </a:r>
              <a:endParaRPr sz="1000">
                <a:latin typeface="ABeeZee"/>
                <a:ea typeface="ABeeZee"/>
                <a:cs typeface="ABeeZee"/>
                <a:sym typeface="ABeeZee"/>
              </a:endParaRPr>
            </a:p>
          </p:txBody>
        </p:sp>
        <p:sp>
          <p:nvSpPr>
            <p:cNvPr id="108" name="Google Shape;108;p13"/>
            <p:cNvSpPr txBox="1"/>
            <p:nvPr/>
          </p:nvSpPr>
          <p:spPr>
            <a:xfrm>
              <a:off x="362525" y="2991342"/>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Buffing and polishing floors: ............................................................................................................. $80 per hour</a:t>
              </a:r>
              <a:endParaRPr sz="1000">
                <a:latin typeface="ABeeZee"/>
                <a:ea typeface="ABeeZee"/>
                <a:cs typeface="ABeeZee"/>
                <a:sym typeface="ABeeZee"/>
              </a:endParaRPr>
            </a:p>
          </p:txBody>
        </p:sp>
        <p:sp>
          <p:nvSpPr>
            <p:cNvPr id="109" name="Google Shape;109;p13"/>
            <p:cNvSpPr txBox="1"/>
            <p:nvPr/>
          </p:nvSpPr>
          <p:spPr>
            <a:xfrm>
              <a:off x="362525" y="3256259"/>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Carpet cleaning: ................................................................................................................... $0.30 per square foot</a:t>
              </a:r>
              <a:endParaRPr sz="1000">
                <a:latin typeface="ABeeZee"/>
                <a:ea typeface="ABeeZee"/>
                <a:cs typeface="ABeeZee"/>
                <a:sym typeface="ABeeZee"/>
              </a:endParaRPr>
            </a:p>
          </p:txBody>
        </p:sp>
      </p:grpSp>
      <p:grpSp>
        <p:nvGrpSpPr>
          <p:cNvPr id="110" name="Google Shape;110;p13"/>
          <p:cNvGrpSpPr/>
          <p:nvPr/>
        </p:nvGrpSpPr>
        <p:grpSpPr>
          <a:xfrm>
            <a:off x="360000" y="8193417"/>
            <a:ext cx="6842525" cy="1125859"/>
            <a:chOff x="360000" y="2284300"/>
            <a:chExt cx="6842525" cy="1125859"/>
          </a:xfrm>
        </p:grpSpPr>
        <p:grpSp>
          <p:nvGrpSpPr>
            <p:cNvPr id="111" name="Google Shape;111;p13"/>
            <p:cNvGrpSpPr/>
            <p:nvPr/>
          </p:nvGrpSpPr>
          <p:grpSpPr>
            <a:xfrm>
              <a:off x="360000" y="2284300"/>
              <a:ext cx="6840000" cy="324000"/>
              <a:chOff x="360000" y="2284300"/>
              <a:chExt cx="6840000" cy="324000"/>
            </a:xfrm>
          </p:grpSpPr>
          <p:sp>
            <p:nvSpPr>
              <p:cNvPr id="112" name="Google Shape;112;p13"/>
              <p:cNvSpPr/>
              <p:nvPr/>
            </p:nvSpPr>
            <p:spPr>
              <a:xfrm>
                <a:off x="360000" y="2284300"/>
                <a:ext cx="6840000" cy="324000"/>
              </a:xfrm>
              <a:prstGeom prst="rect">
                <a:avLst/>
              </a:prstGeom>
              <a:solidFill>
                <a:srgbClr val="FFE6B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3"/>
              <p:cNvSpPr txBox="1"/>
              <p:nvPr/>
            </p:nvSpPr>
            <p:spPr>
              <a:xfrm>
                <a:off x="1732800" y="2338600"/>
                <a:ext cx="4094400" cy="2154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a:solidFill>
                      <a:srgbClr val="1D1D1B"/>
                    </a:solidFill>
                    <a:latin typeface="Righteous"/>
                    <a:ea typeface="Righteous"/>
                    <a:cs typeface="Righteous"/>
                    <a:sym typeface="Righteous"/>
                  </a:rPr>
                  <a:t>Special Services:</a:t>
                </a:r>
                <a:endParaRPr>
                  <a:solidFill>
                    <a:srgbClr val="1D1D1B"/>
                  </a:solidFill>
                  <a:latin typeface="Righteous"/>
                  <a:ea typeface="Righteous"/>
                  <a:cs typeface="Righteous"/>
                  <a:sym typeface="Righteous"/>
                </a:endParaRPr>
              </a:p>
            </p:txBody>
          </p:sp>
        </p:grpSp>
        <p:sp>
          <p:nvSpPr>
            <p:cNvPr id="114" name="Google Shape;114;p13"/>
            <p:cNvSpPr txBox="1"/>
            <p:nvPr/>
          </p:nvSpPr>
          <p:spPr>
            <a:xfrm>
              <a:off x="362525" y="2726425"/>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Post-construction cleaning: ............................................................................................................. $120 per hour</a:t>
              </a:r>
              <a:endParaRPr sz="1000">
                <a:latin typeface="ABeeZee"/>
                <a:ea typeface="ABeeZee"/>
                <a:cs typeface="ABeeZee"/>
                <a:sym typeface="ABeeZee"/>
              </a:endParaRPr>
            </a:p>
          </p:txBody>
        </p:sp>
        <p:sp>
          <p:nvSpPr>
            <p:cNvPr id="115" name="Google Shape;115;p13"/>
            <p:cNvSpPr txBox="1"/>
            <p:nvPr/>
          </p:nvSpPr>
          <p:spPr>
            <a:xfrm>
              <a:off x="362525" y="2991342"/>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Event setup and cleanup: .................................................................................................................. $90 per hour</a:t>
              </a:r>
              <a:endParaRPr sz="1000">
                <a:latin typeface="ABeeZee"/>
                <a:ea typeface="ABeeZee"/>
                <a:cs typeface="ABeeZee"/>
                <a:sym typeface="ABeeZee"/>
              </a:endParaRPr>
            </a:p>
          </p:txBody>
        </p:sp>
        <p:sp>
          <p:nvSpPr>
            <p:cNvPr id="116" name="Google Shape;116;p13"/>
            <p:cNvSpPr txBox="1"/>
            <p:nvPr/>
          </p:nvSpPr>
          <p:spPr>
            <a:xfrm>
              <a:off x="362525" y="3256259"/>
              <a:ext cx="6840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latin typeface="ABeeZee"/>
                  <a:ea typeface="ABeeZee"/>
                  <a:cs typeface="ABeeZee"/>
                  <a:sym typeface="ABeeZee"/>
                </a:rPr>
                <a:t>• Upholstery and fabric cleaning: ......................................................................................................... $70 per hour</a:t>
              </a:r>
              <a:endParaRPr sz="1000">
                <a:latin typeface="ABeeZee"/>
                <a:ea typeface="ABeeZee"/>
                <a:cs typeface="ABeeZee"/>
                <a:sym typeface="ABeeZee"/>
              </a:endParaRPr>
            </a:p>
          </p:txBody>
        </p:sp>
      </p:grpSp>
      <p:sp>
        <p:nvSpPr>
          <p:cNvPr id="117" name="Google Shape;117;p13"/>
          <p:cNvSpPr txBox="1"/>
          <p:nvPr/>
        </p:nvSpPr>
        <p:spPr>
          <a:xfrm>
            <a:off x="976650" y="9641858"/>
            <a:ext cx="5606700" cy="5541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lang="ru" sz="900">
                <a:solidFill>
                  <a:srgbClr val="9D9D9C"/>
                </a:solidFill>
                <a:latin typeface="ABeeZee"/>
                <a:ea typeface="ABeeZee"/>
                <a:cs typeface="ABeeZee"/>
                <a:sym typeface="ABeeZee"/>
              </a:rPr>
              <a:t>Please note that the prices mentioned above are just examples and can vary depending on factors such as the size of the office, the frequency of cleaning, and any additional requirements or customization requested by the client.</a:t>
            </a:r>
            <a:endParaRPr sz="900">
              <a:solidFill>
                <a:srgbClr val="9D9D9C"/>
              </a:solidFill>
              <a:latin typeface="ABeeZee"/>
              <a:ea typeface="ABeeZee"/>
              <a:cs typeface="ABeeZee"/>
              <a:sym typeface="ABeeZee"/>
            </a:endParaRPr>
          </a:p>
        </p:txBody>
      </p:sp>
      <p:grpSp>
        <p:nvGrpSpPr>
          <p:cNvPr id="118" name="Google Shape;118;p13"/>
          <p:cNvGrpSpPr/>
          <p:nvPr/>
        </p:nvGrpSpPr>
        <p:grpSpPr>
          <a:xfrm>
            <a:off x="5414875" y="71467"/>
            <a:ext cx="1863900" cy="2059850"/>
            <a:chOff x="5414875" y="71467"/>
            <a:chExt cx="1863900" cy="2059850"/>
          </a:xfrm>
        </p:grpSpPr>
        <p:sp>
          <p:nvSpPr>
            <p:cNvPr id="119" name="Google Shape;119;p13"/>
            <p:cNvSpPr/>
            <p:nvPr/>
          </p:nvSpPr>
          <p:spPr>
            <a:xfrm>
              <a:off x="5414875" y="1904992"/>
              <a:ext cx="1863900" cy="221700"/>
            </a:xfrm>
            <a:prstGeom prst="ellips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0" name="Google Shape;120;p13"/>
            <p:cNvPicPr preferRelativeResize="0"/>
            <p:nvPr/>
          </p:nvPicPr>
          <p:blipFill rotWithShape="1">
            <a:blip r:embed="rId11">
              <a:alphaModFix/>
            </a:blip>
            <a:srcRect b="4586" l="7789" r="16807" t="6183"/>
            <a:stretch/>
          </p:blipFill>
          <p:spPr>
            <a:xfrm>
              <a:off x="5516684" y="71467"/>
              <a:ext cx="1740800" cy="2059850"/>
            </a:xfrm>
            <a:prstGeom prst="rect">
              <a:avLst/>
            </a:prstGeom>
            <a:noFill/>
            <a:ln>
              <a:noFill/>
            </a:ln>
          </p:spPr>
        </p:pic>
        <p:sp>
          <p:nvSpPr>
            <p:cNvPr id="121" name="Google Shape;121;p13"/>
            <p:cNvSpPr/>
            <p:nvPr/>
          </p:nvSpPr>
          <p:spPr>
            <a:xfrm>
              <a:off x="5510650" y="1936975"/>
              <a:ext cx="309200" cy="156400"/>
            </a:xfrm>
            <a:custGeom>
              <a:rect b="b" l="l" r="r" t="t"/>
              <a:pathLst>
                <a:path extrusionOk="0" h="6256" w="12368">
                  <a:moveTo>
                    <a:pt x="10555" y="178"/>
                  </a:moveTo>
                  <a:lnTo>
                    <a:pt x="7463" y="1280"/>
                  </a:lnTo>
                  <a:lnTo>
                    <a:pt x="4904" y="2168"/>
                  </a:lnTo>
                  <a:lnTo>
                    <a:pt x="3802" y="2986"/>
                  </a:lnTo>
                  <a:lnTo>
                    <a:pt x="3376" y="3732"/>
                  </a:lnTo>
                  <a:lnTo>
                    <a:pt x="5260" y="3910"/>
                  </a:lnTo>
                  <a:lnTo>
                    <a:pt x="9738" y="4479"/>
                  </a:lnTo>
                  <a:lnTo>
                    <a:pt x="12368" y="4763"/>
                  </a:lnTo>
                  <a:lnTo>
                    <a:pt x="12297" y="5900"/>
                  </a:lnTo>
                  <a:lnTo>
                    <a:pt x="10022" y="6256"/>
                  </a:lnTo>
                  <a:lnTo>
                    <a:pt x="1279" y="5047"/>
                  </a:lnTo>
                  <a:lnTo>
                    <a:pt x="0" y="2773"/>
                  </a:lnTo>
                  <a:lnTo>
                    <a:pt x="1421" y="1209"/>
                  </a:lnTo>
                  <a:lnTo>
                    <a:pt x="4264" y="427"/>
                  </a:lnTo>
                  <a:lnTo>
                    <a:pt x="8600" y="0"/>
                  </a:lnTo>
                  <a:close/>
                </a:path>
              </a:pathLst>
            </a:custGeom>
            <a:solidFill>
              <a:schemeClr val="lt2"/>
            </a:solidFill>
            <a:ln>
              <a:noFill/>
            </a:ln>
          </p:spPr>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