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6858000" cy="9144000"/>
  <p:embeddedFontLst>
    <p:embeddedFont>
      <p:font typeface="Rubik Medium"/>
      <p:regular r:id="rId7"/>
      <p:bold r:id="rId8"/>
      <p:italic r:id="rId9"/>
      <p:boldItalic r:id="rId10"/>
    </p:embeddedFont>
    <p:embeddedFont>
      <p:font typeface="Rubik Ligh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">
          <p15:clr>
            <a:srgbClr val="747775"/>
          </p15:clr>
        </p15:guide>
        <p15:guide id="2" pos="3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33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ubikLight-regular.fntdata"/><Relationship Id="rId10" Type="http://schemas.openxmlformats.org/officeDocument/2006/relationships/font" Target="fonts/RubikMedium-boldItalic.fntdata"/><Relationship Id="rId13" Type="http://schemas.openxmlformats.org/officeDocument/2006/relationships/font" Target="fonts/RubikLight-italic.fntdata"/><Relationship Id="rId12" Type="http://schemas.openxmlformats.org/officeDocument/2006/relationships/font" Target="fonts/RubikLigh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ubikMedium-italic.fntdata"/><Relationship Id="rId14" Type="http://schemas.openxmlformats.org/officeDocument/2006/relationships/font" Target="fonts/RubikLigh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ubikMedium-regular.fntdata"/><Relationship Id="rId8" Type="http://schemas.openxmlformats.org/officeDocument/2006/relationships/font" Target="fonts/RubikMedium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10692000" cy="756000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" name="Google Shape;55;p13"/>
          <p:cNvGrpSpPr/>
          <p:nvPr/>
        </p:nvGrpSpPr>
        <p:grpSpPr>
          <a:xfrm>
            <a:off x="1073984" y="739831"/>
            <a:ext cx="8544031" cy="6080337"/>
            <a:chOff x="1101222" y="720425"/>
            <a:chExt cx="8544031" cy="6080337"/>
          </a:xfrm>
        </p:grpSpPr>
        <p:grpSp>
          <p:nvGrpSpPr>
            <p:cNvPr id="56" name="Google Shape;56;p13"/>
            <p:cNvGrpSpPr/>
            <p:nvPr/>
          </p:nvGrpSpPr>
          <p:grpSpPr>
            <a:xfrm>
              <a:off x="2716475" y="1937200"/>
              <a:ext cx="5322300" cy="3784200"/>
              <a:chOff x="2716475" y="1937200"/>
              <a:chExt cx="5322300" cy="3784200"/>
            </a:xfrm>
          </p:grpSpPr>
          <p:grpSp>
            <p:nvGrpSpPr>
              <p:cNvPr id="57" name="Google Shape;57;p13"/>
              <p:cNvGrpSpPr/>
              <p:nvPr/>
            </p:nvGrpSpPr>
            <p:grpSpPr>
              <a:xfrm>
                <a:off x="2923200" y="1937200"/>
                <a:ext cx="4845600" cy="3784200"/>
                <a:chOff x="2922313" y="1937200"/>
                <a:chExt cx="4845600" cy="3784200"/>
              </a:xfrm>
            </p:grpSpPr>
            <p:cxnSp>
              <p:nvCxnSpPr>
                <p:cNvPr id="58" name="Google Shape;58;p13"/>
                <p:cNvCxnSpPr/>
                <p:nvPr/>
              </p:nvCxnSpPr>
              <p:spPr>
                <a:xfrm rot="10800000">
                  <a:off x="2922313" y="1937200"/>
                  <a:ext cx="4845600" cy="3784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49494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59" name="Google Shape;59;p13"/>
                <p:cNvCxnSpPr/>
                <p:nvPr/>
              </p:nvCxnSpPr>
              <p:spPr>
                <a:xfrm flipH="1" rot="10800000">
                  <a:off x="2922313" y="1937200"/>
                  <a:ext cx="4845600" cy="3784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49494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cxnSp>
            <p:nvCxnSpPr>
              <p:cNvPr id="60" name="Google Shape;60;p13"/>
              <p:cNvCxnSpPr/>
              <p:nvPr/>
            </p:nvCxnSpPr>
            <p:spPr>
              <a:xfrm rot="10800000">
                <a:off x="2716475" y="3765898"/>
                <a:ext cx="53223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49494A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1" name="Google Shape;61;p13"/>
              <p:cNvCxnSpPr/>
              <p:nvPr/>
            </p:nvCxnSpPr>
            <p:spPr>
              <a:xfrm flipH="1">
                <a:off x="5341892" y="1962475"/>
                <a:ext cx="5700" cy="35601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49494A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2" name="Google Shape;62;p13"/>
            <p:cNvGrpSpPr/>
            <p:nvPr/>
          </p:nvGrpSpPr>
          <p:grpSpPr>
            <a:xfrm>
              <a:off x="3900232" y="3406397"/>
              <a:ext cx="2891537" cy="679873"/>
              <a:chOff x="3928500" y="553075"/>
              <a:chExt cx="2860925" cy="672675"/>
            </a:xfrm>
          </p:grpSpPr>
          <p:sp>
            <p:nvSpPr>
              <p:cNvPr id="63" name="Google Shape;63;p13"/>
              <p:cNvSpPr/>
              <p:nvPr/>
            </p:nvSpPr>
            <p:spPr>
              <a:xfrm>
                <a:off x="3959225" y="611950"/>
                <a:ext cx="2830200" cy="613800"/>
              </a:xfrm>
              <a:prstGeom prst="roundRect">
                <a:avLst>
                  <a:gd fmla="val 28666" name="adj"/>
                </a:avLst>
              </a:prstGeom>
              <a:solidFill>
                <a:srgbClr val="F4AD47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142875" rotWithShape="0" algn="bl" dir="2700000" dist="95250">
                  <a:srgbClr val="000000">
                    <a:alpha val="8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" name="Google Shape;64;p13"/>
              <p:cNvSpPr/>
              <p:nvPr/>
            </p:nvSpPr>
            <p:spPr>
              <a:xfrm>
                <a:off x="3928500" y="553075"/>
                <a:ext cx="2830200" cy="613800"/>
              </a:xfrm>
              <a:prstGeom prst="roundRect">
                <a:avLst>
                  <a:gd fmla="val 28666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" name="Google Shape;65;p13"/>
              <p:cNvSpPr txBox="1"/>
              <p:nvPr/>
            </p:nvSpPr>
            <p:spPr>
              <a:xfrm>
                <a:off x="4086450" y="667525"/>
                <a:ext cx="2514300" cy="380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2500">
                    <a:solidFill>
                      <a:srgbClr val="49494A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DISEASE</a:t>
                </a:r>
                <a:endParaRPr sz="2500">
                  <a:solidFill>
                    <a:srgbClr val="49494A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</p:grpSp>
        <p:grpSp>
          <p:nvGrpSpPr>
            <p:cNvPr id="66" name="Google Shape;66;p13"/>
            <p:cNvGrpSpPr/>
            <p:nvPr/>
          </p:nvGrpSpPr>
          <p:grpSpPr>
            <a:xfrm>
              <a:off x="1101222" y="720425"/>
              <a:ext cx="1996530" cy="1365053"/>
              <a:chOff x="1094975" y="2459075"/>
              <a:chExt cx="1996530" cy="1365053"/>
            </a:xfrm>
          </p:grpSpPr>
          <p:sp>
            <p:nvSpPr>
              <p:cNvPr id="67" name="Google Shape;67;p13"/>
              <p:cNvSpPr/>
              <p:nvPr/>
            </p:nvSpPr>
            <p:spPr>
              <a:xfrm>
                <a:off x="1133705" y="2600728"/>
                <a:ext cx="1957800" cy="1223400"/>
              </a:xfrm>
              <a:prstGeom prst="roundRect">
                <a:avLst>
                  <a:gd fmla="val 14449" name="adj"/>
                </a:avLst>
              </a:prstGeom>
              <a:solidFill>
                <a:srgbClr val="41D3E1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142875" rotWithShape="0" algn="bl" dir="2700000" dist="95250">
                  <a:srgbClr val="000000">
                    <a:alpha val="8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" name="Google Shape;68;p13"/>
              <p:cNvSpPr/>
              <p:nvPr/>
            </p:nvSpPr>
            <p:spPr>
              <a:xfrm>
                <a:off x="1094975" y="2564616"/>
                <a:ext cx="1957800" cy="1223400"/>
              </a:xfrm>
              <a:prstGeom prst="roundRect">
                <a:avLst>
                  <a:gd fmla="val 14449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13"/>
              <p:cNvSpPr/>
              <p:nvPr/>
            </p:nvSpPr>
            <p:spPr>
              <a:xfrm>
                <a:off x="1311325" y="2459075"/>
                <a:ext cx="1514400" cy="385200"/>
              </a:xfrm>
              <a:prstGeom prst="roundRect">
                <a:avLst>
                  <a:gd fmla="val 50000" name="adj"/>
                </a:avLst>
              </a:prstGeom>
              <a:solidFill>
                <a:srgbClr val="41D3E1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13"/>
              <p:cNvSpPr txBox="1"/>
              <p:nvPr/>
            </p:nvSpPr>
            <p:spPr>
              <a:xfrm>
                <a:off x="1337725" y="2513060"/>
                <a:ext cx="14616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95959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TREATMENT &amp; MEDICATIONS</a:t>
                </a:r>
                <a:endParaRPr sz="900">
                  <a:solidFill>
                    <a:srgbClr val="595959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71" name="Google Shape;71;p13"/>
              <p:cNvSpPr txBox="1"/>
              <p:nvPr/>
            </p:nvSpPr>
            <p:spPr>
              <a:xfrm>
                <a:off x="1168675" y="2952452"/>
                <a:ext cx="1799700" cy="69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Rubik Light"/>
                    <a:ea typeface="Rubik Light"/>
                    <a:cs typeface="Rubik Light"/>
                    <a:sym typeface="Rubik Light"/>
                  </a:rPr>
                  <a:t>They encompass the therapeutic interventions and pharmaceutical agents utilized by healthcare providers to manage and alleviate various medical conditions.</a:t>
                </a:r>
                <a:endParaRPr sz="900"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</p:grpSp>
        <p:grpSp>
          <p:nvGrpSpPr>
            <p:cNvPr id="72" name="Google Shape;72;p13"/>
            <p:cNvGrpSpPr/>
            <p:nvPr/>
          </p:nvGrpSpPr>
          <p:grpSpPr>
            <a:xfrm>
              <a:off x="4347735" y="720425"/>
              <a:ext cx="1996530" cy="1365053"/>
              <a:chOff x="1094975" y="2459075"/>
              <a:chExt cx="1996530" cy="1365053"/>
            </a:xfrm>
          </p:grpSpPr>
          <p:sp>
            <p:nvSpPr>
              <p:cNvPr id="73" name="Google Shape;73;p13"/>
              <p:cNvSpPr/>
              <p:nvPr/>
            </p:nvSpPr>
            <p:spPr>
              <a:xfrm>
                <a:off x="1133705" y="2600728"/>
                <a:ext cx="1957800" cy="1223400"/>
              </a:xfrm>
              <a:prstGeom prst="roundRect">
                <a:avLst>
                  <a:gd fmla="val 14449" name="adj"/>
                </a:avLst>
              </a:prstGeom>
              <a:solidFill>
                <a:srgbClr val="43D1A1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142875" rotWithShape="0" algn="bl" dir="2700000" dist="95250">
                  <a:srgbClr val="000000">
                    <a:alpha val="8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13"/>
              <p:cNvSpPr/>
              <p:nvPr/>
            </p:nvSpPr>
            <p:spPr>
              <a:xfrm>
                <a:off x="1094975" y="2564616"/>
                <a:ext cx="1957800" cy="1223400"/>
              </a:xfrm>
              <a:prstGeom prst="roundRect">
                <a:avLst>
                  <a:gd fmla="val 14449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13"/>
              <p:cNvSpPr/>
              <p:nvPr/>
            </p:nvSpPr>
            <p:spPr>
              <a:xfrm>
                <a:off x="1311325" y="2459075"/>
                <a:ext cx="1514400" cy="385200"/>
              </a:xfrm>
              <a:prstGeom prst="roundRect">
                <a:avLst>
                  <a:gd fmla="val 50000" name="adj"/>
                </a:avLst>
              </a:prstGeom>
              <a:solidFill>
                <a:srgbClr val="43D1A1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" name="Google Shape;76;p13"/>
              <p:cNvSpPr txBox="1"/>
              <p:nvPr/>
            </p:nvSpPr>
            <p:spPr>
              <a:xfrm>
                <a:off x="1337725" y="2513060"/>
                <a:ext cx="14616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95959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NURSING </a:t>
                </a:r>
                <a:endParaRPr sz="900">
                  <a:solidFill>
                    <a:srgbClr val="595959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95959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INTERVENTIONS</a:t>
                </a:r>
                <a:endParaRPr sz="900">
                  <a:solidFill>
                    <a:srgbClr val="595959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77" name="Google Shape;77;p13"/>
              <p:cNvSpPr txBox="1"/>
              <p:nvPr/>
            </p:nvSpPr>
            <p:spPr>
              <a:xfrm>
                <a:off x="1168675" y="2952452"/>
                <a:ext cx="1799700" cy="69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Rubik Light"/>
                    <a:ea typeface="Rubik Light"/>
                    <a:cs typeface="Rubik Light"/>
                    <a:sym typeface="Rubik Light"/>
                  </a:rPr>
                  <a:t>The actions and strategies implemented by nurses to assess, manage, and support patients throughout their healthcare journey.</a:t>
                </a:r>
                <a:endParaRPr sz="900"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</p:grpSp>
        <p:grpSp>
          <p:nvGrpSpPr>
            <p:cNvPr id="78" name="Google Shape;78;p13"/>
            <p:cNvGrpSpPr/>
            <p:nvPr/>
          </p:nvGrpSpPr>
          <p:grpSpPr>
            <a:xfrm>
              <a:off x="7648723" y="720425"/>
              <a:ext cx="1996530" cy="1365053"/>
              <a:chOff x="1094975" y="2459075"/>
              <a:chExt cx="1996530" cy="1365053"/>
            </a:xfrm>
          </p:grpSpPr>
          <p:sp>
            <p:nvSpPr>
              <p:cNvPr id="79" name="Google Shape;79;p13"/>
              <p:cNvSpPr/>
              <p:nvPr/>
            </p:nvSpPr>
            <p:spPr>
              <a:xfrm>
                <a:off x="1133705" y="2600728"/>
                <a:ext cx="1957800" cy="1223400"/>
              </a:xfrm>
              <a:prstGeom prst="roundRect">
                <a:avLst>
                  <a:gd fmla="val 14449" name="adj"/>
                </a:avLst>
              </a:prstGeom>
              <a:solidFill>
                <a:srgbClr val="F4AD47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142875" rotWithShape="0" algn="bl" dir="2700000" dist="95250">
                  <a:srgbClr val="000000">
                    <a:alpha val="8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13"/>
              <p:cNvSpPr/>
              <p:nvPr/>
            </p:nvSpPr>
            <p:spPr>
              <a:xfrm>
                <a:off x="1094975" y="2564616"/>
                <a:ext cx="1957800" cy="1223400"/>
              </a:xfrm>
              <a:prstGeom prst="roundRect">
                <a:avLst>
                  <a:gd fmla="val 14449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13"/>
              <p:cNvSpPr/>
              <p:nvPr/>
            </p:nvSpPr>
            <p:spPr>
              <a:xfrm>
                <a:off x="1311325" y="2459075"/>
                <a:ext cx="1514400" cy="385200"/>
              </a:xfrm>
              <a:prstGeom prst="roundRect">
                <a:avLst>
                  <a:gd fmla="val 50000" name="adj"/>
                </a:avLst>
              </a:prstGeom>
              <a:solidFill>
                <a:srgbClr val="F4AD47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" name="Google Shape;82;p13"/>
              <p:cNvSpPr txBox="1"/>
              <p:nvPr/>
            </p:nvSpPr>
            <p:spPr>
              <a:xfrm>
                <a:off x="1337725" y="2513060"/>
                <a:ext cx="14616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95959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POTENTIAL COMPLICATIONS</a:t>
                </a:r>
                <a:endParaRPr sz="900">
                  <a:solidFill>
                    <a:srgbClr val="595959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83" name="Google Shape;83;p13"/>
              <p:cNvSpPr txBox="1"/>
              <p:nvPr/>
            </p:nvSpPr>
            <p:spPr>
              <a:xfrm>
                <a:off x="1168675" y="2952452"/>
                <a:ext cx="1799700" cy="554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Rubik Light"/>
                    <a:ea typeface="Rubik Light"/>
                    <a:cs typeface="Rubik Light"/>
                    <a:sym typeface="Rubik Light"/>
                  </a:rPr>
                  <a:t>Potential complications refer to adverse events or outcomes that may arise during the course of a patient's illness or treatment.</a:t>
                </a:r>
                <a:endParaRPr sz="900"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</p:grpSp>
        <p:grpSp>
          <p:nvGrpSpPr>
            <p:cNvPr id="84" name="Google Shape;84;p13"/>
            <p:cNvGrpSpPr/>
            <p:nvPr/>
          </p:nvGrpSpPr>
          <p:grpSpPr>
            <a:xfrm>
              <a:off x="4347735" y="5435710"/>
              <a:ext cx="1996530" cy="1365053"/>
              <a:chOff x="1094975" y="2459075"/>
              <a:chExt cx="1996530" cy="1365053"/>
            </a:xfrm>
          </p:grpSpPr>
          <p:sp>
            <p:nvSpPr>
              <p:cNvPr id="85" name="Google Shape;85;p13"/>
              <p:cNvSpPr/>
              <p:nvPr/>
            </p:nvSpPr>
            <p:spPr>
              <a:xfrm>
                <a:off x="1133705" y="2600728"/>
                <a:ext cx="1957800" cy="1223400"/>
              </a:xfrm>
              <a:prstGeom prst="roundRect">
                <a:avLst>
                  <a:gd fmla="val 14449" name="adj"/>
                </a:avLst>
              </a:prstGeom>
              <a:solidFill>
                <a:srgbClr val="FABBF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142875" rotWithShape="0" algn="bl" dir="2700000" dist="95250">
                  <a:srgbClr val="000000">
                    <a:alpha val="8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" name="Google Shape;86;p13"/>
              <p:cNvSpPr/>
              <p:nvPr/>
            </p:nvSpPr>
            <p:spPr>
              <a:xfrm>
                <a:off x="1094975" y="2564616"/>
                <a:ext cx="1957800" cy="1223400"/>
              </a:xfrm>
              <a:prstGeom prst="roundRect">
                <a:avLst>
                  <a:gd fmla="val 14449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" name="Google Shape;87;p13"/>
              <p:cNvSpPr/>
              <p:nvPr/>
            </p:nvSpPr>
            <p:spPr>
              <a:xfrm>
                <a:off x="1311325" y="2459075"/>
                <a:ext cx="1514400" cy="385200"/>
              </a:xfrm>
              <a:prstGeom prst="roundRect">
                <a:avLst>
                  <a:gd fmla="val 50000" name="adj"/>
                </a:avLst>
              </a:prstGeom>
              <a:solidFill>
                <a:srgbClr val="FABBFC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" name="Google Shape;88;p13"/>
              <p:cNvSpPr txBox="1"/>
              <p:nvPr/>
            </p:nvSpPr>
            <p:spPr>
              <a:xfrm>
                <a:off x="1337725" y="2583085"/>
                <a:ext cx="1461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95959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LABS &amp; DIAGNOSTICS</a:t>
                </a:r>
                <a:endParaRPr sz="900">
                  <a:solidFill>
                    <a:srgbClr val="595959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89" name="Google Shape;89;p13"/>
              <p:cNvSpPr txBox="1"/>
              <p:nvPr/>
            </p:nvSpPr>
            <p:spPr>
              <a:xfrm>
                <a:off x="1168675" y="2952452"/>
                <a:ext cx="1799700" cy="554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Rubik Light"/>
                    <a:ea typeface="Rubik Light"/>
                    <a:cs typeface="Rubik Light"/>
                    <a:sym typeface="Rubik Light"/>
                  </a:rPr>
                  <a:t>Encompass the tests, procedures, and assessments conducted by healthcare professionals to gather information about a patient's.</a:t>
                </a:r>
                <a:endParaRPr sz="900"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</p:grpSp>
        <p:grpSp>
          <p:nvGrpSpPr>
            <p:cNvPr id="90" name="Google Shape;90;p13"/>
            <p:cNvGrpSpPr/>
            <p:nvPr/>
          </p:nvGrpSpPr>
          <p:grpSpPr>
            <a:xfrm>
              <a:off x="1101222" y="5435710"/>
              <a:ext cx="1996530" cy="1365053"/>
              <a:chOff x="1094975" y="2459075"/>
              <a:chExt cx="1996530" cy="1365053"/>
            </a:xfrm>
          </p:grpSpPr>
          <p:sp>
            <p:nvSpPr>
              <p:cNvPr id="91" name="Google Shape;91;p13"/>
              <p:cNvSpPr/>
              <p:nvPr/>
            </p:nvSpPr>
            <p:spPr>
              <a:xfrm>
                <a:off x="1133705" y="2600728"/>
                <a:ext cx="1957800" cy="1223400"/>
              </a:xfrm>
              <a:prstGeom prst="roundRect">
                <a:avLst>
                  <a:gd fmla="val 14449" name="adj"/>
                </a:avLst>
              </a:prstGeom>
              <a:solidFill>
                <a:srgbClr val="45CECE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142875" rotWithShape="0" algn="bl" dir="2700000" dist="95250">
                  <a:srgbClr val="000000">
                    <a:alpha val="8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" name="Google Shape;92;p13"/>
              <p:cNvSpPr/>
              <p:nvPr/>
            </p:nvSpPr>
            <p:spPr>
              <a:xfrm>
                <a:off x="1094975" y="2564616"/>
                <a:ext cx="1957800" cy="1223400"/>
              </a:xfrm>
              <a:prstGeom prst="roundRect">
                <a:avLst>
                  <a:gd fmla="val 14449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" name="Google Shape;93;p13"/>
              <p:cNvSpPr/>
              <p:nvPr/>
            </p:nvSpPr>
            <p:spPr>
              <a:xfrm>
                <a:off x="1311325" y="2459075"/>
                <a:ext cx="1514400" cy="385200"/>
              </a:xfrm>
              <a:prstGeom prst="roundRect">
                <a:avLst>
                  <a:gd fmla="val 50000" name="adj"/>
                </a:avLst>
              </a:prstGeom>
              <a:solidFill>
                <a:srgbClr val="45CECE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" name="Google Shape;94;p13"/>
              <p:cNvSpPr txBox="1"/>
              <p:nvPr/>
            </p:nvSpPr>
            <p:spPr>
              <a:xfrm>
                <a:off x="1337725" y="2583085"/>
                <a:ext cx="1461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95959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PATIENT EDUCATION</a:t>
                </a:r>
                <a:endParaRPr sz="900">
                  <a:solidFill>
                    <a:srgbClr val="595959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95" name="Google Shape;95;p13"/>
              <p:cNvSpPr txBox="1"/>
              <p:nvPr/>
            </p:nvSpPr>
            <p:spPr>
              <a:xfrm>
                <a:off x="1168675" y="2952452"/>
                <a:ext cx="1799700" cy="69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Rubik Light"/>
                    <a:ea typeface="Rubik Light"/>
                    <a:cs typeface="Rubik Light"/>
                    <a:sym typeface="Rubik Light"/>
                  </a:rPr>
                  <a:t>Is a fundamental aspect of nursing care aimed at empowering individuals to take an active role in managing their health and well-being.</a:t>
                </a:r>
                <a:endParaRPr sz="900"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</p:grpSp>
        <p:grpSp>
          <p:nvGrpSpPr>
            <p:cNvPr id="96" name="Google Shape;96;p13"/>
            <p:cNvGrpSpPr/>
            <p:nvPr/>
          </p:nvGrpSpPr>
          <p:grpSpPr>
            <a:xfrm>
              <a:off x="7648723" y="5435710"/>
              <a:ext cx="1996530" cy="1365053"/>
              <a:chOff x="1094975" y="2459075"/>
              <a:chExt cx="1996530" cy="1365053"/>
            </a:xfrm>
          </p:grpSpPr>
          <p:sp>
            <p:nvSpPr>
              <p:cNvPr id="97" name="Google Shape;97;p13"/>
              <p:cNvSpPr/>
              <p:nvPr/>
            </p:nvSpPr>
            <p:spPr>
              <a:xfrm>
                <a:off x="1133705" y="2600728"/>
                <a:ext cx="1957800" cy="1223400"/>
              </a:xfrm>
              <a:prstGeom prst="roundRect">
                <a:avLst>
                  <a:gd fmla="val 14449" name="adj"/>
                </a:avLst>
              </a:prstGeom>
              <a:solidFill>
                <a:srgbClr val="23B3E5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142875" rotWithShape="0" algn="bl" dir="2700000" dist="95250">
                  <a:srgbClr val="000000">
                    <a:alpha val="8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" name="Google Shape;98;p13"/>
              <p:cNvSpPr/>
              <p:nvPr/>
            </p:nvSpPr>
            <p:spPr>
              <a:xfrm>
                <a:off x="1094975" y="2564616"/>
                <a:ext cx="1957800" cy="1223400"/>
              </a:xfrm>
              <a:prstGeom prst="roundRect">
                <a:avLst>
                  <a:gd fmla="val 14449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" name="Google Shape;99;p13"/>
              <p:cNvSpPr/>
              <p:nvPr/>
            </p:nvSpPr>
            <p:spPr>
              <a:xfrm>
                <a:off x="1311325" y="2459075"/>
                <a:ext cx="1514400" cy="385200"/>
              </a:xfrm>
              <a:prstGeom prst="roundRect">
                <a:avLst>
                  <a:gd fmla="val 50000" name="adj"/>
                </a:avLst>
              </a:prstGeom>
              <a:solidFill>
                <a:srgbClr val="23B3E5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" name="Google Shape;100;p13"/>
              <p:cNvSpPr txBox="1"/>
              <p:nvPr/>
            </p:nvSpPr>
            <p:spPr>
              <a:xfrm>
                <a:off x="1337725" y="2583085"/>
                <a:ext cx="1461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95959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RISK FACTORS</a:t>
                </a:r>
                <a:endParaRPr sz="900">
                  <a:solidFill>
                    <a:srgbClr val="595959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101" name="Google Shape;101;p13"/>
              <p:cNvSpPr txBox="1"/>
              <p:nvPr/>
            </p:nvSpPr>
            <p:spPr>
              <a:xfrm>
                <a:off x="1168675" y="2952452"/>
                <a:ext cx="1799700" cy="69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Rubik Light"/>
                    <a:ea typeface="Rubik Light"/>
                    <a:cs typeface="Rubik Light"/>
                    <a:sym typeface="Rubik Light"/>
                  </a:rPr>
                  <a:t>Understanding and identifying risk factors are crucial for preventive healthcare, as they enable healthcare professionals to assess susceptibility to certain conditions.</a:t>
                </a:r>
                <a:endParaRPr sz="900"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</p:grpSp>
        <p:grpSp>
          <p:nvGrpSpPr>
            <p:cNvPr id="102" name="Google Shape;102;p13"/>
            <p:cNvGrpSpPr/>
            <p:nvPr/>
          </p:nvGrpSpPr>
          <p:grpSpPr>
            <a:xfrm>
              <a:off x="1101222" y="3079519"/>
              <a:ext cx="1996530" cy="1365053"/>
              <a:chOff x="1094975" y="2459075"/>
              <a:chExt cx="1996530" cy="1365053"/>
            </a:xfrm>
          </p:grpSpPr>
          <p:sp>
            <p:nvSpPr>
              <p:cNvPr id="103" name="Google Shape;103;p13"/>
              <p:cNvSpPr/>
              <p:nvPr/>
            </p:nvSpPr>
            <p:spPr>
              <a:xfrm>
                <a:off x="1133705" y="2600728"/>
                <a:ext cx="1957800" cy="1223400"/>
              </a:xfrm>
              <a:prstGeom prst="roundRect">
                <a:avLst>
                  <a:gd fmla="val 14449" name="adj"/>
                </a:avLst>
              </a:prstGeom>
              <a:solidFill>
                <a:srgbClr val="FEBAE5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142875" rotWithShape="0" algn="bl" dir="2700000" dist="95250">
                  <a:srgbClr val="000000">
                    <a:alpha val="8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" name="Google Shape;104;p13"/>
              <p:cNvSpPr/>
              <p:nvPr/>
            </p:nvSpPr>
            <p:spPr>
              <a:xfrm>
                <a:off x="1094975" y="2564616"/>
                <a:ext cx="1957800" cy="1223400"/>
              </a:xfrm>
              <a:prstGeom prst="roundRect">
                <a:avLst>
                  <a:gd fmla="val 14449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" name="Google Shape;105;p13"/>
              <p:cNvSpPr/>
              <p:nvPr/>
            </p:nvSpPr>
            <p:spPr>
              <a:xfrm>
                <a:off x="1311325" y="2459075"/>
                <a:ext cx="1514400" cy="385200"/>
              </a:xfrm>
              <a:prstGeom prst="roundRect">
                <a:avLst>
                  <a:gd fmla="val 50000" name="adj"/>
                </a:avLst>
              </a:prstGeom>
              <a:solidFill>
                <a:srgbClr val="FEBAE5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" name="Google Shape;106;p13"/>
              <p:cNvSpPr txBox="1"/>
              <p:nvPr/>
            </p:nvSpPr>
            <p:spPr>
              <a:xfrm>
                <a:off x="1332725" y="2511635"/>
                <a:ext cx="14616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95959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ETIOLOGY &amp; PATHOPHYSIOLOGY</a:t>
                </a:r>
                <a:endParaRPr sz="900">
                  <a:solidFill>
                    <a:srgbClr val="595959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107" name="Google Shape;107;p13"/>
              <p:cNvSpPr txBox="1"/>
              <p:nvPr/>
            </p:nvSpPr>
            <p:spPr>
              <a:xfrm>
                <a:off x="1168675" y="2952452"/>
                <a:ext cx="1799700" cy="69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Rubik Light"/>
                    <a:ea typeface="Rubik Light"/>
                    <a:cs typeface="Rubik Light"/>
                    <a:sym typeface="Rubik Light"/>
                  </a:rPr>
                  <a:t>Understanding the etiology is crucial for healthcare professionals as it provides insight into why a disease develops and helps guide treatment.</a:t>
                </a:r>
                <a:endParaRPr sz="900"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</p:grpSp>
        <p:grpSp>
          <p:nvGrpSpPr>
            <p:cNvPr id="108" name="Google Shape;108;p13"/>
            <p:cNvGrpSpPr/>
            <p:nvPr/>
          </p:nvGrpSpPr>
          <p:grpSpPr>
            <a:xfrm>
              <a:off x="7648723" y="3079519"/>
              <a:ext cx="1996530" cy="1365053"/>
              <a:chOff x="1094975" y="2459075"/>
              <a:chExt cx="1996530" cy="1365053"/>
            </a:xfrm>
          </p:grpSpPr>
          <p:sp>
            <p:nvSpPr>
              <p:cNvPr id="109" name="Google Shape;109;p13"/>
              <p:cNvSpPr/>
              <p:nvPr/>
            </p:nvSpPr>
            <p:spPr>
              <a:xfrm>
                <a:off x="1133705" y="2600728"/>
                <a:ext cx="1957800" cy="1223400"/>
              </a:xfrm>
              <a:prstGeom prst="roundRect">
                <a:avLst>
                  <a:gd fmla="val 14449" name="adj"/>
                </a:avLst>
              </a:prstGeom>
              <a:solidFill>
                <a:srgbClr val="41D3E1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142875" rotWithShape="0" algn="bl" dir="2700000" dist="95250">
                  <a:srgbClr val="000000">
                    <a:alpha val="8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" name="Google Shape;110;p13"/>
              <p:cNvSpPr/>
              <p:nvPr/>
            </p:nvSpPr>
            <p:spPr>
              <a:xfrm>
                <a:off x="1094975" y="2564616"/>
                <a:ext cx="1957800" cy="1223400"/>
              </a:xfrm>
              <a:prstGeom prst="roundRect">
                <a:avLst>
                  <a:gd fmla="val 14449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" name="Google Shape;111;p13"/>
              <p:cNvSpPr/>
              <p:nvPr/>
            </p:nvSpPr>
            <p:spPr>
              <a:xfrm>
                <a:off x="1311325" y="2459075"/>
                <a:ext cx="1514400" cy="385200"/>
              </a:xfrm>
              <a:prstGeom prst="roundRect">
                <a:avLst>
                  <a:gd fmla="val 50000" name="adj"/>
                </a:avLst>
              </a:prstGeom>
              <a:solidFill>
                <a:srgbClr val="41D3E1"/>
              </a:solidFill>
              <a:ln cap="flat" cmpd="sng" w="9525">
                <a:solidFill>
                  <a:srgbClr val="49494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" name="Google Shape;112;p13"/>
              <p:cNvSpPr txBox="1"/>
              <p:nvPr/>
            </p:nvSpPr>
            <p:spPr>
              <a:xfrm>
                <a:off x="1337725" y="2583085"/>
                <a:ext cx="1461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95959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SIGN &amp; SYMPTOMS</a:t>
                </a:r>
                <a:endParaRPr sz="900">
                  <a:solidFill>
                    <a:srgbClr val="595959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113" name="Google Shape;113;p13"/>
              <p:cNvSpPr txBox="1"/>
              <p:nvPr/>
            </p:nvSpPr>
            <p:spPr>
              <a:xfrm>
                <a:off x="1168675" y="2952452"/>
                <a:ext cx="1799700" cy="69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Rubik Light"/>
                    <a:ea typeface="Rubik Light"/>
                    <a:cs typeface="Rubik Light"/>
                    <a:sym typeface="Rubik Light"/>
                  </a:rPr>
                  <a:t>Crucial indicators of a patient's health status and provide valuable information for healthcare providers to assess, diagnose, and treat medical conditions.</a:t>
                </a:r>
                <a:endParaRPr sz="900"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