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Ubuntu Light"/>
      <p:regular r:id="rId9"/>
      <p:bold r:id="rId10"/>
      <p:italic r:id="rId11"/>
      <p:boldItalic r:id="rId12"/>
    </p:embeddedFont>
    <p:embeddedFont>
      <p:font typeface="Ubuntu"/>
      <p:regular r:id="rId13"/>
      <p:bold r:id="rId14"/>
      <p:italic r:id="rId15"/>
      <p:boldItalic r:id="rId16"/>
    </p:embeddedFont>
    <p:embeddedFont>
      <p:font typeface="Ubuntu Medium"/>
      <p:regular r:id="rId17"/>
      <p:bold r:id="rId18"/>
      <p:italic r:id="rId19"/>
      <p:boldItalic r:id="rId20"/>
    </p:embeddedFont>
    <p:embeddedFont>
      <p:font typeface="Lato Black"/>
      <p:bold r:id="rId21"/>
      <p:boldItalic r:id="rId22"/>
    </p:embeddedFont>
    <p:embeddedFont>
      <p:font typeface="UnifrakturMaguntia"/>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UbuntuMedium-boldItalic.fntdata"/><Relationship Id="rId11" Type="http://schemas.openxmlformats.org/officeDocument/2006/relationships/font" Target="fonts/UbuntuLight-italic.fntdata"/><Relationship Id="rId22" Type="http://schemas.openxmlformats.org/officeDocument/2006/relationships/font" Target="fonts/LatoBlack-boldItalic.fntdata"/><Relationship Id="rId10" Type="http://schemas.openxmlformats.org/officeDocument/2006/relationships/font" Target="fonts/UbuntuLight-bold.fntdata"/><Relationship Id="rId21" Type="http://schemas.openxmlformats.org/officeDocument/2006/relationships/font" Target="fonts/LatoBlack-bold.fntdata"/><Relationship Id="rId13" Type="http://schemas.openxmlformats.org/officeDocument/2006/relationships/font" Target="fonts/Ubuntu-regular.fntdata"/><Relationship Id="rId12" Type="http://schemas.openxmlformats.org/officeDocument/2006/relationships/font" Target="fonts/UbuntuLight-boldItalic.fntdata"/><Relationship Id="rId23" Type="http://schemas.openxmlformats.org/officeDocument/2006/relationships/font" Target="fonts/UnifrakturMagunti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UbuntuLight-regular.fntdata"/><Relationship Id="rId15" Type="http://schemas.openxmlformats.org/officeDocument/2006/relationships/font" Target="fonts/Ubuntu-italic.fntdata"/><Relationship Id="rId14" Type="http://schemas.openxmlformats.org/officeDocument/2006/relationships/font" Target="fonts/Ubuntu-bold.fntdata"/><Relationship Id="rId17" Type="http://schemas.openxmlformats.org/officeDocument/2006/relationships/font" Target="fonts/UbuntuMedium-regular.fntdata"/><Relationship Id="rId16" Type="http://schemas.openxmlformats.org/officeDocument/2006/relationships/font" Target="fonts/Ubuntu-boldItalic.fntdata"/><Relationship Id="rId5" Type="http://schemas.openxmlformats.org/officeDocument/2006/relationships/slide" Target="slides/slide1.xml"/><Relationship Id="rId19" Type="http://schemas.openxmlformats.org/officeDocument/2006/relationships/font" Target="fonts/UbuntuMedium-italic.fntdata"/><Relationship Id="rId6" Type="http://schemas.openxmlformats.org/officeDocument/2006/relationships/slide" Target="slides/slide2.xml"/><Relationship Id="rId18" Type="http://schemas.openxmlformats.org/officeDocument/2006/relationships/font" Target="fonts/UbuntuMedium-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2219b60c74_0_2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2219b60c7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222f4003fb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222f4003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2219b60c74_0_5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2219b60c7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03761" y="212065"/>
            <a:ext cx="8694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chemeClr val="dk1"/>
                </a:solidFill>
                <a:latin typeface="Ubuntu Medium"/>
                <a:ea typeface="Ubuntu Medium"/>
                <a:cs typeface="Ubuntu Medium"/>
                <a:sym typeface="Ubuntu Medium"/>
              </a:rPr>
              <a:t>№05</a:t>
            </a:r>
            <a:endParaRPr sz="900">
              <a:solidFill>
                <a:schemeClr val="dk1"/>
              </a:solidFill>
              <a:latin typeface="Ubuntu Medium"/>
              <a:ea typeface="Ubuntu Medium"/>
              <a:cs typeface="Ubuntu Medium"/>
              <a:sym typeface="Ubuntu Medium"/>
            </a:endParaRPr>
          </a:p>
        </p:txBody>
      </p:sp>
      <p:cxnSp>
        <p:nvCxnSpPr>
          <p:cNvPr id="55" name="Google Shape;55;p13"/>
          <p:cNvCxnSpPr/>
          <p:nvPr/>
        </p:nvCxnSpPr>
        <p:spPr>
          <a:xfrm>
            <a:off x="312500" y="462936"/>
            <a:ext cx="6934200" cy="0"/>
          </a:xfrm>
          <a:prstGeom prst="straightConnector1">
            <a:avLst/>
          </a:prstGeom>
          <a:noFill/>
          <a:ln cap="flat" cmpd="sng" w="19050">
            <a:solidFill>
              <a:schemeClr val="dk1"/>
            </a:solidFill>
            <a:prstDash val="solid"/>
            <a:round/>
            <a:headEnd len="med" w="med" type="none"/>
            <a:tailEnd len="med" w="med" type="none"/>
          </a:ln>
        </p:spPr>
      </p:cxnSp>
      <p:sp>
        <p:nvSpPr>
          <p:cNvPr id="56" name="Google Shape;56;p13"/>
          <p:cNvSpPr txBox="1"/>
          <p:nvPr/>
        </p:nvSpPr>
        <p:spPr>
          <a:xfrm>
            <a:off x="6377311" y="212065"/>
            <a:ext cx="8694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chemeClr val="dk1"/>
                </a:solidFill>
                <a:latin typeface="Ubuntu Medium"/>
                <a:ea typeface="Ubuntu Medium"/>
                <a:cs typeface="Ubuntu Medium"/>
                <a:sym typeface="Ubuntu Medium"/>
              </a:rPr>
              <a:t>JULY 11, 2028</a:t>
            </a:r>
            <a:endParaRPr sz="900">
              <a:solidFill>
                <a:schemeClr val="dk1"/>
              </a:solidFill>
              <a:latin typeface="Ubuntu Medium"/>
              <a:ea typeface="Ubuntu Medium"/>
              <a:cs typeface="Ubuntu Medium"/>
              <a:sym typeface="Ubuntu Medium"/>
            </a:endParaRPr>
          </a:p>
        </p:txBody>
      </p:sp>
      <p:sp>
        <p:nvSpPr>
          <p:cNvPr id="57" name="Google Shape;57;p13"/>
          <p:cNvSpPr txBox="1"/>
          <p:nvPr/>
        </p:nvSpPr>
        <p:spPr>
          <a:xfrm>
            <a:off x="1732251" y="5542875"/>
            <a:ext cx="40956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chemeClr val="dk1"/>
                </a:solidFill>
                <a:latin typeface="Ubuntu Light"/>
                <a:ea typeface="Ubuntu Light"/>
                <a:cs typeface="Ubuntu Light"/>
                <a:sym typeface="Ubuntu Light"/>
              </a:rPr>
              <a:t>The Heart of the Big Apple: Exploring Times Square</a:t>
            </a:r>
            <a:endParaRPr i="1" sz="1000">
              <a:solidFill>
                <a:schemeClr val="dk1"/>
              </a:solidFill>
              <a:latin typeface="Ubuntu Light"/>
              <a:ea typeface="Ubuntu Light"/>
              <a:cs typeface="Ubuntu Light"/>
              <a:sym typeface="Ubuntu Light"/>
            </a:endParaRPr>
          </a:p>
        </p:txBody>
      </p:sp>
      <p:sp>
        <p:nvSpPr>
          <p:cNvPr id="58" name="Google Shape;58;p13"/>
          <p:cNvSpPr txBox="1"/>
          <p:nvPr/>
        </p:nvSpPr>
        <p:spPr>
          <a:xfrm>
            <a:off x="5026400" y="6837315"/>
            <a:ext cx="2246700" cy="342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This bustling hub attracts millions of tourists each year, offering everything from Broadway theaters to flagship stores and street performers.  The electric atmosphere makes it a favorite destination for both locals and visitors. Beyond its dazzling facade, Times Square is also home to numerous historical landmarks, including the Times Square Ball Drop, which marks the start of each New Year. Visitors can enjoy world-class dining, exclusive shopping experiences, and immersive entertainment in this vibrant district. Visitors can enjoy world-class dining, exclusive shopping experiences, and immersive entertainment in this vibrant district.</a:t>
            </a:r>
            <a:endParaRPr sz="1000">
              <a:solidFill>
                <a:schemeClr val="dk1"/>
              </a:solidFill>
              <a:latin typeface="Ubuntu"/>
              <a:ea typeface="Ubuntu"/>
              <a:cs typeface="Ubuntu"/>
              <a:sym typeface="Ubuntu"/>
            </a:endParaRPr>
          </a:p>
        </p:txBody>
      </p:sp>
      <p:sp>
        <p:nvSpPr>
          <p:cNvPr id="59" name="Google Shape;59;p13"/>
          <p:cNvSpPr txBox="1"/>
          <p:nvPr/>
        </p:nvSpPr>
        <p:spPr>
          <a:xfrm>
            <a:off x="2656650" y="6837315"/>
            <a:ext cx="2246700" cy="342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The electric atmosphere makes it a favorite destination for both locals and visitors. Beyond its dazzling facade, Times Square is also home to numerous historical landmarks, including the Times Square Ball Drop</a:t>
            </a:r>
            <a:r>
              <a:rPr lang="uk" sz="1000">
                <a:solidFill>
                  <a:schemeClr val="dk1"/>
                </a:solidFill>
                <a:latin typeface="Ubuntu"/>
                <a:ea typeface="Ubuntu"/>
                <a:cs typeface="Ubuntu"/>
                <a:sym typeface="Ubuntu"/>
              </a:rPr>
              <a:t>, which marks the start of each New Year.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Visitors can enjoy world-class dining, exclusive shopping experiences, and immersive entertainment in this vibrant district.</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Times Square, often referred to as the "Crossroads of the World," is the beating heart of New York City. From its iconic neon lights to the constant </a:t>
            </a:r>
            <a:endParaRPr sz="1000">
              <a:solidFill>
                <a:schemeClr val="dk1"/>
              </a:solidFill>
              <a:latin typeface="Ubuntu"/>
              <a:ea typeface="Ubuntu"/>
              <a:cs typeface="Ubuntu"/>
              <a:sym typeface="Ubuntu"/>
            </a:endParaRPr>
          </a:p>
        </p:txBody>
      </p:sp>
      <p:sp>
        <p:nvSpPr>
          <p:cNvPr id="60" name="Google Shape;60;p13"/>
          <p:cNvSpPr txBox="1"/>
          <p:nvPr/>
        </p:nvSpPr>
        <p:spPr>
          <a:xfrm>
            <a:off x="312500" y="6837315"/>
            <a:ext cx="2246700" cy="342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Times Square, often referred to as the "Crossroads of the World," is the beating heart of New York City. From its iconic neon lights to the constant buzz of activity, Times Square is a place that never sleeps. This bustling hub attracts millions of tourists each year, offering everything from Broadway theaters to flagship stores and street performers.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The electric atmosphere makes it a favorite destination for both locals and visitors. </a:t>
            </a:r>
            <a:r>
              <a:rPr lang="uk" sz="1000">
                <a:solidFill>
                  <a:schemeClr val="dk1"/>
                </a:solidFill>
                <a:latin typeface="Ubuntu"/>
                <a:ea typeface="Ubuntu"/>
                <a:cs typeface="Ubuntu"/>
                <a:sym typeface="Ubuntu"/>
              </a:rPr>
              <a:t>Beyond its dazzling facade, Times Square is also home to numerous historical landmarks, including the Times Square Ball Drop and other lesser-known attractions.</a:t>
            </a:r>
            <a:endParaRPr sz="1000">
              <a:solidFill>
                <a:schemeClr val="dk1"/>
              </a:solidFill>
              <a:latin typeface="Ubuntu"/>
              <a:ea typeface="Ubuntu"/>
              <a:cs typeface="Ubuntu"/>
              <a:sym typeface="Ubuntu"/>
            </a:endParaRPr>
          </a:p>
        </p:txBody>
      </p:sp>
      <p:cxnSp>
        <p:nvCxnSpPr>
          <p:cNvPr id="61" name="Google Shape;61;p13"/>
          <p:cNvCxnSpPr/>
          <p:nvPr/>
        </p:nvCxnSpPr>
        <p:spPr>
          <a:xfrm>
            <a:off x="312500" y="1175037"/>
            <a:ext cx="6934200" cy="0"/>
          </a:xfrm>
          <a:prstGeom prst="straightConnector1">
            <a:avLst/>
          </a:prstGeom>
          <a:noFill/>
          <a:ln cap="flat" cmpd="sng" w="19050">
            <a:solidFill>
              <a:schemeClr val="dk1"/>
            </a:solidFill>
            <a:prstDash val="solid"/>
            <a:round/>
            <a:headEnd len="med" w="med" type="none"/>
            <a:tailEnd len="med" w="med" type="none"/>
          </a:ln>
        </p:spPr>
      </p:cxnSp>
      <p:cxnSp>
        <p:nvCxnSpPr>
          <p:cNvPr id="62" name="Google Shape;62;p13"/>
          <p:cNvCxnSpPr/>
          <p:nvPr/>
        </p:nvCxnSpPr>
        <p:spPr>
          <a:xfrm>
            <a:off x="312500" y="1269587"/>
            <a:ext cx="6934200" cy="0"/>
          </a:xfrm>
          <a:prstGeom prst="straightConnector1">
            <a:avLst/>
          </a:prstGeom>
          <a:noFill/>
          <a:ln cap="flat" cmpd="sng" w="38100">
            <a:solidFill>
              <a:schemeClr val="dk1"/>
            </a:solidFill>
            <a:prstDash val="solid"/>
            <a:round/>
            <a:headEnd len="med" w="med" type="none"/>
            <a:tailEnd len="med" w="med" type="none"/>
          </a:ln>
        </p:spPr>
      </p:cxnSp>
      <p:pic>
        <p:nvPicPr>
          <p:cNvPr id="63" name="Google Shape;63;p13"/>
          <p:cNvPicPr preferRelativeResize="0"/>
          <p:nvPr/>
        </p:nvPicPr>
        <p:blipFill>
          <a:blip r:embed="rId3">
            <a:alphaModFix/>
          </a:blip>
          <a:stretch>
            <a:fillRect/>
          </a:stretch>
        </p:blipFill>
        <p:spPr>
          <a:xfrm>
            <a:off x="303750" y="1480875"/>
            <a:ext cx="6943749" cy="3966882"/>
          </a:xfrm>
          <a:prstGeom prst="rect">
            <a:avLst/>
          </a:prstGeom>
          <a:noFill/>
          <a:ln>
            <a:noFill/>
          </a:ln>
        </p:spPr>
      </p:pic>
      <p:cxnSp>
        <p:nvCxnSpPr>
          <p:cNvPr id="64" name="Google Shape;64;p13"/>
          <p:cNvCxnSpPr/>
          <p:nvPr/>
        </p:nvCxnSpPr>
        <p:spPr>
          <a:xfrm>
            <a:off x="312500" y="5815409"/>
            <a:ext cx="6934200" cy="0"/>
          </a:xfrm>
          <a:prstGeom prst="straightConnector1">
            <a:avLst/>
          </a:prstGeom>
          <a:noFill/>
          <a:ln cap="flat" cmpd="sng" w="19050">
            <a:solidFill>
              <a:schemeClr val="dk1"/>
            </a:solidFill>
            <a:prstDash val="solid"/>
            <a:round/>
            <a:headEnd len="med" w="med" type="none"/>
            <a:tailEnd len="med" w="med" type="none"/>
          </a:ln>
        </p:spPr>
      </p:cxnSp>
      <p:sp>
        <p:nvSpPr>
          <p:cNvPr id="65" name="Google Shape;65;p13"/>
          <p:cNvSpPr txBox="1"/>
          <p:nvPr/>
        </p:nvSpPr>
        <p:spPr>
          <a:xfrm>
            <a:off x="303670" y="5978130"/>
            <a:ext cx="6934200" cy="384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500">
                <a:solidFill>
                  <a:schemeClr val="dk1"/>
                </a:solidFill>
                <a:latin typeface="Lato Black"/>
                <a:ea typeface="Lato Black"/>
                <a:cs typeface="Lato Black"/>
                <a:sym typeface="Lato Black"/>
              </a:rPr>
              <a:t>THE HEART OF THE BIG APPLE</a:t>
            </a:r>
            <a:endParaRPr sz="2500">
              <a:solidFill>
                <a:schemeClr val="dk1"/>
              </a:solidFill>
              <a:latin typeface="Lato Black"/>
              <a:ea typeface="Lato Black"/>
              <a:cs typeface="Lato Black"/>
              <a:sym typeface="Lato Black"/>
            </a:endParaRPr>
          </a:p>
        </p:txBody>
      </p:sp>
      <p:sp>
        <p:nvSpPr>
          <p:cNvPr id="66" name="Google Shape;66;p13"/>
          <p:cNvSpPr txBox="1"/>
          <p:nvPr/>
        </p:nvSpPr>
        <p:spPr>
          <a:xfrm>
            <a:off x="303676" y="6401775"/>
            <a:ext cx="26814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Exploring Times Square</a:t>
            </a:r>
            <a:endParaRPr sz="1500">
              <a:solidFill>
                <a:schemeClr val="dk1"/>
              </a:solidFill>
              <a:latin typeface="Lato Black"/>
              <a:ea typeface="Lato Black"/>
              <a:cs typeface="Lato Black"/>
              <a:sym typeface="Lato Black"/>
            </a:endParaRPr>
          </a:p>
        </p:txBody>
      </p:sp>
      <p:sp>
        <p:nvSpPr>
          <p:cNvPr id="67" name="Google Shape;67;p13"/>
          <p:cNvSpPr txBox="1"/>
          <p:nvPr/>
        </p:nvSpPr>
        <p:spPr>
          <a:xfrm>
            <a:off x="600225" y="503672"/>
            <a:ext cx="6347700" cy="631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100">
                <a:solidFill>
                  <a:schemeClr val="dk1"/>
                </a:solidFill>
                <a:latin typeface="UnifrakturMaguntia"/>
                <a:ea typeface="UnifrakturMaguntia"/>
                <a:cs typeface="UnifrakturMaguntia"/>
                <a:sym typeface="UnifrakturMaguntia"/>
              </a:rPr>
              <a:t>The New York Chronicles</a:t>
            </a:r>
            <a:endParaRPr sz="4100">
              <a:solidFill>
                <a:schemeClr val="dk1"/>
              </a:solidFill>
              <a:latin typeface="UnifrakturMaguntia"/>
              <a:ea typeface="UnifrakturMaguntia"/>
              <a:cs typeface="UnifrakturMaguntia"/>
              <a:sym typeface="UnifrakturMagunt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nvSpPr>
        <p:spPr>
          <a:xfrm>
            <a:off x="303761" y="212065"/>
            <a:ext cx="8694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chemeClr val="dk1"/>
                </a:solidFill>
                <a:latin typeface="Ubuntu Medium"/>
                <a:ea typeface="Ubuntu Medium"/>
                <a:cs typeface="Ubuntu Medium"/>
                <a:sym typeface="Ubuntu Medium"/>
              </a:rPr>
              <a:t>№05</a:t>
            </a:r>
            <a:endParaRPr sz="900">
              <a:solidFill>
                <a:schemeClr val="dk1"/>
              </a:solidFill>
              <a:latin typeface="Ubuntu Medium"/>
              <a:ea typeface="Ubuntu Medium"/>
              <a:cs typeface="Ubuntu Medium"/>
              <a:sym typeface="Ubuntu Medium"/>
            </a:endParaRPr>
          </a:p>
        </p:txBody>
      </p:sp>
      <p:cxnSp>
        <p:nvCxnSpPr>
          <p:cNvPr id="73" name="Google Shape;73;p14"/>
          <p:cNvCxnSpPr/>
          <p:nvPr/>
        </p:nvCxnSpPr>
        <p:spPr>
          <a:xfrm>
            <a:off x="312500" y="462936"/>
            <a:ext cx="6934200" cy="0"/>
          </a:xfrm>
          <a:prstGeom prst="straightConnector1">
            <a:avLst/>
          </a:prstGeom>
          <a:noFill/>
          <a:ln cap="flat" cmpd="sng" w="19050">
            <a:solidFill>
              <a:schemeClr val="dk1"/>
            </a:solidFill>
            <a:prstDash val="solid"/>
            <a:round/>
            <a:headEnd len="med" w="med" type="none"/>
            <a:tailEnd len="med" w="med" type="none"/>
          </a:ln>
        </p:spPr>
      </p:cxnSp>
      <p:sp>
        <p:nvSpPr>
          <p:cNvPr id="74" name="Google Shape;74;p14"/>
          <p:cNvSpPr txBox="1"/>
          <p:nvPr/>
        </p:nvSpPr>
        <p:spPr>
          <a:xfrm>
            <a:off x="6377311" y="212065"/>
            <a:ext cx="8694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chemeClr val="dk1"/>
                </a:solidFill>
                <a:latin typeface="Ubuntu Medium"/>
                <a:ea typeface="Ubuntu Medium"/>
                <a:cs typeface="Ubuntu Medium"/>
                <a:sym typeface="Ubuntu Medium"/>
              </a:rPr>
              <a:t>JULY 11, 2028</a:t>
            </a:r>
            <a:endParaRPr sz="900">
              <a:solidFill>
                <a:schemeClr val="dk1"/>
              </a:solidFill>
              <a:latin typeface="Ubuntu Medium"/>
              <a:ea typeface="Ubuntu Medium"/>
              <a:cs typeface="Ubuntu Medium"/>
              <a:sym typeface="Ubuntu Medium"/>
            </a:endParaRPr>
          </a:p>
        </p:txBody>
      </p:sp>
      <p:sp>
        <p:nvSpPr>
          <p:cNvPr id="75" name="Google Shape;75;p14"/>
          <p:cNvSpPr txBox="1"/>
          <p:nvPr/>
        </p:nvSpPr>
        <p:spPr>
          <a:xfrm>
            <a:off x="2672198" y="680150"/>
            <a:ext cx="4565700" cy="384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500">
                <a:solidFill>
                  <a:schemeClr val="dk1"/>
                </a:solidFill>
                <a:latin typeface="Lato Black"/>
                <a:ea typeface="Lato Black"/>
                <a:cs typeface="Lato Black"/>
                <a:sym typeface="Lato Black"/>
              </a:rPr>
              <a:t>CENTRAL PARK IN WINTER</a:t>
            </a:r>
            <a:endParaRPr sz="2500">
              <a:solidFill>
                <a:schemeClr val="dk1"/>
              </a:solidFill>
              <a:latin typeface="Lato Black"/>
              <a:ea typeface="Lato Black"/>
              <a:cs typeface="Lato Black"/>
              <a:sym typeface="Lato Black"/>
            </a:endParaRPr>
          </a:p>
        </p:txBody>
      </p:sp>
      <p:sp>
        <p:nvSpPr>
          <p:cNvPr id="76" name="Google Shape;76;p14"/>
          <p:cNvSpPr txBox="1"/>
          <p:nvPr/>
        </p:nvSpPr>
        <p:spPr>
          <a:xfrm>
            <a:off x="2667896" y="1103775"/>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A Snowy Wonderland</a:t>
            </a:r>
            <a:endParaRPr sz="1500">
              <a:solidFill>
                <a:schemeClr val="dk1"/>
              </a:solidFill>
              <a:latin typeface="Lato Black"/>
              <a:ea typeface="Lato Black"/>
              <a:cs typeface="Lato Black"/>
              <a:sym typeface="Lato Black"/>
            </a:endParaRPr>
          </a:p>
        </p:txBody>
      </p:sp>
      <p:sp>
        <p:nvSpPr>
          <p:cNvPr id="77" name="Google Shape;77;p14"/>
          <p:cNvSpPr txBox="1"/>
          <p:nvPr/>
        </p:nvSpPr>
        <p:spPr>
          <a:xfrm>
            <a:off x="5026393" y="1473550"/>
            <a:ext cx="2246700" cy="4964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For those seeking a more serene experience, a walk by the frozen lake or a visit to Bow Bridge offers breathtaking views. Central Park in winter is not just a scenic escape but a place that embodies the spirit of the season. The snow blankets the sprawling landscapes, turning them into a winter wonderland perfect for photography, ice skating, or simply taking a peaceful stroll. Wollman Rink becomes a popular spot for skating enthusiasts, while others gather for sledding at Pilgrim Hill.  Central Park transforms into a magical snowy haven during winter. Spanning 843 acres in the heart of Manhattan, the park offers a peaceful retreat from the city's hustle and bustle.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Central Park transforms into a magical snowy haven during winter. Spanning 843 acres in the heart of Manhattan, the park offers a peaceful retreat from the city's hustle and bustle. </a:t>
            </a:r>
            <a:endParaRPr sz="1000">
              <a:solidFill>
                <a:schemeClr val="dk1"/>
              </a:solidFill>
              <a:latin typeface="Ubuntu"/>
              <a:ea typeface="Ubuntu"/>
              <a:cs typeface="Ubuntu"/>
              <a:sym typeface="Ubuntu"/>
            </a:endParaRPr>
          </a:p>
        </p:txBody>
      </p:sp>
      <p:sp>
        <p:nvSpPr>
          <p:cNvPr id="78" name="Google Shape;78;p14"/>
          <p:cNvSpPr txBox="1"/>
          <p:nvPr/>
        </p:nvSpPr>
        <p:spPr>
          <a:xfrm>
            <a:off x="5026393" y="7588070"/>
            <a:ext cx="2246700" cy="2655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The snow blankets the sprawling landscapes, turning them into a winter wonderland perfect for photography, ice skating, or simply taking a peaceful stroll. Wollman Rink becomes a popular spot for skating enthusiasts, while others gather for sledding at Pilgrim Hill.  Central Park transforms into a magical snowy haven during winter. Spanning 843 acres in the heart of Manhattan, the park offers a peaceful retreat  the park offers a peaceful retreat from the city's hustle and bustle. </a:t>
            </a:r>
            <a:endParaRPr sz="1000">
              <a:solidFill>
                <a:schemeClr val="dk1"/>
              </a:solidFill>
              <a:latin typeface="Ubuntu"/>
              <a:ea typeface="Ubuntu"/>
              <a:cs typeface="Ubuntu"/>
              <a:sym typeface="Ubuntu"/>
            </a:endParaRPr>
          </a:p>
        </p:txBody>
      </p:sp>
      <p:sp>
        <p:nvSpPr>
          <p:cNvPr id="79" name="Google Shape;79;p14"/>
          <p:cNvSpPr txBox="1"/>
          <p:nvPr/>
        </p:nvSpPr>
        <p:spPr>
          <a:xfrm>
            <a:off x="2656643" y="1473543"/>
            <a:ext cx="2246700" cy="5156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Central Park transforms into a magical snowy haven during winter. Spanning 843 acres in the heart of Manhattan, the park offers a peaceful retreat from the city's hustle and bustle.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The snow blankets the sprawling landscapes, turning them into a winter wonderland perfect for photography, ice skating, or simply taking a peaceful stroll. Wollman Rink becomes a popular spot for skating enthusiasts, while others gather for sledding at Pilgrim Hill.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For those seeking a more serene experience, a walk by the frozen lake or a visit to Bow Bridge offers breathtaking views. Central Park in winter is not just a scenic escape but a place that embodies the spirit of the season. For those seeking a more serene experience, a walk by the frozen lake or a visit to Bow Bridge offers breathtaking views. Central Park in winter is not just a scenic</a:t>
            </a:r>
            <a:endParaRPr sz="1000">
              <a:solidFill>
                <a:schemeClr val="dk1"/>
              </a:solidFill>
              <a:latin typeface="Ubuntu"/>
              <a:ea typeface="Ubuntu"/>
              <a:cs typeface="Ubuntu"/>
              <a:sym typeface="Ubuntu"/>
            </a:endParaRPr>
          </a:p>
        </p:txBody>
      </p:sp>
      <p:sp>
        <p:nvSpPr>
          <p:cNvPr id="80" name="Google Shape;80;p14"/>
          <p:cNvSpPr txBox="1"/>
          <p:nvPr/>
        </p:nvSpPr>
        <p:spPr>
          <a:xfrm>
            <a:off x="312500" y="7588070"/>
            <a:ext cx="2246700" cy="2655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For those seeking a more serene experience, a walk by the frozen lake or a visit to Bow Bridge offers breathtaking views. Central Park in winter is not just a scenic escape but a place that embodies the spirit of the season. For those seeking a more serene experience, a walk by the frozen lake or a visit to Bow Bridge offers breathtaking views.  Central Park in winter is not just a scenic escape but a place that embodies the spirit of the season. For those seeking a more serene experience.</a:t>
            </a:r>
            <a:endParaRPr sz="1000">
              <a:solidFill>
                <a:schemeClr val="dk1"/>
              </a:solidFill>
              <a:latin typeface="Ubuntu"/>
              <a:ea typeface="Ubuntu"/>
              <a:cs typeface="Ubuntu"/>
              <a:sym typeface="Ubuntu"/>
            </a:endParaRPr>
          </a:p>
        </p:txBody>
      </p:sp>
      <p:pic>
        <p:nvPicPr>
          <p:cNvPr id="81" name="Google Shape;81;p14"/>
          <p:cNvPicPr preferRelativeResize="0"/>
          <p:nvPr/>
        </p:nvPicPr>
        <p:blipFill rotWithShape="1">
          <a:blip r:embed="rId3">
            <a:alphaModFix/>
          </a:blip>
          <a:srcRect b="99" l="700" r="690" t="0"/>
          <a:stretch/>
        </p:blipFill>
        <p:spPr>
          <a:xfrm>
            <a:off x="312500" y="750250"/>
            <a:ext cx="2215475" cy="5839150"/>
          </a:xfrm>
          <a:prstGeom prst="rect">
            <a:avLst/>
          </a:prstGeom>
          <a:noFill/>
          <a:ln>
            <a:noFill/>
          </a:ln>
        </p:spPr>
      </p:pic>
      <p:cxnSp>
        <p:nvCxnSpPr>
          <p:cNvPr id="82" name="Google Shape;82;p14"/>
          <p:cNvCxnSpPr/>
          <p:nvPr/>
        </p:nvCxnSpPr>
        <p:spPr>
          <a:xfrm>
            <a:off x="312500" y="7022120"/>
            <a:ext cx="6934200" cy="0"/>
          </a:xfrm>
          <a:prstGeom prst="straightConnector1">
            <a:avLst/>
          </a:prstGeom>
          <a:noFill/>
          <a:ln cap="flat" cmpd="sng" w="19050">
            <a:solidFill>
              <a:schemeClr val="dk1"/>
            </a:solidFill>
            <a:prstDash val="solid"/>
            <a:round/>
            <a:headEnd len="med" w="med" type="none"/>
            <a:tailEnd len="med" w="med" type="none"/>
          </a:ln>
        </p:spPr>
      </p:cxnSp>
      <p:sp>
        <p:nvSpPr>
          <p:cNvPr id="83" name="Google Shape;83;p14"/>
          <p:cNvSpPr txBox="1"/>
          <p:nvPr/>
        </p:nvSpPr>
        <p:spPr>
          <a:xfrm>
            <a:off x="303750" y="6767410"/>
            <a:ext cx="22155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chemeClr val="dk1"/>
                </a:solidFill>
                <a:latin typeface="Ubuntu Light"/>
                <a:ea typeface="Ubuntu Light"/>
                <a:cs typeface="Ubuntu Light"/>
                <a:sym typeface="Ubuntu Light"/>
              </a:rPr>
              <a:t>Photographer: Michael Brooks</a:t>
            </a:r>
            <a:endParaRPr i="1" sz="1000">
              <a:solidFill>
                <a:schemeClr val="dk1"/>
              </a:solidFill>
              <a:latin typeface="Ubuntu Light"/>
              <a:ea typeface="Ubuntu Light"/>
              <a:cs typeface="Ubuntu Light"/>
              <a:sym typeface="Ubuntu Light"/>
            </a:endParaRPr>
          </a:p>
        </p:txBody>
      </p:sp>
      <p:sp>
        <p:nvSpPr>
          <p:cNvPr id="84" name="Google Shape;84;p14"/>
          <p:cNvSpPr txBox="1"/>
          <p:nvPr/>
        </p:nvSpPr>
        <p:spPr>
          <a:xfrm>
            <a:off x="2669450" y="7588070"/>
            <a:ext cx="2246700" cy="2655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Central Park transforms into a magical snowy haven during winter. Spanning 843 acres in the heart of Manhattan, the park offers a peaceful retreat from the city's hustle and bustle.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The snow blankets the sprawling landscapes, turning them into a winter wonderland perfect for photography, ice skating, or simply taking a peaceful stroll. Wollman Rink becomes a popular spot for skating enthusiasts, while others gather for sledding at Pilgrim Hill. </a:t>
            </a:r>
            <a:endParaRPr sz="1000">
              <a:solidFill>
                <a:schemeClr val="dk1"/>
              </a:solidFill>
              <a:latin typeface="Ubuntu"/>
              <a:ea typeface="Ubuntu"/>
              <a:cs typeface="Ubuntu"/>
              <a:sym typeface="Ubuntu"/>
            </a:endParaRPr>
          </a:p>
        </p:txBody>
      </p:sp>
      <p:sp>
        <p:nvSpPr>
          <p:cNvPr id="85" name="Google Shape;85;p14"/>
          <p:cNvSpPr txBox="1"/>
          <p:nvPr/>
        </p:nvSpPr>
        <p:spPr>
          <a:xfrm>
            <a:off x="2667896" y="7211608"/>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Pilgrim Hill</a:t>
            </a:r>
            <a:endParaRPr sz="1500">
              <a:solidFill>
                <a:schemeClr val="dk1"/>
              </a:solidFill>
              <a:latin typeface="Lato Black"/>
              <a:ea typeface="Lato Black"/>
              <a:cs typeface="Lato Black"/>
              <a:sym typeface="Lato Black"/>
            </a:endParaRPr>
          </a:p>
        </p:txBody>
      </p:sp>
      <p:sp>
        <p:nvSpPr>
          <p:cNvPr id="86" name="Google Shape;86;p14"/>
          <p:cNvSpPr txBox="1"/>
          <p:nvPr/>
        </p:nvSpPr>
        <p:spPr>
          <a:xfrm>
            <a:off x="308125" y="7211610"/>
            <a:ext cx="22155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The snow blankets</a:t>
            </a:r>
            <a:endParaRPr sz="1500">
              <a:solidFill>
                <a:schemeClr val="dk1"/>
              </a:solidFill>
              <a:latin typeface="Lato Black"/>
              <a:ea typeface="Lato Black"/>
              <a:cs typeface="Lato Black"/>
              <a:sym typeface="Lato Black"/>
            </a:endParaRPr>
          </a:p>
        </p:txBody>
      </p:sp>
      <p:sp>
        <p:nvSpPr>
          <p:cNvPr id="87" name="Google Shape;87;p14"/>
          <p:cNvSpPr txBox="1"/>
          <p:nvPr/>
        </p:nvSpPr>
        <p:spPr>
          <a:xfrm>
            <a:off x="5013696" y="7211608"/>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Central Park</a:t>
            </a:r>
            <a:endParaRPr sz="1500">
              <a:solidFill>
                <a:schemeClr val="dk1"/>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303761" y="212065"/>
            <a:ext cx="8694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chemeClr val="dk1"/>
                </a:solidFill>
                <a:latin typeface="Ubuntu Medium"/>
                <a:ea typeface="Ubuntu Medium"/>
                <a:cs typeface="Ubuntu Medium"/>
                <a:sym typeface="Ubuntu Medium"/>
              </a:rPr>
              <a:t>№05</a:t>
            </a:r>
            <a:endParaRPr sz="900">
              <a:solidFill>
                <a:schemeClr val="dk1"/>
              </a:solidFill>
              <a:latin typeface="Ubuntu Medium"/>
              <a:ea typeface="Ubuntu Medium"/>
              <a:cs typeface="Ubuntu Medium"/>
              <a:sym typeface="Ubuntu Medium"/>
            </a:endParaRPr>
          </a:p>
        </p:txBody>
      </p:sp>
      <p:cxnSp>
        <p:nvCxnSpPr>
          <p:cNvPr id="93" name="Google Shape;93;p15"/>
          <p:cNvCxnSpPr/>
          <p:nvPr/>
        </p:nvCxnSpPr>
        <p:spPr>
          <a:xfrm>
            <a:off x="312500" y="462936"/>
            <a:ext cx="6934200" cy="0"/>
          </a:xfrm>
          <a:prstGeom prst="straightConnector1">
            <a:avLst/>
          </a:prstGeom>
          <a:noFill/>
          <a:ln cap="flat" cmpd="sng" w="19050">
            <a:solidFill>
              <a:schemeClr val="dk1"/>
            </a:solidFill>
            <a:prstDash val="solid"/>
            <a:round/>
            <a:headEnd len="med" w="med" type="none"/>
            <a:tailEnd len="med" w="med" type="none"/>
          </a:ln>
        </p:spPr>
      </p:cxnSp>
      <p:sp>
        <p:nvSpPr>
          <p:cNvPr id="94" name="Google Shape;94;p15"/>
          <p:cNvSpPr txBox="1"/>
          <p:nvPr/>
        </p:nvSpPr>
        <p:spPr>
          <a:xfrm>
            <a:off x="6377311" y="212065"/>
            <a:ext cx="8694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chemeClr val="dk1"/>
                </a:solidFill>
                <a:latin typeface="Ubuntu Medium"/>
                <a:ea typeface="Ubuntu Medium"/>
                <a:cs typeface="Ubuntu Medium"/>
                <a:sym typeface="Ubuntu Medium"/>
              </a:rPr>
              <a:t>JULY 11, 2028</a:t>
            </a:r>
            <a:endParaRPr sz="900">
              <a:solidFill>
                <a:schemeClr val="dk1"/>
              </a:solidFill>
              <a:latin typeface="Ubuntu Medium"/>
              <a:ea typeface="Ubuntu Medium"/>
              <a:cs typeface="Ubuntu Medium"/>
              <a:sym typeface="Ubuntu Medium"/>
            </a:endParaRPr>
          </a:p>
        </p:txBody>
      </p:sp>
      <p:sp>
        <p:nvSpPr>
          <p:cNvPr id="95" name="Google Shape;95;p15"/>
          <p:cNvSpPr txBox="1"/>
          <p:nvPr/>
        </p:nvSpPr>
        <p:spPr>
          <a:xfrm>
            <a:off x="294350" y="680150"/>
            <a:ext cx="2215500" cy="769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500">
                <a:solidFill>
                  <a:schemeClr val="dk1"/>
                </a:solidFill>
                <a:latin typeface="Lato Black"/>
                <a:ea typeface="Lato Black"/>
                <a:cs typeface="Lato Black"/>
                <a:sym typeface="Lato Black"/>
              </a:rPr>
              <a:t>BROOKLYN</a:t>
            </a:r>
            <a:endParaRPr sz="2500">
              <a:solidFill>
                <a:schemeClr val="dk1"/>
              </a:solidFill>
              <a:latin typeface="Lato Black"/>
              <a:ea typeface="Lato Black"/>
              <a:cs typeface="Lato Black"/>
              <a:sym typeface="Lato Black"/>
            </a:endParaRPr>
          </a:p>
          <a:p>
            <a:pPr indent="0" lvl="0" marL="0" rtl="0" algn="l">
              <a:spcBef>
                <a:spcPts val="0"/>
              </a:spcBef>
              <a:spcAft>
                <a:spcPts val="0"/>
              </a:spcAft>
              <a:buNone/>
            </a:pPr>
            <a:r>
              <a:rPr lang="uk" sz="2500">
                <a:solidFill>
                  <a:schemeClr val="dk1"/>
                </a:solidFill>
                <a:latin typeface="Lato Black"/>
                <a:ea typeface="Lato Black"/>
                <a:cs typeface="Lato Black"/>
                <a:sym typeface="Lato Black"/>
              </a:rPr>
              <a:t>BRIDGE</a:t>
            </a:r>
            <a:endParaRPr sz="2500">
              <a:solidFill>
                <a:schemeClr val="dk1"/>
              </a:solidFill>
              <a:latin typeface="Lato Black"/>
              <a:ea typeface="Lato Black"/>
              <a:cs typeface="Lato Black"/>
              <a:sym typeface="Lato Black"/>
            </a:endParaRPr>
          </a:p>
        </p:txBody>
      </p:sp>
      <p:sp>
        <p:nvSpPr>
          <p:cNvPr id="96" name="Google Shape;96;p15"/>
          <p:cNvSpPr txBox="1"/>
          <p:nvPr/>
        </p:nvSpPr>
        <p:spPr>
          <a:xfrm>
            <a:off x="312496" y="1560975"/>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A Snowy Wonderland</a:t>
            </a:r>
            <a:endParaRPr sz="1500">
              <a:solidFill>
                <a:schemeClr val="dk1"/>
              </a:solidFill>
              <a:latin typeface="Lato Black"/>
              <a:ea typeface="Lato Black"/>
              <a:cs typeface="Lato Black"/>
              <a:sym typeface="Lato Black"/>
            </a:endParaRPr>
          </a:p>
        </p:txBody>
      </p:sp>
      <p:sp>
        <p:nvSpPr>
          <p:cNvPr id="97" name="Google Shape;97;p15"/>
          <p:cNvSpPr txBox="1"/>
          <p:nvPr/>
        </p:nvSpPr>
        <p:spPr>
          <a:xfrm>
            <a:off x="5026393" y="6658253"/>
            <a:ext cx="2246700" cy="923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it’s a cultural phenomenon that attracts millions annually. Behind the scenes, Broadway employs thousands of actors, musicians, and technicians, all contributing to the magic.</a:t>
            </a:r>
            <a:endParaRPr sz="1000">
              <a:solidFill>
                <a:schemeClr val="dk1"/>
              </a:solidFill>
              <a:latin typeface="Ubuntu"/>
              <a:ea typeface="Ubuntu"/>
              <a:cs typeface="Ubuntu"/>
              <a:sym typeface="Ubuntu"/>
            </a:endParaRPr>
          </a:p>
        </p:txBody>
      </p:sp>
      <p:sp>
        <p:nvSpPr>
          <p:cNvPr id="98" name="Google Shape;98;p15"/>
          <p:cNvSpPr txBox="1"/>
          <p:nvPr/>
        </p:nvSpPr>
        <p:spPr>
          <a:xfrm>
            <a:off x="306086" y="2041610"/>
            <a:ext cx="2246700" cy="303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Connecting Manhattan and Brooklyn, the Brooklyn Bridge is an architectural marvel and a symbol of New York’s resilience. Completed in 1883, it was the longest suspension bridge of its time and remains a popular attraction for tourists and locals alike. A walk across the bridge provides stunning views of the East River, the Statue of Liberty, and the Manhattan skyline. Cyclists, pedestrians, and photographers alike cherish the bridge's unique design and breathtaking vantage points. Beyond its  and cultural significance, making it a must-visit destination.</a:t>
            </a:r>
            <a:endParaRPr sz="1000">
              <a:solidFill>
                <a:schemeClr val="dk1"/>
              </a:solidFill>
              <a:latin typeface="Ubuntu"/>
              <a:ea typeface="Ubuntu"/>
              <a:cs typeface="Ubuntu"/>
              <a:sym typeface="Ubuntu"/>
            </a:endParaRPr>
          </a:p>
        </p:txBody>
      </p:sp>
      <p:cxnSp>
        <p:nvCxnSpPr>
          <p:cNvPr id="99" name="Google Shape;99;p15"/>
          <p:cNvCxnSpPr/>
          <p:nvPr/>
        </p:nvCxnSpPr>
        <p:spPr>
          <a:xfrm>
            <a:off x="312500" y="5531245"/>
            <a:ext cx="6934200" cy="0"/>
          </a:xfrm>
          <a:prstGeom prst="straightConnector1">
            <a:avLst/>
          </a:prstGeom>
          <a:noFill/>
          <a:ln cap="flat" cmpd="sng" w="19050">
            <a:solidFill>
              <a:schemeClr val="dk1"/>
            </a:solidFill>
            <a:prstDash val="solid"/>
            <a:round/>
            <a:headEnd len="med" w="med" type="none"/>
            <a:tailEnd len="med" w="med" type="none"/>
          </a:ln>
        </p:spPr>
      </p:cxnSp>
      <p:sp>
        <p:nvSpPr>
          <p:cNvPr id="100" name="Google Shape;100;p15"/>
          <p:cNvSpPr txBox="1"/>
          <p:nvPr/>
        </p:nvSpPr>
        <p:spPr>
          <a:xfrm>
            <a:off x="2669450" y="6658253"/>
            <a:ext cx="2246700" cy="923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modern sensations like Hamilton. Walking along Broadway, you’ll be greeted by dazzling marquees and the buzz of excited theatergoers. The district isn’t just about it’s a cultural </a:t>
            </a:r>
            <a:endParaRPr sz="1000">
              <a:solidFill>
                <a:schemeClr val="dk1"/>
              </a:solidFill>
              <a:latin typeface="Ubuntu"/>
              <a:ea typeface="Ubuntu"/>
              <a:cs typeface="Ubuntu"/>
              <a:sym typeface="Ubuntu"/>
            </a:endParaRPr>
          </a:p>
        </p:txBody>
      </p:sp>
      <p:pic>
        <p:nvPicPr>
          <p:cNvPr id="101" name="Google Shape;101;p15"/>
          <p:cNvPicPr preferRelativeResize="0"/>
          <p:nvPr/>
        </p:nvPicPr>
        <p:blipFill>
          <a:blip r:embed="rId3">
            <a:alphaModFix/>
          </a:blip>
          <a:stretch>
            <a:fillRect/>
          </a:stretch>
        </p:blipFill>
        <p:spPr>
          <a:xfrm>
            <a:off x="2669450" y="750250"/>
            <a:ext cx="4578049" cy="4317242"/>
          </a:xfrm>
          <a:prstGeom prst="rect">
            <a:avLst/>
          </a:prstGeom>
          <a:noFill/>
          <a:ln>
            <a:noFill/>
          </a:ln>
        </p:spPr>
      </p:pic>
      <p:sp>
        <p:nvSpPr>
          <p:cNvPr id="102" name="Google Shape;102;p15"/>
          <p:cNvSpPr txBox="1"/>
          <p:nvPr/>
        </p:nvSpPr>
        <p:spPr>
          <a:xfrm>
            <a:off x="3850725" y="5252885"/>
            <a:ext cx="22155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chemeClr val="dk1"/>
                </a:solidFill>
                <a:latin typeface="Ubuntu Light"/>
                <a:ea typeface="Ubuntu Light"/>
                <a:cs typeface="Ubuntu Light"/>
                <a:sym typeface="Ubuntu Light"/>
              </a:rPr>
              <a:t>Photographer: Michael Brooks</a:t>
            </a:r>
            <a:endParaRPr i="1" sz="1000">
              <a:solidFill>
                <a:schemeClr val="dk1"/>
              </a:solidFill>
              <a:latin typeface="Ubuntu Light"/>
              <a:ea typeface="Ubuntu Light"/>
              <a:cs typeface="Ubuntu Light"/>
              <a:sym typeface="Ubuntu Light"/>
            </a:endParaRPr>
          </a:p>
        </p:txBody>
      </p:sp>
      <p:sp>
        <p:nvSpPr>
          <p:cNvPr id="103" name="Google Shape;103;p15"/>
          <p:cNvSpPr txBox="1"/>
          <p:nvPr/>
        </p:nvSpPr>
        <p:spPr>
          <a:xfrm>
            <a:off x="306086" y="6653705"/>
            <a:ext cx="2246700" cy="923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Broadway is the beating heart of New York’s performing arts scene. Its theaters have staged some of the most iconic performances in history, from timeless classics like Les</a:t>
            </a:r>
            <a:endParaRPr sz="1000">
              <a:solidFill>
                <a:schemeClr val="dk1"/>
              </a:solidFill>
              <a:latin typeface="Ubuntu"/>
              <a:ea typeface="Ubuntu"/>
              <a:cs typeface="Ubuntu"/>
              <a:sym typeface="Ubuntu"/>
            </a:endParaRPr>
          </a:p>
        </p:txBody>
      </p:sp>
      <p:sp>
        <p:nvSpPr>
          <p:cNvPr id="104" name="Google Shape;104;p15"/>
          <p:cNvSpPr txBox="1"/>
          <p:nvPr/>
        </p:nvSpPr>
        <p:spPr>
          <a:xfrm>
            <a:off x="294350" y="5711300"/>
            <a:ext cx="4621800" cy="384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500">
                <a:solidFill>
                  <a:schemeClr val="dk1"/>
                </a:solidFill>
                <a:latin typeface="Lato Black"/>
                <a:ea typeface="Lato Black"/>
                <a:cs typeface="Lato Black"/>
                <a:sym typeface="Lato Black"/>
              </a:rPr>
              <a:t>THE MAGIC OF THE STAGE</a:t>
            </a:r>
            <a:endParaRPr sz="2500">
              <a:solidFill>
                <a:schemeClr val="dk1"/>
              </a:solidFill>
              <a:latin typeface="Lato Black"/>
              <a:ea typeface="Lato Black"/>
              <a:cs typeface="Lato Black"/>
              <a:sym typeface="Lato Black"/>
            </a:endParaRPr>
          </a:p>
        </p:txBody>
      </p:sp>
      <p:sp>
        <p:nvSpPr>
          <p:cNvPr id="105" name="Google Shape;105;p15"/>
          <p:cNvSpPr txBox="1"/>
          <p:nvPr/>
        </p:nvSpPr>
        <p:spPr>
          <a:xfrm>
            <a:off x="312496" y="6206650"/>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Broadway</a:t>
            </a:r>
            <a:endParaRPr sz="1500">
              <a:solidFill>
                <a:schemeClr val="dk1"/>
              </a:solidFill>
              <a:latin typeface="Lato Black"/>
              <a:ea typeface="Lato Black"/>
              <a:cs typeface="Lato Black"/>
              <a:sym typeface="Lato Black"/>
            </a:endParaRPr>
          </a:p>
        </p:txBody>
      </p:sp>
      <p:sp>
        <p:nvSpPr>
          <p:cNvPr id="106" name="Google Shape;106;p15"/>
          <p:cNvSpPr txBox="1"/>
          <p:nvPr/>
        </p:nvSpPr>
        <p:spPr>
          <a:xfrm>
            <a:off x="2672250" y="10066991"/>
            <a:ext cx="22155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chemeClr val="dk1"/>
                </a:solidFill>
                <a:latin typeface="Ubuntu Light"/>
                <a:ea typeface="Ubuntu Light"/>
                <a:cs typeface="Ubuntu Light"/>
                <a:sym typeface="Ubuntu Light"/>
              </a:rPr>
              <a:t>Photographer: Michael Brooks</a:t>
            </a:r>
            <a:endParaRPr i="1" sz="1000">
              <a:solidFill>
                <a:schemeClr val="dk1"/>
              </a:solidFill>
              <a:latin typeface="Ubuntu Light"/>
              <a:ea typeface="Ubuntu Light"/>
              <a:cs typeface="Ubuntu Light"/>
              <a:sym typeface="Ubuntu Light"/>
            </a:endParaRPr>
          </a:p>
        </p:txBody>
      </p:sp>
      <p:pic>
        <p:nvPicPr>
          <p:cNvPr id="107" name="Google Shape;107;p15"/>
          <p:cNvPicPr preferRelativeResize="0"/>
          <p:nvPr/>
        </p:nvPicPr>
        <p:blipFill>
          <a:blip r:embed="rId4">
            <a:alphaModFix/>
          </a:blip>
          <a:stretch>
            <a:fillRect/>
          </a:stretch>
        </p:blipFill>
        <p:spPr>
          <a:xfrm>
            <a:off x="312500" y="7793151"/>
            <a:ext cx="6934200" cy="2112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nvSpPr>
        <p:spPr>
          <a:xfrm>
            <a:off x="303661" y="212065"/>
            <a:ext cx="8694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solidFill>
                  <a:schemeClr val="dk1"/>
                </a:solidFill>
                <a:latin typeface="Ubuntu Medium"/>
                <a:ea typeface="Ubuntu Medium"/>
                <a:cs typeface="Ubuntu Medium"/>
                <a:sym typeface="Ubuntu Medium"/>
              </a:rPr>
              <a:t>№05</a:t>
            </a:r>
            <a:endParaRPr sz="900">
              <a:solidFill>
                <a:schemeClr val="dk1"/>
              </a:solidFill>
              <a:latin typeface="Ubuntu Medium"/>
              <a:ea typeface="Ubuntu Medium"/>
              <a:cs typeface="Ubuntu Medium"/>
              <a:sym typeface="Ubuntu Medium"/>
            </a:endParaRPr>
          </a:p>
        </p:txBody>
      </p:sp>
      <p:cxnSp>
        <p:nvCxnSpPr>
          <p:cNvPr id="113" name="Google Shape;113;p16"/>
          <p:cNvCxnSpPr/>
          <p:nvPr/>
        </p:nvCxnSpPr>
        <p:spPr>
          <a:xfrm>
            <a:off x="312400" y="462936"/>
            <a:ext cx="6934200" cy="0"/>
          </a:xfrm>
          <a:prstGeom prst="straightConnector1">
            <a:avLst/>
          </a:prstGeom>
          <a:noFill/>
          <a:ln cap="flat" cmpd="sng" w="19050">
            <a:solidFill>
              <a:schemeClr val="dk1"/>
            </a:solidFill>
            <a:prstDash val="solid"/>
            <a:round/>
            <a:headEnd len="med" w="med" type="none"/>
            <a:tailEnd len="med" w="med" type="none"/>
          </a:ln>
        </p:spPr>
      </p:cxnSp>
      <p:sp>
        <p:nvSpPr>
          <p:cNvPr id="114" name="Google Shape;114;p16"/>
          <p:cNvSpPr txBox="1"/>
          <p:nvPr/>
        </p:nvSpPr>
        <p:spPr>
          <a:xfrm>
            <a:off x="6377211" y="212065"/>
            <a:ext cx="8694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chemeClr val="dk1"/>
                </a:solidFill>
                <a:latin typeface="Ubuntu Medium"/>
                <a:ea typeface="Ubuntu Medium"/>
                <a:cs typeface="Ubuntu Medium"/>
                <a:sym typeface="Ubuntu Medium"/>
              </a:rPr>
              <a:t>JULY 11, 2028</a:t>
            </a:r>
            <a:endParaRPr sz="900">
              <a:solidFill>
                <a:schemeClr val="dk1"/>
              </a:solidFill>
              <a:latin typeface="Ubuntu Medium"/>
              <a:ea typeface="Ubuntu Medium"/>
              <a:cs typeface="Ubuntu Medium"/>
              <a:sym typeface="Ubuntu Medium"/>
            </a:endParaRPr>
          </a:p>
        </p:txBody>
      </p:sp>
      <p:sp>
        <p:nvSpPr>
          <p:cNvPr id="115" name="Google Shape;115;p16"/>
          <p:cNvSpPr txBox="1"/>
          <p:nvPr/>
        </p:nvSpPr>
        <p:spPr>
          <a:xfrm>
            <a:off x="303570" y="680141"/>
            <a:ext cx="6934200" cy="384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500">
                <a:solidFill>
                  <a:schemeClr val="dk1"/>
                </a:solidFill>
                <a:latin typeface="Lato Black"/>
                <a:ea typeface="Lato Black"/>
                <a:cs typeface="Lato Black"/>
                <a:sym typeface="Lato Black"/>
              </a:rPr>
              <a:t>OUR MOST FAMOUS SYMBOL OF FREEDOM</a:t>
            </a:r>
            <a:endParaRPr sz="2500">
              <a:solidFill>
                <a:schemeClr val="dk1"/>
              </a:solidFill>
              <a:latin typeface="Lato Black"/>
              <a:ea typeface="Lato Black"/>
              <a:cs typeface="Lato Black"/>
              <a:sym typeface="Lato Black"/>
            </a:endParaRPr>
          </a:p>
        </p:txBody>
      </p:sp>
      <p:sp>
        <p:nvSpPr>
          <p:cNvPr id="116" name="Google Shape;116;p16"/>
          <p:cNvSpPr txBox="1"/>
          <p:nvPr/>
        </p:nvSpPr>
        <p:spPr>
          <a:xfrm>
            <a:off x="303571" y="1103775"/>
            <a:ext cx="22242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500">
                <a:solidFill>
                  <a:schemeClr val="dk1"/>
                </a:solidFill>
                <a:latin typeface="Lato Black"/>
                <a:ea typeface="Lato Black"/>
                <a:cs typeface="Lato Black"/>
                <a:sym typeface="Lato Black"/>
              </a:rPr>
              <a:t>The Statue of Liberty </a:t>
            </a:r>
            <a:endParaRPr sz="1500">
              <a:solidFill>
                <a:schemeClr val="dk1"/>
              </a:solidFill>
              <a:latin typeface="Lato Black"/>
              <a:ea typeface="Lato Black"/>
              <a:cs typeface="Lato Black"/>
              <a:sym typeface="Lato Black"/>
            </a:endParaRPr>
          </a:p>
        </p:txBody>
      </p:sp>
      <p:pic>
        <p:nvPicPr>
          <p:cNvPr id="117" name="Google Shape;117;p16"/>
          <p:cNvPicPr preferRelativeResize="0"/>
          <p:nvPr/>
        </p:nvPicPr>
        <p:blipFill>
          <a:blip r:embed="rId3">
            <a:alphaModFix/>
          </a:blip>
          <a:stretch>
            <a:fillRect/>
          </a:stretch>
        </p:blipFill>
        <p:spPr>
          <a:xfrm>
            <a:off x="312399" y="1480875"/>
            <a:ext cx="4583800" cy="6624998"/>
          </a:xfrm>
          <a:prstGeom prst="rect">
            <a:avLst/>
          </a:prstGeom>
          <a:noFill/>
          <a:ln>
            <a:noFill/>
          </a:ln>
        </p:spPr>
      </p:pic>
      <p:sp>
        <p:nvSpPr>
          <p:cNvPr id="118" name="Google Shape;118;p16"/>
          <p:cNvSpPr txBox="1"/>
          <p:nvPr/>
        </p:nvSpPr>
        <p:spPr>
          <a:xfrm>
            <a:off x="1492199" y="8224992"/>
            <a:ext cx="2224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chemeClr val="dk1"/>
                </a:solidFill>
                <a:latin typeface="Ubuntu Light"/>
                <a:ea typeface="Ubuntu Light"/>
                <a:cs typeface="Ubuntu Light"/>
                <a:sym typeface="Ubuntu Light"/>
              </a:rPr>
              <a:t>Photographer: Sarah Bennett</a:t>
            </a:r>
            <a:endParaRPr i="1" sz="1000">
              <a:solidFill>
                <a:schemeClr val="dk1"/>
              </a:solidFill>
              <a:latin typeface="Ubuntu Light"/>
              <a:ea typeface="Ubuntu Light"/>
              <a:cs typeface="Ubuntu Light"/>
              <a:sym typeface="Ubuntu Light"/>
            </a:endParaRPr>
          </a:p>
        </p:txBody>
      </p:sp>
      <p:cxnSp>
        <p:nvCxnSpPr>
          <p:cNvPr id="119" name="Google Shape;119;p16"/>
          <p:cNvCxnSpPr/>
          <p:nvPr/>
        </p:nvCxnSpPr>
        <p:spPr>
          <a:xfrm>
            <a:off x="312400" y="8486689"/>
            <a:ext cx="6934200" cy="0"/>
          </a:xfrm>
          <a:prstGeom prst="straightConnector1">
            <a:avLst/>
          </a:prstGeom>
          <a:noFill/>
          <a:ln cap="flat" cmpd="sng" w="19050">
            <a:solidFill>
              <a:schemeClr val="dk1"/>
            </a:solidFill>
            <a:prstDash val="solid"/>
            <a:round/>
            <a:headEnd len="med" w="med" type="none"/>
            <a:tailEnd len="med" w="med" type="none"/>
          </a:ln>
        </p:spPr>
      </p:cxnSp>
      <p:sp>
        <p:nvSpPr>
          <p:cNvPr id="120" name="Google Shape;120;p16"/>
          <p:cNvSpPr txBox="1"/>
          <p:nvPr/>
        </p:nvSpPr>
        <p:spPr>
          <a:xfrm>
            <a:off x="5026293" y="1506395"/>
            <a:ext cx="2246700" cy="66957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The Statue of Liberty stands tall as a beacon of hope and freedom. Gifted by France in 1886, this iconic landmark has welcomed millions of immigrants arriving in America through Ellis Island.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As a universal symbol of democracy and liberty, the statue continues to inspire visitors from around the world. A visit to Liberty Island allows you to explore the statue's rich history through interactive exhibits and guided tours. The crown offers a panoramic view of New York Harbor, rewarding those who climb its 354 steps.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t/>
            </a:r>
            <a:endParaRPr sz="1000">
              <a:solidFill>
                <a:schemeClr val="dk1"/>
              </a:solidFill>
              <a:latin typeface="Ubuntu"/>
              <a:ea typeface="Ubuntu"/>
              <a:cs typeface="Ubuntu"/>
              <a:sym typeface="Ubuntu"/>
            </a:endParaRPr>
          </a:p>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Whether seen from the Staten Island Ferry or up close, the Statue of Liberty is a powerful reminder of the ideals that define the United States</a:t>
            </a:r>
            <a:r>
              <a:rPr lang="uk" sz="1000">
                <a:solidFill>
                  <a:schemeClr val="dk1"/>
                </a:solidFill>
                <a:latin typeface="Ubuntu"/>
                <a:ea typeface="Ubuntu"/>
                <a:cs typeface="Ubuntu"/>
                <a:sym typeface="Ubuntu"/>
              </a:rPr>
              <a:t>. </a:t>
            </a:r>
            <a:r>
              <a:rPr lang="uk" sz="1000">
                <a:solidFill>
                  <a:schemeClr val="dk1"/>
                </a:solidFill>
                <a:latin typeface="Ubuntu"/>
                <a:ea typeface="Ubuntu"/>
                <a:cs typeface="Ubuntu"/>
                <a:sym typeface="Ubuntu"/>
              </a:rPr>
              <a:t>As a universal symbol of democracy and liberty, the statue continues to inspire visitors from around the world. A visit to Liberty Island allows you to explore the statue's rich history through interactive exhibits and guided tours. The crown offers a panoramic view of New York Harbor, rewarding those who climb its 354 steps.  Whether seen from the Staten Island Ferry or up close, the Statue of Liberty is a powerful reminder of the ideals that define the United States</a:t>
            </a:r>
            <a:r>
              <a:rPr lang="uk" sz="1000">
                <a:solidFill>
                  <a:schemeClr val="dk1"/>
                </a:solidFill>
                <a:latin typeface="Ubuntu"/>
                <a:ea typeface="Ubuntu"/>
                <a:cs typeface="Ubuntu"/>
                <a:sym typeface="Ubuntu"/>
              </a:rPr>
              <a:t>. Whether seen from the Staten Island Ferry</a:t>
            </a:r>
            <a:endParaRPr sz="1000">
              <a:solidFill>
                <a:schemeClr val="dk1"/>
              </a:solidFill>
              <a:latin typeface="Ubuntu"/>
              <a:ea typeface="Ubuntu"/>
              <a:cs typeface="Ubuntu"/>
              <a:sym typeface="Ubuntu"/>
            </a:endParaRPr>
          </a:p>
        </p:txBody>
      </p:sp>
      <p:sp>
        <p:nvSpPr>
          <p:cNvPr id="121" name="Google Shape;121;p16"/>
          <p:cNvSpPr txBox="1"/>
          <p:nvPr/>
        </p:nvSpPr>
        <p:spPr>
          <a:xfrm>
            <a:off x="5026293" y="8742043"/>
            <a:ext cx="2246700" cy="1308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T</a:t>
            </a:r>
            <a:r>
              <a:rPr lang="uk" sz="1000">
                <a:solidFill>
                  <a:schemeClr val="dk1"/>
                </a:solidFill>
                <a:latin typeface="Ubuntu"/>
                <a:ea typeface="Ubuntu"/>
                <a:cs typeface="Ubuntu"/>
                <a:sym typeface="Ubuntu"/>
              </a:rPr>
              <a:t>his </a:t>
            </a:r>
            <a:r>
              <a:rPr lang="uk" sz="1000">
                <a:solidFill>
                  <a:schemeClr val="dk1"/>
                </a:solidFill>
                <a:latin typeface="Ubuntu"/>
                <a:ea typeface="Ubuntu"/>
                <a:cs typeface="Ubuntu"/>
                <a:sym typeface="Ubuntu"/>
              </a:rPr>
              <a:t>iconic </a:t>
            </a:r>
            <a:r>
              <a:rPr lang="uk" sz="1000">
                <a:solidFill>
                  <a:schemeClr val="dk1"/>
                </a:solidFill>
                <a:latin typeface="Ubuntu"/>
                <a:ea typeface="Ubuntu"/>
                <a:cs typeface="Ubuntu"/>
                <a:sym typeface="Ubuntu"/>
              </a:rPr>
              <a:t>landmark has welcomed millions of immigrants arriving in America through Ellis Island. </a:t>
            </a:r>
            <a:r>
              <a:rPr lang="uk" sz="1000">
                <a:solidFill>
                  <a:schemeClr val="dk1"/>
                </a:solidFill>
                <a:latin typeface="Ubuntu"/>
                <a:ea typeface="Ubuntu"/>
                <a:cs typeface="Ubuntu"/>
                <a:sym typeface="Ubuntu"/>
              </a:rPr>
              <a:t>Whether seen from the Staten Island Ferry or up close, the Statue of Liberty is a powerful reminder of the ideals that define the United States.</a:t>
            </a:r>
            <a:endParaRPr sz="1000">
              <a:solidFill>
                <a:schemeClr val="dk1"/>
              </a:solidFill>
              <a:latin typeface="Ubuntu"/>
              <a:ea typeface="Ubuntu"/>
              <a:cs typeface="Ubuntu"/>
              <a:sym typeface="Ubuntu"/>
            </a:endParaRPr>
          </a:p>
        </p:txBody>
      </p:sp>
      <p:sp>
        <p:nvSpPr>
          <p:cNvPr id="122" name="Google Shape;122;p16"/>
          <p:cNvSpPr txBox="1"/>
          <p:nvPr/>
        </p:nvSpPr>
        <p:spPr>
          <a:xfrm>
            <a:off x="2656543" y="8742043"/>
            <a:ext cx="2246700" cy="1500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As a universal symbol of democracy and liberty, the statue continues to inspire visitors from around the world. A visit to Liberty Island allows you to explore the statue's rich history through interactive exhibits and guided tours. The crown offers a panoramic view of New York Harbor, </a:t>
            </a:r>
            <a:endParaRPr sz="1000">
              <a:solidFill>
                <a:schemeClr val="dk1"/>
              </a:solidFill>
              <a:latin typeface="Ubuntu"/>
              <a:ea typeface="Ubuntu"/>
              <a:cs typeface="Ubuntu"/>
              <a:sym typeface="Ubuntu"/>
            </a:endParaRPr>
          </a:p>
        </p:txBody>
      </p:sp>
      <p:sp>
        <p:nvSpPr>
          <p:cNvPr id="123" name="Google Shape;123;p16"/>
          <p:cNvSpPr txBox="1"/>
          <p:nvPr/>
        </p:nvSpPr>
        <p:spPr>
          <a:xfrm>
            <a:off x="312393" y="8742043"/>
            <a:ext cx="2246700" cy="1500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dk1"/>
                </a:solidFill>
                <a:latin typeface="Ubuntu"/>
                <a:ea typeface="Ubuntu"/>
                <a:cs typeface="Ubuntu"/>
                <a:sym typeface="Ubuntu"/>
              </a:rPr>
              <a:t>    Whether seen from the Staten Island Ferry or up close, the Statue of Liberty is a powerful reminder of the ideals that define the United States. As a universal symbol of democracy and liberty, the statue continues to  around the world inspire visitors from around the world. </a:t>
            </a:r>
            <a:r>
              <a:rPr lang="uk" sz="1000">
                <a:solidFill>
                  <a:schemeClr val="dk1"/>
                </a:solidFill>
                <a:latin typeface="Ubuntu"/>
                <a:ea typeface="Ubuntu"/>
                <a:cs typeface="Ubuntu"/>
                <a:sym typeface="Ubuntu"/>
              </a:rPr>
              <a:t> A visit to Liberty Island </a:t>
            </a:r>
            <a:endParaRPr sz="1000">
              <a:solidFill>
                <a:schemeClr val="dk1"/>
              </a:solidFill>
              <a:latin typeface="Ubuntu"/>
              <a:ea typeface="Ubuntu"/>
              <a:cs typeface="Ubuntu"/>
              <a:sym typeface="Ubuntu"/>
            </a:endParaRPr>
          </a:p>
        </p:txBody>
      </p:sp>
      <p:sp>
        <p:nvSpPr>
          <p:cNvPr id="124" name="Google Shape;124;p16"/>
          <p:cNvSpPr/>
          <p:nvPr/>
        </p:nvSpPr>
        <p:spPr>
          <a:xfrm>
            <a:off x="7093500" y="10035125"/>
            <a:ext cx="153900" cy="153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