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Antic Didone"/>
      <p:regular r:id="rId9"/>
    </p:embeddedFont>
    <p:embeddedFont>
      <p:font typeface="DM Serif Display"/>
      <p:regular r:id="rId10"/>
      <p:italic r:id="rId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11" Type="http://schemas.openxmlformats.org/officeDocument/2006/relationships/font" Target="fonts/DMSerifDisplay-italic.fntdata"/><Relationship Id="rId10" Type="http://schemas.openxmlformats.org/officeDocument/2006/relationships/font" Target="fonts/DMSerifDisplay-regular.fntdata"/><Relationship Id="rId9" Type="http://schemas.openxmlformats.org/officeDocument/2006/relationships/font" Target="fonts/AnticDidone-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8676e3797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8676e37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08557b43ec_0_2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08557b43e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08676e3797_0_2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08676e379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7037925"/>
            <a:ext cx="7560000" cy="2770800"/>
          </a:xfrm>
          <a:prstGeom prst="rect">
            <a:avLst/>
          </a:prstGeom>
          <a:solidFill>
            <a:srgbClr val="90BE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5" name="Google Shape;55;p13"/>
          <p:cNvGrpSpPr/>
          <p:nvPr/>
        </p:nvGrpSpPr>
        <p:grpSpPr>
          <a:xfrm>
            <a:off x="395403" y="294137"/>
            <a:ext cx="6753600" cy="1151388"/>
            <a:chOff x="395403" y="294137"/>
            <a:chExt cx="6753600" cy="1151388"/>
          </a:xfrm>
        </p:grpSpPr>
        <p:grpSp>
          <p:nvGrpSpPr>
            <p:cNvPr id="56" name="Google Shape;56;p13"/>
            <p:cNvGrpSpPr/>
            <p:nvPr/>
          </p:nvGrpSpPr>
          <p:grpSpPr>
            <a:xfrm>
              <a:off x="449799" y="294137"/>
              <a:ext cx="6662851" cy="275726"/>
              <a:chOff x="449799" y="294137"/>
              <a:chExt cx="6662851" cy="275726"/>
            </a:xfrm>
          </p:grpSpPr>
          <p:cxnSp>
            <p:nvCxnSpPr>
              <p:cNvPr id="57" name="Google Shape;57;p13"/>
              <p:cNvCxnSpPr/>
              <p:nvPr/>
            </p:nvCxnSpPr>
            <p:spPr>
              <a:xfrm>
                <a:off x="453250" y="569864"/>
                <a:ext cx="6659400" cy="0"/>
              </a:xfrm>
              <a:prstGeom prst="straightConnector1">
                <a:avLst/>
              </a:prstGeom>
              <a:noFill/>
              <a:ln cap="flat" cmpd="sng" w="28575">
                <a:solidFill>
                  <a:srgbClr val="124929"/>
                </a:solidFill>
                <a:prstDash val="solid"/>
                <a:round/>
                <a:headEnd len="med" w="med" type="none"/>
                <a:tailEnd len="med" w="med" type="none"/>
              </a:ln>
            </p:spPr>
          </p:cxnSp>
          <p:sp>
            <p:nvSpPr>
              <p:cNvPr id="58" name="Google Shape;58;p13"/>
              <p:cNvSpPr txBox="1"/>
              <p:nvPr/>
            </p:nvSpPr>
            <p:spPr>
              <a:xfrm>
                <a:off x="449799" y="294137"/>
                <a:ext cx="29313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chemeClr val="dk1"/>
                    </a:solidFill>
                    <a:latin typeface="Antic Didone"/>
                    <a:ea typeface="Antic Didone"/>
                    <a:cs typeface="Antic Didone"/>
                    <a:sym typeface="Antic Didone"/>
                  </a:rPr>
                  <a:t>Destinations | Trends | Tips</a:t>
                </a:r>
                <a:endParaRPr sz="1200">
                  <a:solidFill>
                    <a:schemeClr val="dk1"/>
                  </a:solidFill>
                  <a:latin typeface="Antic Didone"/>
                  <a:ea typeface="Antic Didone"/>
                  <a:cs typeface="Antic Didone"/>
                  <a:sym typeface="Antic Didone"/>
                </a:endParaRPr>
              </a:p>
            </p:txBody>
          </p:sp>
          <p:sp>
            <p:nvSpPr>
              <p:cNvPr id="59" name="Google Shape;59;p13"/>
              <p:cNvSpPr txBox="1"/>
              <p:nvPr/>
            </p:nvSpPr>
            <p:spPr>
              <a:xfrm>
                <a:off x="4181349" y="294137"/>
                <a:ext cx="29313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200">
                    <a:solidFill>
                      <a:schemeClr val="dk1"/>
                    </a:solidFill>
                    <a:latin typeface="Antic Didone"/>
                    <a:ea typeface="Antic Didone"/>
                    <a:cs typeface="Antic Didone"/>
                    <a:sym typeface="Antic Didone"/>
                  </a:rPr>
                  <a:t>Friday, October 1, 2025</a:t>
                </a:r>
                <a:endParaRPr sz="1200">
                  <a:solidFill>
                    <a:schemeClr val="dk1"/>
                  </a:solidFill>
                  <a:latin typeface="Antic Didone"/>
                  <a:ea typeface="Antic Didone"/>
                  <a:cs typeface="Antic Didone"/>
                  <a:sym typeface="Antic Didone"/>
                </a:endParaRPr>
              </a:p>
            </p:txBody>
          </p:sp>
        </p:grpSp>
        <p:sp>
          <p:nvSpPr>
            <p:cNvPr id="60" name="Google Shape;60;p13"/>
            <p:cNvSpPr txBox="1"/>
            <p:nvPr/>
          </p:nvSpPr>
          <p:spPr>
            <a:xfrm flipH="1">
              <a:off x="395403" y="598925"/>
              <a:ext cx="6753600" cy="846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ru" sz="5500">
                  <a:solidFill>
                    <a:srgbClr val="124929"/>
                  </a:solidFill>
                  <a:latin typeface="DM Serif Display"/>
                  <a:ea typeface="DM Serif Display"/>
                  <a:cs typeface="DM Serif Display"/>
                  <a:sym typeface="DM Serif Display"/>
                </a:rPr>
                <a:t>THE GREEN HORIZON</a:t>
              </a:r>
              <a:endParaRPr sz="5500">
                <a:solidFill>
                  <a:srgbClr val="124929"/>
                </a:solidFill>
                <a:latin typeface="DM Serif Display"/>
                <a:ea typeface="DM Serif Display"/>
                <a:cs typeface="DM Serif Display"/>
                <a:sym typeface="DM Serif Display"/>
              </a:endParaRPr>
            </a:p>
          </p:txBody>
        </p:sp>
      </p:grpSp>
      <p:grpSp>
        <p:nvGrpSpPr>
          <p:cNvPr id="61" name="Google Shape;61;p13"/>
          <p:cNvGrpSpPr/>
          <p:nvPr/>
        </p:nvGrpSpPr>
        <p:grpSpPr>
          <a:xfrm>
            <a:off x="449800" y="1514750"/>
            <a:ext cx="6662852" cy="8734848"/>
            <a:chOff x="449800" y="1514750"/>
            <a:chExt cx="6662852" cy="8734848"/>
          </a:xfrm>
        </p:grpSpPr>
        <p:grpSp>
          <p:nvGrpSpPr>
            <p:cNvPr id="62" name="Google Shape;62;p13"/>
            <p:cNvGrpSpPr/>
            <p:nvPr/>
          </p:nvGrpSpPr>
          <p:grpSpPr>
            <a:xfrm>
              <a:off x="449800" y="1514750"/>
              <a:ext cx="6662852" cy="8734848"/>
              <a:chOff x="449800" y="1514750"/>
              <a:chExt cx="6662852" cy="8734848"/>
            </a:xfrm>
          </p:grpSpPr>
          <p:pic>
            <p:nvPicPr>
              <p:cNvPr id="63" name="Google Shape;63;p13"/>
              <p:cNvPicPr preferRelativeResize="0"/>
              <p:nvPr/>
            </p:nvPicPr>
            <p:blipFill rotWithShape="1">
              <a:blip r:embed="rId3">
                <a:alphaModFix/>
              </a:blip>
              <a:srcRect b="1931" l="0" r="0" t="0"/>
              <a:stretch/>
            </p:blipFill>
            <p:spPr>
              <a:xfrm>
                <a:off x="449800" y="1514750"/>
                <a:ext cx="6662852" cy="8734848"/>
              </a:xfrm>
              <a:prstGeom prst="rect">
                <a:avLst/>
              </a:prstGeom>
              <a:noFill/>
              <a:ln>
                <a:noFill/>
              </a:ln>
            </p:spPr>
          </p:pic>
          <p:sp>
            <p:nvSpPr>
              <p:cNvPr id="64" name="Google Shape;64;p13"/>
              <p:cNvSpPr txBox="1"/>
              <p:nvPr/>
            </p:nvSpPr>
            <p:spPr>
              <a:xfrm>
                <a:off x="728999" y="1723999"/>
                <a:ext cx="2931300" cy="5541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rtl="0" algn="l">
                  <a:spcBef>
                    <a:spcPts val="0"/>
                  </a:spcBef>
                  <a:spcAft>
                    <a:spcPts val="0"/>
                  </a:spcAft>
                  <a:buNone/>
                </a:pPr>
                <a:r>
                  <a:rPr lang="ru" sz="1200">
                    <a:solidFill>
                      <a:schemeClr val="lt1"/>
                    </a:solidFill>
                    <a:latin typeface="Antic Didone"/>
                    <a:ea typeface="Antic Didone"/>
                    <a:cs typeface="Antic Didone"/>
                    <a:sym typeface="Antic Didone"/>
                  </a:rPr>
                  <a:t>The photographer, renowned ecologist Dr. Elena Martinez, documented this scene while researching the forest's biodiversity.</a:t>
                </a:r>
                <a:endParaRPr sz="1200">
                  <a:solidFill>
                    <a:schemeClr val="lt1"/>
                  </a:solidFill>
                  <a:latin typeface="Antic Didone"/>
                  <a:ea typeface="Antic Didone"/>
                  <a:cs typeface="Antic Didone"/>
                  <a:sym typeface="Antic Didone"/>
                </a:endParaRPr>
              </a:p>
            </p:txBody>
          </p:sp>
        </p:grpSp>
        <p:grpSp>
          <p:nvGrpSpPr>
            <p:cNvPr id="65" name="Google Shape;65;p13"/>
            <p:cNvGrpSpPr/>
            <p:nvPr/>
          </p:nvGrpSpPr>
          <p:grpSpPr>
            <a:xfrm>
              <a:off x="920300" y="9003825"/>
              <a:ext cx="5791800" cy="892800"/>
              <a:chOff x="920300" y="9003825"/>
              <a:chExt cx="5791800" cy="892800"/>
            </a:xfrm>
          </p:grpSpPr>
          <p:sp>
            <p:nvSpPr>
              <p:cNvPr id="66" name="Google Shape;66;p13"/>
              <p:cNvSpPr txBox="1"/>
              <p:nvPr/>
            </p:nvSpPr>
            <p:spPr>
              <a:xfrm flipH="1">
                <a:off x="920300" y="9003825"/>
                <a:ext cx="5791800" cy="892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i="1" lang="ru" sz="2900">
                    <a:solidFill>
                      <a:schemeClr val="lt1"/>
                    </a:solidFill>
                    <a:latin typeface="DM Serif Display"/>
                    <a:ea typeface="DM Serif Display"/>
                    <a:cs typeface="DM Serif Display"/>
                    <a:sym typeface="DM Serif Display"/>
                  </a:rPr>
                  <a:t>A JOURNAL OF ECOLOGY &amp; CONSERVATION</a:t>
                </a:r>
                <a:endParaRPr i="1" sz="2900">
                  <a:solidFill>
                    <a:schemeClr val="lt1"/>
                  </a:solidFill>
                  <a:latin typeface="DM Serif Display"/>
                  <a:ea typeface="DM Serif Display"/>
                  <a:cs typeface="DM Serif Display"/>
                  <a:sym typeface="DM Serif Display"/>
                </a:endParaRPr>
              </a:p>
            </p:txBody>
          </p:sp>
          <p:cxnSp>
            <p:nvCxnSpPr>
              <p:cNvPr id="67" name="Google Shape;67;p13"/>
              <p:cNvCxnSpPr/>
              <p:nvPr/>
            </p:nvCxnSpPr>
            <p:spPr>
              <a:xfrm>
                <a:off x="3816200" y="9792981"/>
                <a:ext cx="2889000" cy="0"/>
              </a:xfrm>
              <a:prstGeom prst="straightConnector1">
                <a:avLst/>
              </a:prstGeom>
              <a:noFill/>
              <a:ln cap="flat" cmpd="sng" w="19050">
                <a:solidFill>
                  <a:schemeClr val="lt1"/>
                </a:solidFill>
                <a:prstDash val="solid"/>
                <a:round/>
                <a:headEnd len="med" w="med" type="none"/>
                <a:tailEnd len="med" w="med" type="none"/>
              </a:ln>
            </p:spPr>
          </p:cxn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grpSp>
        <p:nvGrpSpPr>
          <p:cNvPr id="72" name="Google Shape;72;p14"/>
          <p:cNvGrpSpPr/>
          <p:nvPr/>
        </p:nvGrpSpPr>
        <p:grpSpPr>
          <a:xfrm>
            <a:off x="449799" y="294137"/>
            <a:ext cx="6662851" cy="275726"/>
            <a:chOff x="449799" y="294137"/>
            <a:chExt cx="6662851" cy="275726"/>
          </a:xfrm>
        </p:grpSpPr>
        <p:cxnSp>
          <p:nvCxnSpPr>
            <p:cNvPr id="73" name="Google Shape;73;p14"/>
            <p:cNvCxnSpPr/>
            <p:nvPr/>
          </p:nvCxnSpPr>
          <p:spPr>
            <a:xfrm>
              <a:off x="453250" y="569864"/>
              <a:ext cx="6659400" cy="0"/>
            </a:xfrm>
            <a:prstGeom prst="straightConnector1">
              <a:avLst/>
            </a:prstGeom>
            <a:noFill/>
            <a:ln cap="flat" cmpd="sng" w="28575">
              <a:solidFill>
                <a:srgbClr val="124929"/>
              </a:solidFill>
              <a:prstDash val="solid"/>
              <a:round/>
              <a:headEnd len="med" w="med" type="none"/>
              <a:tailEnd len="med" w="med" type="none"/>
            </a:ln>
          </p:spPr>
        </p:cxnSp>
        <p:sp>
          <p:nvSpPr>
            <p:cNvPr id="74" name="Google Shape;74;p14"/>
            <p:cNvSpPr txBox="1"/>
            <p:nvPr/>
          </p:nvSpPr>
          <p:spPr>
            <a:xfrm>
              <a:off x="449799" y="294137"/>
              <a:ext cx="29313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chemeClr val="dk1"/>
                  </a:solidFill>
                  <a:latin typeface="Antic Didone"/>
                  <a:ea typeface="Antic Didone"/>
                  <a:cs typeface="Antic Didone"/>
                  <a:sym typeface="Antic Didone"/>
                </a:rPr>
                <a:t>Destinations | Trends | Tips</a:t>
              </a:r>
              <a:endParaRPr sz="1200">
                <a:solidFill>
                  <a:schemeClr val="dk1"/>
                </a:solidFill>
                <a:latin typeface="Antic Didone"/>
                <a:ea typeface="Antic Didone"/>
                <a:cs typeface="Antic Didone"/>
                <a:sym typeface="Antic Didone"/>
              </a:endParaRPr>
            </a:p>
          </p:txBody>
        </p:sp>
        <p:sp>
          <p:nvSpPr>
            <p:cNvPr id="75" name="Google Shape;75;p14"/>
            <p:cNvSpPr txBox="1"/>
            <p:nvPr/>
          </p:nvSpPr>
          <p:spPr>
            <a:xfrm>
              <a:off x="4181349" y="294137"/>
              <a:ext cx="29313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200">
                  <a:solidFill>
                    <a:schemeClr val="dk1"/>
                  </a:solidFill>
                  <a:latin typeface="Antic Didone"/>
                  <a:ea typeface="Antic Didone"/>
                  <a:cs typeface="Antic Didone"/>
                  <a:sym typeface="Antic Didone"/>
                </a:rPr>
                <a:t>Friday, October 1, 2025</a:t>
              </a:r>
              <a:endParaRPr sz="1200">
                <a:solidFill>
                  <a:schemeClr val="dk1"/>
                </a:solidFill>
                <a:latin typeface="Antic Didone"/>
                <a:ea typeface="Antic Didone"/>
                <a:cs typeface="Antic Didone"/>
                <a:sym typeface="Antic Didone"/>
              </a:endParaRPr>
            </a:p>
          </p:txBody>
        </p:sp>
      </p:grpSp>
      <p:grpSp>
        <p:nvGrpSpPr>
          <p:cNvPr id="76" name="Google Shape;76;p14"/>
          <p:cNvGrpSpPr/>
          <p:nvPr/>
        </p:nvGrpSpPr>
        <p:grpSpPr>
          <a:xfrm>
            <a:off x="450000" y="837750"/>
            <a:ext cx="7110001" cy="3283175"/>
            <a:chOff x="450000" y="837750"/>
            <a:chExt cx="7110001" cy="3283175"/>
          </a:xfrm>
        </p:grpSpPr>
        <p:pic>
          <p:nvPicPr>
            <p:cNvPr id="77" name="Google Shape;77;p14"/>
            <p:cNvPicPr preferRelativeResize="0"/>
            <p:nvPr/>
          </p:nvPicPr>
          <p:blipFill rotWithShape="1">
            <a:blip r:embed="rId3">
              <a:alphaModFix/>
            </a:blip>
            <a:srcRect b="1456" l="1861" r="33060" t="1465"/>
            <a:stretch/>
          </p:blipFill>
          <p:spPr>
            <a:xfrm>
              <a:off x="450000" y="837750"/>
              <a:ext cx="7110001" cy="3283175"/>
            </a:xfrm>
            <a:prstGeom prst="rect">
              <a:avLst/>
            </a:prstGeom>
            <a:noFill/>
            <a:ln>
              <a:noFill/>
            </a:ln>
          </p:spPr>
        </p:pic>
        <p:sp>
          <p:nvSpPr>
            <p:cNvPr id="78" name="Google Shape;78;p14"/>
            <p:cNvSpPr txBox="1"/>
            <p:nvPr/>
          </p:nvSpPr>
          <p:spPr>
            <a:xfrm>
              <a:off x="728999" y="1043637"/>
              <a:ext cx="2931300" cy="5541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rtl="0" algn="l">
                <a:spcBef>
                  <a:spcPts val="0"/>
                </a:spcBef>
                <a:spcAft>
                  <a:spcPts val="0"/>
                </a:spcAft>
                <a:buNone/>
              </a:pPr>
              <a:r>
                <a:rPr lang="ru" sz="1200">
                  <a:solidFill>
                    <a:schemeClr val="lt1"/>
                  </a:solidFill>
                  <a:latin typeface="Antic Didone"/>
                  <a:ea typeface="Antic Didone"/>
                  <a:cs typeface="Antic Didone"/>
                  <a:sym typeface="Antic Didone"/>
                </a:rPr>
                <a:t>This image, taken by environmental photographer Alexei Kozlov, captures the magic of untouched wilderness.</a:t>
              </a:r>
              <a:endParaRPr sz="1200">
                <a:solidFill>
                  <a:schemeClr val="lt1"/>
                </a:solidFill>
                <a:latin typeface="Antic Didone"/>
                <a:ea typeface="Antic Didone"/>
                <a:cs typeface="Antic Didone"/>
                <a:sym typeface="Antic Didone"/>
              </a:endParaRPr>
            </a:p>
          </p:txBody>
        </p:sp>
      </p:grpSp>
      <p:grpSp>
        <p:nvGrpSpPr>
          <p:cNvPr id="79" name="Google Shape;79;p14"/>
          <p:cNvGrpSpPr/>
          <p:nvPr/>
        </p:nvGrpSpPr>
        <p:grpSpPr>
          <a:xfrm>
            <a:off x="449799" y="4482355"/>
            <a:ext cx="6660201" cy="5922900"/>
            <a:chOff x="449799" y="4482355"/>
            <a:chExt cx="6660201" cy="5922900"/>
          </a:xfrm>
        </p:grpSpPr>
        <p:sp>
          <p:nvSpPr>
            <p:cNvPr id="80" name="Google Shape;80;p14"/>
            <p:cNvSpPr txBox="1"/>
            <p:nvPr/>
          </p:nvSpPr>
          <p:spPr>
            <a:xfrm>
              <a:off x="449799" y="4487319"/>
              <a:ext cx="2931300" cy="1015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1100"/>
                <a:buFont typeface="Arial"/>
                <a:buNone/>
              </a:pPr>
              <a:r>
                <a:rPr lang="ru" sz="2200">
                  <a:solidFill>
                    <a:srgbClr val="124929"/>
                  </a:solidFill>
                  <a:latin typeface="DM Serif Display"/>
                  <a:ea typeface="DM Serif Display"/>
                  <a:cs typeface="DM Serif Display"/>
                  <a:sym typeface="DM Serif Display"/>
                </a:rPr>
                <a:t>WHY PRESERVING</a:t>
              </a:r>
              <a:endParaRPr sz="2200">
                <a:solidFill>
                  <a:srgbClr val="124929"/>
                </a:solidFill>
                <a:latin typeface="DM Serif Display"/>
                <a:ea typeface="DM Serif Display"/>
                <a:cs typeface="DM Serif Display"/>
                <a:sym typeface="DM Serif Display"/>
              </a:endParaRPr>
            </a:p>
            <a:p>
              <a:pPr indent="0" lvl="0" marL="0" rtl="0" algn="l">
                <a:lnSpc>
                  <a:spcPct val="100000"/>
                </a:lnSpc>
                <a:spcBef>
                  <a:spcPts val="0"/>
                </a:spcBef>
                <a:spcAft>
                  <a:spcPts val="0"/>
                </a:spcAft>
                <a:buClr>
                  <a:schemeClr val="dk1"/>
                </a:buClr>
                <a:buSzPts val="1100"/>
                <a:buFont typeface="Arial"/>
                <a:buNone/>
              </a:pPr>
              <a:r>
                <a:rPr lang="ru" sz="2200">
                  <a:solidFill>
                    <a:srgbClr val="124929"/>
                  </a:solidFill>
                  <a:latin typeface="DM Serif Display"/>
                  <a:ea typeface="DM Serif Display"/>
                  <a:cs typeface="DM Serif Display"/>
                  <a:sym typeface="DM Serif Display"/>
                </a:rPr>
                <a:t>ANCIENT FORESTS</a:t>
              </a:r>
              <a:endParaRPr sz="2200">
                <a:solidFill>
                  <a:srgbClr val="124929"/>
                </a:solidFill>
                <a:latin typeface="DM Serif Display"/>
                <a:ea typeface="DM Serif Display"/>
                <a:cs typeface="DM Serif Display"/>
                <a:sym typeface="DM Serif Display"/>
              </a:endParaRPr>
            </a:p>
            <a:p>
              <a:pPr indent="0" lvl="0" marL="0" rtl="0" algn="l">
                <a:lnSpc>
                  <a:spcPct val="100000"/>
                </a:lnSpc>
                <a:spcBef>
                  <a:spcPts val="0"/>
                </a:spcBef>
                <a:spcAft>
                  <a:spcPts val="0"/>
                </a:spcAft>
                <a:buNone/>
              </a:pPr>
              <a:r>
                <a:rPr lang="ru" sz="2200">
                  <a:solidFill>
                    <a:srgbClr val="124929"/>
                  </a:solidFill>
                  <a:latin typeface="DM Serif Display"/>
                  <a:ea typeface="DM Serif Display"/>
                  <a:cs typeface="DM Serif Display"/>
                  <a:sym typeface="DM Serif Display"/>
                </a:rPr>
                <a:t>IS VITAL:</a:t>
              </a:r>
              <a:endParaRPr sz="2200">
                <a:solidFill>
                  <a:srgbClr val="124929"/>
                </a:solidFill>
                <a:latin typeface="DM Serif Display"/>
                <a:ea typeface="DM Serif Display"/>
                <a:cs typeface="DM Serif Display"/>
                <a:sym typeface="DM Serif Display"/>
              </a:endParaRPr>
            </a:p>
          </p:txBody>
        </p:sp>
        <p:grpSp>
          <p:nvGrpSpPr>
            <p:cNvPr id="81" name="Google Shape;81;p14"/>
            <p:cNvGrpSpPr/>
            <p:nvPr/>
          </p:nvGrpSpPr>
          <p:grpSpPr>
            <a:xfrm>
              <a:off x="449799" y="5661508"/>
              <a:ext cx="3090901" cy="4711442"/>
              <a:chOff x="449799" y="5661508"/>
              <a:chExt cx="3090901" cy="4711442"/>
            </a:xfrm>
          </p:grpSpPr>
          <p:sp>
            <p:nvSpPr>
              <p:cNvPr id="82" name="Google Shape;82;p14"/>
              <p:cNvSpPr txBox="1"/>
              <p:nvPr/>
            </p:nvSpPr>
            <p:spPr>
              <a:xfrm>
                <a:off x="449799" y="5661508"/>
                <a:ext cx="29313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a:solidFill>
                      <a:srgbClr val="124929"/>
                    </a:solidFill>
                    <a:latin typeface="DM Serif Display"/>
                    <a:ea typeface="DM Serif Display"/>
                    <a:cs typeface="DM Serif Display"/>
                    <a:sym typeface="DM Serif Display"/>
                  </a:rPr>
                  <a:t>The Lungs of the Earth</a:t>
                </a:r>
                <a:endParaRPr>
                  <a:solidFill>
                    <a:srgbClr val="124929"/>
                  </a:solidFill>
                  <a:latin typeface="DM Serif Display"/>
                  <a:ea typeface="DM Serif Display"/>
                  <a:cs typeface="DM Serif Display"/>
                  <a:sym typeface="DM Serif Display"/>
                </a:endParaRPr>
              </a:p>
            </p:txBody>
          </p:sp>
          <p:sp>
            <p:nvSpPr>
              <p:cNvPr id="83" name="Google Shape;83;p14"/>
              <p:cNvSpPr txBox="1"/>
              <p:nvPr/>
            </p:nvSpPr>
            <p:spPr>
              <a:xfrm>
                <a:off x="449800" y="6010650"/>
                <a:ext cx="3090900" cy="43623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As deforestation continues to ravage some of the world’s most vital ecosystems, the Amazon Rainforest stands at the forefront of this battle. Often referred to as the “lungs of the Earth,” the Amazon plays a critical role in absorbing carbon dioxide from the atmosphere and releasing oxygen, making it one of the most essential ecosystems in combating climate change. Yet, it is also one of the most threatened.</a:t>
                </a:r>
                <a:endParaRPr sz="1300">
                  <a:solidFill>
                    <a:schemeClr val="dk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According to recent studies, over 17% of the Amazon has been destroyed in the past five decades, primarily due to illegal logging, agricultural expansion, and infrastructure development. The consequences of this destruction are.</a:t>
                </a:r>
                <a:endParaRPr sz="1300">
                  <a:solidFill>
                    <a:schemeClr val="dk1"/>
                  </a:solidFill>
                  <a:latin typeface="Antic Didone"/>
                  <a:ea typeface="Antic Didone"/>
                  <a:cs typeface="Antic Didone"/>
                  <a:sym typeface="Antic Didone"/>
                </a:endParaRPr>
              </a:p>
            </p:txBody>
          </p:sp>
        </p:grpSp>
        <p:sp>
          <p:nvSpPr>
            <p:cNvPr id="84" name="Google Shape;84;p14"/>
            <p:cNvSpPr txBox="1"/>
            <p:nvPr/>
          </p:nvSpPr>
          <p:spPr>
            <a:xfrm>
              <a:off x="4017600" y="4482355"/>
              <a:ext cx="3092400" cy="59229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The preservation of ancient forests like the Amazon is more important now than ever. Conservationists argue that the remaining intact forests must be protected under international law, and local communities should be empowered to act as guardians of these ecosystems. The Amazon is home to over 400 billion individual trees representing 16,000 species, and it provides habitat for a vast range of wildlife, including jaguars, sloths, and harpy eagles. However, beyond its biodiversity, its ability to store carbon and produce oxygen is invaluable to the health of our planet.</a:t>
              </a:r>
              <a:endParaRPr sz="1300">
                <a:solidFill>
                  <a:schemeClr val="dk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Various initiatives are working to protect and restore the Amazon. Brazil, Peru, and Colombia have launched conservation programs aimed at protecting large tracts of forest from further development, and indigenous communities are playing a crucial role </a:t>
              </a:r>
              <a:r>
                <a:rPr lang="ru" sz="1300">
                  <a:solidFill>
                    <a:schemeClr val="dk1"/>
                  </a:solidFill>
                  <a:latin typeface="Antic Didone"/>
                  <a:ea typeface="Antic Didone"/>
                  <a:cs typeface="Antic Didone"/>
                  <a:sym typeface="Antic Didone"/>
                </a:rPr>
                <a:t>far-reaching, not only reducing the forest's ability to regulate.</a:t>
              </a:r>
              <a:endParaRPr sz="1300">
                <a:solidFill>
                  <a:schemeClr val="dk1"/>
                </a:solidFill>
                <a:latin typeface="Antic Didone"/>
                <a:ea typeface="Antic Didone"/>
                <a:cs typeface="Antic Didone"/>
                <a:sym typeface="Antic Didone"/>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p:nvPr/>
        </p:nvSpPr>
        <p:spPr>
          <a:xfrm>
            <a:off x="449800" y="0"/>
            <a:ext cx="3162000" cy="10295100"/>
          </a:xfrm>
          <a:prstGeom prst="rect">
            <a:avLst/>
          </a:prstGeom>
          <a:solidFill>
            <a:srgbClr val="90BE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0" name="Google Shape;90;p15"/>
          <p:cNvGrpSpPr/>
          <p:nvPr/>
        </p:nvGrpSpPr>
        <p:grpSpPr>
          <a:xfrm>
            <a:off x="453250" y="294137"/>
            <a:ext cx="6659400" cy="275726"/>
            <a:chOff x="453250" y="294137"/>
            <a:chExt cx="6659400" cy="275726"/>
          </a:xfrm>
        </p:grpSpPr>
        <p:cxnSp>
          <p:nvCxnSpPr>
            <p:cNvPr id="91" name="Google Shape;91;p15"/>
            <p:cNvCxnSpPr/>
            <p:nvPr/>
          </p:nvCxnSpPr>
          <p:spPr>
            <a:xfrm>
              <a:off x="453250" y="569864"/>
              <a:ext cx="6659400" cy="0"/>
            </a:xfrm>
            <a:prstGeom prst="straightConnector1">
              <a:avLst/>
            </a:prstGeom>
            <a:noFill/>
            <a:ln cap="flat" cmpd="sng" w="28575">
              <a:solidFill>
                <a:srgbClr val="124929"/>
              </a:solidFill>
              <a:prstDash val="solid"/>
              <a:round/>
              <a:headEnd len="med" w="med" type="none"/>
              <a:tailEnd len="med" w="med" type="none"/>
            </a:ln>
          </p:spPr>
        </p:cxnSp>
        <p:sp>
          <p:nvSpPr>
            <p:cNvPr id="92" name="Google Shape;92;p15"/>
            <p:cNvSpPr txBox="1"/>
            <p:nvPr/>
          </p:nvSpPr>
          <p:spPr>
            <a:xfrm>
              <a:off x="4181349" y="294137"/>
              <a:ext cx="29313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200">
                  <a:solidFill>
                    <a:schemeClr val="dk1"/>
                  </a:solidFill>
                  <a:latin typeface="Antic Didone"/>
                  <a:ea typeface="Antic Didone"/>
                  <a:cs typeface="Antic Didone"/>
                  <a:sym typeface="Antic Didone"/>
                </a:rPr>
                <a:t>Friday, October 1, 2025</a:t>
              </a:r>
              <a:endParaRPr sz="1200">
                <a:solidFill>
                  <a:schemeClr val="dk1"/>
                </a:solidFill>
                <a:latin typeface="Antic Didone"/>
                <a:ea typeface="Antic Didone"/>
                <a:cs typeface="Antic Didone"/>
                <a:sym typeface="Antic Didone"/>
              </a:endParaRPr>
            </a:p>
          </p:txBody>
        </p:sp>
      </p:grpSp>
      <p:grpSp>
        <p:nvGrpSpPr>
          <p:cNvPr id="93" name="Google Shape;93;p15"/>
          <p:cNvGrpSpPr/>
          <p:nvPr/>
        </p:nvGrpSpPr>
        <p:grpSpPr>
          <a:xfrm>
            <a:off x="3970270" y="790842"/>
            <a:ext cx="3090900" cy="5527638"/>
            <a:chOff x="3970270" y="790842"/>
            <a:chExt cx="3090900" cy="5527638"/>
          </a:xfrm>
        </p:grpSpPr>
        <p:sp>
          <p:nvSpPr>
            <p:cNvPr id="94" name="Google Shape;94;p15"/>
            <p:cNvSpPr txBox="1"/>
            <p:nvPr/>
          </p:nvSpPr>
          <p:spPr>
            <a:xfrm>
              <a:off x="3979471" y="790842"/>
              <a:ext cx="2931300" cy="69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2100">
                  <a:solidFill>
                    <a:srgbClr val="124929"/>
                  </a:solidFill>
                  <a:latin typeface="DM Serif Display"/>
                  <a:ea typeface="DM Serif Display"/>
                  <a:cs typeface="DM Serif Display"/>
                  <a:sym typeface="DM Serif Display"/>
                </a:rPr>
                <a:t>DISCOVERING THE</a:t>
              </a:r>
              <a:endParaRPr sz="2100">
                <a:solidFill>
                  <a:srgbClr val="124929"/>
                </a:solidFill>
                <a:latin typeface="DM Serif Display"/>
                <a:ea typeface="DM Serif Display"/>
                <a:cs typeface="DM Serif Display"/>
                <a:sym typeface="DM Serif Display"/>
              </a:endParaRPr>
            </a:p>
            <a:p>
              <a:pPr indent="0" lvl="0" marL="0" rtl="0" algn="l">
                <a:lnSpc>
                  <a:spcPct val="115000"/>
                </a:lnSpc>
                <a:spcBef>
                  <a:spcPts val="0"/>
                </a:spcBef>
                <a:spcAft>
                  <a:spcPts val="0"/>
                </a:spcAft>
                <a:buNone/>
              </a:pPr>
              <a:r>
                <a:rPr lang="ru" sz="2100">
                  <a:solidFill>
                    <a:srgbClr val="124929"/>
                  </a:solidFill>
                  <a:latin typeface="DM Serif Display"/>
                  <a:ea typeface="DM Serif Display"/>
                  <a:cs typeface="DM Serif Display"/>
                  <a:sym typeface="DM Serif Display"/>
                </a:rPr>
                <a:t>HIDDEN WORLD ABOVE:</a:t>
              </a:r>
              <a:endParaRPr sz="2100">
                <a:solidFill>
                  <a:srgbClr val="124929"/>
                </a:solidFill>
                <a:latin typeface="DM Serif Display"/>
                <a:ea typeface="DM Serif Display"/>
                <a:cs typeface="DM Serif Display"/>
                <a:sym typeface="DM Serif Display"/>
              </a:endParaRPr>
            </a:p>
          </p:txBody>
        </p:sp>
        <p:grpSp>
          <p:nvGrpSpPr>
            <p:cNvPr id="95" name="Google Shape;95;p15"/>
            <p:cNvGrpSpPr/>
            <p:nvPr/>
          </p:nvGrpSpPr>
          <p:grpSpPr>
            <a:xfrm>
              <a:off x="3970270" y="1590184"/>
              <a:ext cx="3090900" cy="4728295"/>
              <a:chOff x="440597" y="5286662"/>
              <a:chExt cx="3090900" cy="4728295"/>
            </a:xfrm>
          </p:grpSpPr>
          <p:sp>
            <p:nvSpPr>
              <p:cNvPr id="96" name="Google Shape;96;p15"/>
              <p:cNvSpPr txBox="1"/>
              <p:nvPr/>
            </p:nvSpPr>
            <p:spPr>
              <a:xfrm>
                <a:off x="449799" y="5286662"/>
                <a:ext cx="29313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a:solidFill>
                      <a:srgbClr val="124929"/>
                    </a:solidFill>
                    <a:latin typeface="DM Serif Display"/>
                    <a:ea typeface="DM Serif Display"/>
                    <a:cs typeface="DM Serif Display"/>
                    <a:sym typeface="DM Serif Display"/>
                  </a:rPr>
                  <a:t>The Magic of the Canopy</a:t>
                </a:r>
                <a:endParaRPr>
                  <a:solidFill>
                    <a:srgbClr val="124929"/>
                  </a:solidFill>
                  <a:latin typeface="DM Serif Display"/>
                  <a:ea typeface="DM Serif Display"/>
                  <a:cs typeface="DM Serif Display"/>
                  <a:sym typeface="DM Serif Display"/>
                </a:endParaRPr>
              </a:p>
            </p:txBody>
          </p:sp>
          <p:sp>
            <p:nvSpPr>
              <p:cNvPr id="97" name="Google Shape;97;p15"/>
              <p:cNvSpPr txBox="1"/>
              <p:nvPr/>
            </p:nvSpPr>
            <p:spPr>
              <a:xfrm>
                <a:off x="440597" y="5652657"/>
                <a:ext cx="3090900" cy="43623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In the face of widespread deforestation, reforestation projects offer a glimmer of hope. Reforestation is not just about planting trees—it’s about restoring entire ecosystems, improving air quality, and rebuilding habitats for wildlife. A young sapling, like the one captured by Iryna Melnyk in Poland, represents the resilience of nature and the potential for recovery even in heavily degraded landscapes.</a:t>
                </a:r>
                <a:endParaRPr sz="1300">
                  <a:solidFill>
                    <a:schemeClr val="dk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Global reforestation efforts have gained significant traction over the past few decades, with countries and organizations dedicating time and resources to plant millions of trees. Initiatives such as the United Nations.</a:t>
                </a:r>
                <a:endParaRPr sz="1300">
                  <a:solidFill>
                    <a:schemeClr val="dk1"/>
                  </a:solidFill>
                  <a:latin typeface="Antic Didone"/>
                  <a:ea typeface="Antic Didone"/>
                  <a:cs typeface="Antic Didone"/>
                  <a:sym typeface="Antic Didone"/>
                </a:endParaRPr>
              </a:p>
            </p:txBody>
          </p:sp>
        </p:grpSp>
      </p:grpSp>
      <p:pic>
        <p:nvPicPr>
          <p:cNvPr id="98" name="Google Shape;98;p15"/>
          <p:cNvPicPr preferRelativeResize="0"/>
          <p:nvPr/>
        </p:nvPicPr>
        <p:blipFill rotWithShape="1">
          <a:blip r:embed="rId3">
            <a:alphaModFix/>
          </a:blip>
          <a:srcRect b="1456" l="100000" r="33060" t="1465"/>
          <a:stretch/>
        </p:blipFill>
        <p:spPr>
          <a:xfrm flipH="1">
            <a:off x="3" y="837750"/>
            <a:ext cx="3611873" cy="3283175"/>
          </a:xfrm>
          <a:prstGeom prst="rect">
            <a:avLst/>
          </a:prstGeom>
          <a:noFill/>
          <a:ln>
            <a:noFill/>
          </a:ln>
        </p:spPr>
      </p:pic>
      <p:grpSp>
        <p:nvGrpSpPr>
          <p:cNvPr id="99" name="Google Shape;99;p15"/>
          <p:cNvGrpSpPr/>
          <p:nvPr/>
        </p:nvGrpSpPr>
        <p:grpSpPr>
          <a:xfrm>
            <a:off x="3950650" y="6511115"/>
            <a:ext cx="3161999" cy="3783984"/>
            <a:chOff x="3950650" y="6511115"/>
            <a:chExt cx="3161999" cy="3783984"/>
          </a:xfrm>
        </p:grpSpPr>
        <p:pic>
          <p:nvPicPr>
            <p:cNvPr id="100" name="Google Shape;100;p15"/>
            <p:cNvPicPr preferRelativeResize="0"/>
            <p:nvPr/>
          </p:nvPicPr>
          <p:blipFill>
            <a:blip r:embed="rId4">
              <a:alphaModFix/>
            </a:blip>
            <a:stretch>
              <a:fillRect/>
            </a:stretch>
          </p:blipFill>
          <p:spPr>
            <a:xfrm>
              <a:off x="3950650" y="6511115"/>
              <a:ext cx="3161999" cy="3783984"/>
            </a:xfrm>
            <a:prstGeom prst="rect">
              <a:avLst/>
            </a:prstGeom>
            <a:noFill/>
            <a:ln>
              <a:noFill/>
            </a:ln>
          </p:spPr>
        </p:pic>
        <p:sp>
          <p:nvSpPr>
            <p:cNvPr id="101" name="Google Shape;101;p15"/>
            <p:cNvSpPr txBox="1"/>
            <p:nvPr/>
          </p:nvSpPr>
          <p:spPr>
            <a:xfrm>
              <a:off x="4129875" y="9664432"/>
              <a:ext cx="2833500" cy="4617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rtl="0" algn="l">
                <a:spcBef>
                  <a:spcPts val="0"/>
                </a:spcBef>
                <a:spcAft>
                  <a:spcPts val="0"/>
                </a:spcAft>
                <a:buNone/>
              </a:pPr>
              <a:r>
                <a:rPr lang="ru" sz="1000">
                  <a:solidFill>
                    <a:schemeClr val="lt1"/>
                  </a:solidFill>
                  <a:latin typeface="Antic Didone"/>
                  <a:ea typeface="Antic Didone"/>
                  <a:cs typeface="Antic Didone"/>
                  <a:sym typeface="Antic Didone"/>
                </a:rPr>
                <a:t>This image, taken by environmental photographer Alexei Kozlov, captures the magic of untouched wilderness.</a:t>
              </a:r>
              <a:endParaRPr sz="1000">
                <a:solidFill>
                  <a:schemeClr val="lt1"/>
                </a:solidFill>
                <a:latin typeface="Antic Didone"/>
                <a:ea typeface="Antic Didone"/>
                <a:cs typeface="Antic Didone"/>
                <a:sym typeface="Antic Didone"/>
              </a:endParaRPr>
            </a:p>
          </p:txBody>
        </p:sp>
      </p:grpSp>
      <p:grpSp>
        <p:nvGrpSpPr>
          <p:cNvPr id="102" name="Google Shape;102;p15"/>
          <p:cNvGrpSpPr/>
          <p:nvPr/>
        </p:nvGrpSpPr>
        <p:grpSpPr>
          <a:xfrm>
            <a:off x="763050" y="4495450"/>
            <a:ext cx="2607000" cy="5792475"/>
            <a:chOff x="763050" y="4495450"/>
            <a:chExt cx="2607000" cy="5792475"/>
          </a:xfrm>
        </p:grpSpPr>
        <p:sp>
          <p:nvSpPr>
            <p:cNvPr id="103" name="Google Shape;103;p15"/>
            <p:cNvSpPr txBox="1"/>
            <p:nvPr/>
          </p:nvSpPr>
          <p:spPr>
            <a:xfrm>
              <a:off x="763050" y="4495450"/>
              <a:ext cx="2607000" cy="695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2100">
                  <a:solidFill>
                    <a:schemeClr val="lt1"/>
                  </a:solidFill>
                  <a:latin typeface="DM Serif Display"/>
                  <a:ea typeface="DM Serif Display"/>
                  <a:cs typeface="DM Serif Display"/>
                  <a:sym typeface="DM Serif Display"/>
                </a:rPr>
                <a:t>RECONNECTING</a:t>
              </a:r>
              <a:endParaRPr sz="2100">
                <a:solidFill>
                  <a:schemeClr val="lt1"/>
                </a:solidFill>
                <a:latin typeface="DM Serif Display"/>
                <a:ea typeface="DM Serif Display"/>
                <a:cs typeface="DM Serif Display"/>
                <a:sym typeface="DM Serif Display"/>
              </a:endParaRPr>
            </a:p>
            <a:p>
              <a:pPr indent="0" lvl="0" marL="0" rtl="0" algn="l">
                <a:lnSpc>
                  <a:spcPct val="115000"/>
                </a:lnSpc>
                <a:spcBef>
                  <a:spcPts val="0"/>
                </a:spcBef>
                <a:spcAft>
                  <a:spcPts val="0"/>
                </a:spcAft>
                <a:buNone/>
              </a:pPr>
              <a:r>
                <a:rPr lang="ru" sz="2100">
                  <a:solidFill>
                    <a:schemeClr val="lt1"/>
                  </a:solidFill>
                  <a:latin typeface="DM Serif Display"/>
                  <a:ea typeface="DM Serif Display"/>
                  <a:cs typeface="DM Serif Display"/>
                  <a:sym typeface="DM Serif Display"/>
                </a:rPr>
                <a:t>WITH NATURE:</a:t>
              </a:r>
              <a:endParaRPr sz="2100">
                <a:solidFill>
                  <a:schemeClr val="lt1"/>
                </a:solidFill>
                <a:latin typeface="DM Serif Display"/>
                <a:ea typeface="DM Serif Display"/>
                <a:cs typeface="DM Serif Display"/>
                <a:sym typeface="DM Serif Display"/>
              </a:endParaRPr>
            </a:p>
          </p:txBody>
        </p:sp>
        <p:sp>
          <p:nvSpPr>
            <p:cNvPr id="104" name="Google Shape;104;p15"/>
            <p:cNvSpPr txBox="1"/>
            <p:nvPr/>
          </p:nvSpPr>
          <p:spPr>
            <a:xfrm>
              <a:off x="763050" y="5405425"/>
              <a:ext cx="2541600" cy="48825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ru" sz="1300">
                  <a:solidFill>
                    <a:schemeClr val="lt1"/>
                  </a:solidFill>
                  <a:latin typeface="Antic Didone"/>
                  <a:ea typeface="Antic Didone"/>
                  <a:cs typeface="Antic Didone"/>
                  <a:sym typeface="Antic Didone"/>
                </a:rPr>
                <a:t>Forests are often referred to as “nature’s sanctuaries,” places where the stresses of modern life can be left behind and the healing power of nature can take over. Forest trails, in particular, offer a space where people can reconnect with the natural world, whether through quiet reflection, recreational hiking, or forest bathing, a practice that originated in Japan and has been embraced around the world.</a:t>
              </a:r>
              <a:endParaRPr sz="1300">
                <a:solidFill>
                  <a:schemeClr val="lt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rPr lang="ru" sz="1300">
                  <a:solidFill>
                    <a:schemeClr val="lt1"/>
                  </a:solidFill>
                  <a:latin typeface="Antic Didone"/>
                  <a:ea typeface="Antic Didone"/>
                  <a:cs typeface="Antic Didone"/>
                  <a:sym typeface="Antic Didone"/>
                </a:rPr>
                <a:t>In an increasingly urbanized world, spending time in forests is no longer as easy as it once was, as cities expand and natural spaces become more distant.</a:t>
              </a:r>
              <a:endParaRPr sz="1300">
                <a:solidFill>
                  <a:schemeClr val="lt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t/>
              </a:r>
              <a:endParaRPr sz="1300">
                <a:solidFill>
                  <a:schemeClr val="lt1"/>
                </a:solidFill>
                <a:latin typeface="Antic Didone"/>
                <a:ea typeface="Antic Didone"/>
                <a:cs typeface="Antic Didone"/>
                <a:sym typeface="Antic Didone"/>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grpSp>
        <p:nvGrpSpPr>
          <p:cNvPr id="109" name="Google Shape;109;p16"/>
          <p:cNvGrpSpPr/>
          <p:nvPr/>
        </p:nvGrpSpPr>
        <p:grpSpPr>
          <a:xfrm>
            <a:off x="0" y="6225863"/>
            <a:ext cx="7560000" cy="4022637"/>
            <a:chOff x="0" y="6225863"/>
            <a:chExt cx="7560000" cy="4022637"/>
          </a:xfrm>
        </p:grpSpPr>
        <p:sp>
          <p:nvSpPr>
            <p:cNvPr id="110" name="Google Shape;110;p16"/>
            <p:cNvSpPr/>
            <p:nvPr/>
          </p:nvSpPr>
          <p:spPr>
            <a:xfrm>
              <a:off x="0" y="7037925"/>
              <a:ext cx="7560000" cy="2770800"/>
            </a:xfrm>
            <a:prstGeom prst="rect">
              <a:avLst/>
            </a:prstGeom>
            <a:solidFill>
              <a:srgbClr val="90BE6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11" name="Google Shape;111;p16"/>
            <p:cNvGrpSpPr/>
            <p:nvPr/>
          </p:nvGrpSpPr>
          <p:grpSpPr>
            <a:xfrm>
              <a:off x="450000" y="6225863"/>
              <a:ext cx="6659999" cy="4022637"/>
              <a:chOff x="450000" y="6225863"/>
              <a:chExt cx="6659999" cy="4022637"/>
            </a:xfrm>
          </p:grpSpPr>
          <p:pic>
            <p:nvPicPr>
              <p:cNvPr id="112" name="Google Shape;112;p16"/>
              <p:cNvPicPr preferRelativeResize="0"/>
              <p:nvPr/>
            </p:nvPicPr>
            <p:blipFill>
              <a:blip r:embed="rId3">
                <a:alphaModFix/>
              </a:blip>
              <a:stretch>
                <a:fillRect/>
              </a:stretch>
            </p:blipFill>
            <p:spPr>
              <a:xfrm>
                <a:off x="450000" y="6225863"/>
                <a:ext cx="6659999" cy="4022637"/>
              </a:xfrm>
              <a:prstGeom prst="rect">
                <a:avLst/>
              </a:prstGeom>
              <a:noFill/>
              <a:ln>
                <a:noFill/>
              </a:ln>
            </p:spPr>
          </p:pic>
          <p:sp>
            <p:nvSpPr>
              <p:cNvPr id="113" name="Google Shape;113;p16"/>
              <p:cNvSpPr txBox="1"/>
              <p:nvPr/>
            </p:nvSpPr>
            <p:spPr>
              <a:xfrm>
                <a:off x="729000" y="6448400"/>
                <a:ext cx="2646000" cy="6156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spAutoFit/>
              </a:bodyPr>
              <a:lstStyle/>
              <a:p>
                <a:pPr indent="0" lvl="0" marL="0" rtl="0" algn="l">
                  <a:spcBef>
                    <a:spcPts val="0"/>
                  </a:spcBef>
                  <a:spcAft>
                    <a:spcPts val="0"/>
                  </a:spcAft>
                  <a:buNone/>
                </a:pPr>
                <a:r>
                  <a:rPr lang="ru" sz="1000">
                    <a:solidFill>
                      <a:schemeClr val="lt1"/>
                    </a:solidFill>
                    <a:latin typeface="Antic Didone"/>
                    <a:ea typeface="Antic Didone"/>
                    <a:cs typeface="Antic Didone"/>
                    <a:sym typeface="Antic Didone"/>
                  </a:rPr>
                  <a:t>Photographed by eco-activist Iryna Melnyk in a protected national park in Poland, the image symbolizes hope for reforestation efforts worldwide.</a:t>
                </a:r>
                <a:endParaRPr sz="1000">
                  <a:solidFill>
                    <a:schemeClr val="lt1"/>
                  </a:solidFill>
                  <a:latin typeface="Antic Didone"/>
                  <a:ea typeface="Antic Didone"/>
                  <a:cs typeface="Antic Didone"/>
                  <a:sym typeface="Antic Didone"/>
                </a:endParaRPr>
              </a:p>
            </p:txBody>
          </p:sp>
        </p:grpSp>
      </p:grpSp>
      <p:grpSp>
        <p:nvGrpSpPr>
          <p:cNvPr id="114" name="Google Shape;114;p16"/>
          <p:cNvGrpSpPr/>
          <p:nvPr/>
        </p:nvGrpSpPr>
        <p:grpSpPr>
          <a:xfrm>
            <a:off x="449799" y="294137"/>
            <a:ext cx="6662851" cy="275726"/>
            <a:chOff x="449799" y="294137"/>
            <a:chExt cx="6662851" cy="275726"/>
          </a:xfrm>
        </p:grpSpPr>
        <p:cxnSp>
          <p:nvCxnSpPr>
            <p:cNvPr id="115" name="Google Shape;115;p16"/>
            <p:cNvCxnSpPr/>
            <p:nvPr/>
          </p:nvCxnSpPr>
          <p:spPr>
            <a:xfrm>
              <a:off x="453250" y="569864"/>
              <a:ext cx="6659400" cy="0"/>
            </a:xfrm>
            <a:prstGeom prst="straightConnector1">
              <a:avLst/>
            </a:prstGeom>
            <a:noFill/>
            <a:ln cap="flat" cmpd="sng" w="28575">
              <a:solidFill>
                <a:srgbClr val="124929"/>
              </a:solidFill>
              <a:prstDash val="solid"/>
              <a:round/>
              <a:headEnd len="med" w="med" type="none"/>
              <a:tailEnd len="med" w="med" type="none"/>
            </a:ln>
          </p:spPr>
        </p:cxnSp>
        <p:sp>
          <p:nvSpPr>
            <p:cNvPr id="116" name="Google Shape;116;p16"/>
            <p:cNvSpPr txBox="1"/>
            <p:nvPr/>
          </p:nvSpPr>
          <p:spPr>
            <a:xfrm>
              <a:off x="449799" y="294137"/>
              <a:ext cx="29313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1200">
                  <a:solidFill>
                    <a:schemeClr val="dk1"/>
                  </a:solidFill>
                  <a:latin typeface="Antic Didone"/>
                  <a:ea typeface="Antic Didone"/>
                  <a:cs typeface="Antic Didone"/>
                  <a:sym typeface="Antic Didone"/>
                </a:rPr>
                <a:t>Destinations | Trends | Tips</a:t>
              </a:r>
              <a:endParaRPr sz="1200">
                <a:solidFill>
                  <a:schemeClr val="dk1"/>
                </a:solidFill>
                <a:latin typeface="Antic Didone"/>
                <a:ea typeface="Antic Didone"/>
                <a:cs typeface="Antic Didone"/>
                <a:sym typeface="Antic Didone"/>
              </a:endParaRPr>
            </a:p>
          </p:txBody>
        </p:sp>
        <p:sp>
          <p:nvSpPr>
            <p:cNvPr id="117" name="Google Shape;117;p16"/>
            <p:cNvSpPr txBox="1"/>
            <p:nvPr/>
          </p:nvSpPr>
          <p:spPr>
            <a:xfrm>
              <a:off x="4181349" y="294137"/>
              <a:ext cx="2931300" cy="184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1200">
                  <a:solidFill>
                    <a:schemeClr val="dk1"/>
                  </a:solidFill>
                  <a:latin typeface="Antic Didone"/>
                  <a:ea typeface="Antic Didone"/>
                  <a:cs typeface="Antic Didone"/>
                  <a:sym typeface="Antic Didone"/>
                </a:rPr>
                <a:t>Friday, October 1, 2025</a:t>
              </a:r>
              <a:endParaRPr sz="1200">
                <a:solidFill>
                  <a:schemeClr val="dk1"/>
                </a:solidFill>
                <a:latin typeface="Antic Didone"/>
                <a:ea typeface="Antic Didone"/>
                <a:cs typeface="Antic Didone"/>
                <a:sym typeface="Antic Didone"/>
              </a:endParaRPr>
            </a:p>
          </p:txBody>
        </p:sp>
      </p:grpSp>
      <p:grpSp>
        <p:nvGrpSpPr>
          <p:cNvPr id="118" name="Google Shape;118;p16"/>
          <p:cNvGrpSpPr/>
          <p:nvPr/>
        </p:nvGrpSpPr>
        <p:grpSpPr>
          <a:xfrm>
            <a:off x="449799" y="763975"/>
            <a:ext cx="6631601" cy="5374526"/>
            <a:chOff x="449799" y="763975"/>
            <a:chExt cx="6631601" cy="5374526"/>
          </a:xfrm>
        </p:grpSpPr>
        <p:sp>
          <p:nvSpPr>
            <p:cNvPr id="119" name="Google Shape;119;p16"/>
            <p:cNvSpPr txBox="1"/>
            <p:nvPr/>
          </p:nvSpPr>
          <p:spPr>
            <a:xfrm>
              <a:off x="449800" y="763975"/>
              <a:ext cx="3192900" cy="338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2200">
                  <a:solidFill>
                    <a:srgbClr val="124929"/>
                  </a:solidFill>
                  <a:latin typeface="DM Serif Display"/>
                  <a:ea typeface="DM Serif Display"/>
                  <a:cs typeface="DM Serif Display"/>
                  <a:sym typeface="DM Serif Display"/>
                </a:rPr>
                <a:t>PLANTING THE FUTURE:</a:t>
              </a:r>
              <a:endParaRPr sz="2200">
                <a:solidFill>
                  <a:srgbClr val="124929"/>
                </a:solidFill>
                <a:latin typeface="DM Serif Display"/>
                <a:ea typeface="DM Serif Display"/>
                <a:cs typeface="DM Serif Display"/>
                <a:sym typeface="DM Serif Display"/>
              </a:endParaRPr>
            </a:p>
          </p:txBody>
        </p:sp>
        <p:grpSp>
          <p:nvGrpSpPr>
            <p:cNvPr id="120" name="Google Shape;120;p16"/>
            <p:cNvGrpSpPr/>
            <p:nvPr/>
          </p:nvGrpSpPr>
          <p:grpSpPr>
            <a:xfrm>
              <a:off x="449799" y="1159324"/>
              <a:ext cx="3090901" cy="4971542"/>
              <a:chOff x="449799" y="5661508"/>
              <a:chExt cx="3090901" cy="4971542"/>
            </a:xfrm>
          </p:grpSpPr>
          <p:sp>
            <p:nvSpPr>
              <p:cNvPr id="121" name="Google Shape;121;p16"/>
              <p:cNvSpPr txBox="1"/>
              <p:nvPr/>
            </p:nvSpPr>
            <p:spPr>
              <a:xfrm>
                <a:off x="449799" y="5661508"/>
                <a:ext cx="2931300" cy="215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a:solidFill>
                      <a:srgbClr val="124929"/>
                    </a:solidFill>
                    <a:latin typeface="DM Serif Display"/>
                    <a:ea typeface="DM Serif Display"/>
                    <a:cs typeface="DM Serif Display"/>
                    <a:sym typeface="DM Serif Display"/>
                  </a:rPr>
                  <a:t>The Power of Reforestation</a:t>
                </a:r>
                <a:endParaRPr>
                  <a:solidFill>
                    <a:srgbClr val="124929"/>
                  </a:solidFill>
                  <a:latin typeface="DM Serif Display"/>
                  <a:ea typeface="DM Serif Display"/>
                  <a:cs typeface="DM Serif Display"/>
                  <a:sym typeface="DM Serif Display"/>
                </a:endParaRPr>
              </a:p>
            </p:txBody>
          </p:sp>
          <p:sp>
            <p:nvSpPr>
              <p:cNvPr id="122" name="Google Shape;122;p16"/>
              <p:cNvSpPr txBox="1"/>
              <p:nvPr/>
            </p:nvSpPr>
            <p:spPr>
              <a:xfrm>
                <a:off x="449800" y="6010650"/>
                <a:ext cx="3090900" cy="46224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Clr>
                    <a:schemeClr val="dk1"/>
                  </a:buClr>
                  <a:buSzPts val="1100"/>
                  <a:buFont typeface="Arial"/>
                  <a:buNone/>
                </a:pPr>
                <a:r>
                  <a:rPr lang="ru" sz="1300">
                    <a:solidFill>
                      <a:schemeClr val="dk1"/>
                    </a:solidFill>
                    <a:latin typeface="Antic Didone"/>
                    <a:ea typeface="Antic Didone"/>
                    <a:cs typeface="Antic Didone"/>
                    <a:sym typeface="Antic Didone"/>
                  </a:rPr>
                  <a:t>In the face of widespread deforestation, reforestation projects offer a glimmer of hope. Reforestation is not just about planting trees—it’s about restoring entire ecosystems, improving air quality, and rebuilding habitats for wildlife. A young sapling, like the one captured by Iryna Melnyk in Poland, represents the resilience of nature and the potential for recovery even in heavily degraded landscapes.</a:t>
                </a:r>
                <a:endParaRPr sz="1300">
                  <a:solidFill>
                    <a:schemeClr val="dk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Global reforestation efforts have gained significant traction over the past few decades, with countries and organizations dedicating time and resources to plant millions of trees. Initiatives such as the United Nations’ “Trillion Tree Campaign” aim to restore degraded land by planting</a:t>
                </a:r>
                <a:endParaRPr sz="1300">
                  <a:solidFill>
                    <a:schemeClr val="dk1"/>
                  </a:solidFill>
                  <a:latin typeface="Antic Didone"/>
                  <a:ea typeface="Antic Didone"/>
                  <a:cs typeface="Antic Didone"/>
                  <a:sym typeface="Antic Didone"/>
                </a:endParaRPr>
              </a:p>
            </p:txBody>
          </p:sp>
        </p:grpSp>
        <p:sp>
          <p:nvSpPr>
            <p:cNvPr id="123" name="Google Shape;123;p16"/>
            <p:cNvSpPr txBox="1"/>
            <p:nvPr/>
          </p:nvSpPr>
          <p:spPr>
            <a:xfrm>
              <a:off x="3990500" y="995901"/>
              <a:ext cx="3090900" cy="5142600"/>
            </a:xfrm>
            <a:prstGeom prst="rect">
              <a:avLst/>
            </a:prstGeom>
            <a:noFill/>
            <a:ln>
              <a:noFill/>
            </a:ln>
          </p:spPr>
          <p:txBody>
            <a:bodyPr anchorCtr="0" anchor="t" bIns="0" lIns="0" spcFirstLastPara="1" rIns="0" wrap="square" tIns="0">
              <a:spAutoFit/>
            </a:bodyPr>
            <a:lstStyle/>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the globe. These efforts are critical in reversing the damage caused by deforestation, particularly in regions that have experienced large-scale clearing for agriculture or urban development.</a:t>
              </a:r>
              <a:endParaRPr sz="1300">
                <a:solidFill>
                  <a:schemeClr val="dk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t/>
              </a:r>
              <a:endParaRPr sz="1300">
                <a:solidFill>
                  <a:schemeClr val="dk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However, planting trees is just the first step. For reforestation to be successful, it requires careful planning, nurturing, and long-term maintenance. In many cases, reforestation projects have failed due to a lack of proper care for young trees or planting species that are not native to the area. Successful reforestation requires a deep understanding of the local ecosystem, ensuring that the species planted will thrive and benefit the surrounding wildlife.</a:t>
              </a:r>
              <a:endParaRPr sz="1300">
                <a:solidFill>
                  <a:schemeClr val="dk1"/>
                </a:solidFill>
                <a:latin typeface="Antic Didone"/>
                <a:ea typeface="Antic Didone"/>
                <a:cs typeface="Antic Didone"/>
                <a:sym typeface="Antic Didone"/>
              </a:endParaRPr>
            </a:p>
            <a:p>
              <a:pPr indent="0" lvl="0" marL="0" rtl="0" algn="just">
                <a:lnSpc>
                  <a:spcPct val="130000"/>
                </a:lnSpc>
                <a:spcBef>
                  <a:spcPts val="0"/>
                </a:spcBef>
                <a:spcAft>
                  <a:spcPts val="0"/>
                </a:spcAft>
                <a:buNone/>
              </a:pPr>
              <a:r>
                <a:rPr lang="ru" sz="1300">
                  <a:solidFill>
                    <a:schemeClr val="dk1"/>
                  </a:solidFill>
                  <a:latin typeface="Antic Didone"/>
                  <a:ea typeface="Antic Didone"/>
                  <a:cs typeface="Antic Didone"/>
                  <a:sym typeface="Antic Didone"/>
                </a:rPr>
                <a:t>In Poland, grassroots organizations have taken the lead in promoting sustainable.</a:t>
              </a:r>
              <a:endParaRPr sz="1300">
                <a:solidFill>
                  <a:schemeClr val="dk1"/>
                </a:solidFill>
                <a:latin typeface="Antic Didone"/>
                <a:ea typeface="Antic Didone"/>
                <a:cs typeface="Antic Didone"/>
                <a:sym typeface="Antic Didone"/>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