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rizonia"/>
      <p:regular r:id="rId7"/>
    </p:embeddedFont>
    <p:embeddedFont>
      <p:font typeface="Arsenal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97">
          <p15:clr>
            <a:srgbClr val="747775"/>
          </p15:clr>
        </p15:guide>
        <p15:guide id="2" pos="2211">
          <p15:clr>
            <a:srgbClr val="747775"/>
          </p15:clr>
        </p15:guide>
        <p15:guide id="3" pos="2494">
          <p15:clr>
            <a:srgbClr val="747775"/>
          </p15:clr>
        </p15:guide>
        <p15:guide id="4" pos="4365">
          <p15:clr>
            <a:srgbClr val="747775"/>
          </p15:clr>
        </p15:guide>
        <p15:guide id="5" orient="horz" pos="3402">
          <p15:clr>
            <a:srgbClr val="747775"/>
          </p15:clr>
        </p15:guide>
        <p15:guide id="6" orient="horz" pos="3124">
          <p15:clr>
            <a:srgbClr val="747775"/>
          </p15:clr>
        </p15:guide>
        <p15:guide id="7" orient="horz" pos="619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97"/>
        <p:guide pos="2211"/>
        <p:guide pos="2494"/>
        <p:guide pos="4365"/>
        <p:guide pos="3402" orient="horz"/>
        <p:guide pos="3124" orient="horz"/>
        <p:guide pos="619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Arsenal-boldItalic.fntdata"/><Relationship Id="rId10" Type="http://schemas.openxmlformats.org/officeDocument/2006/relationships/font" Target="fonts/Arsenal-italic.fntdata"/><Relationship Id="rId9" Type="http://schemas.openxmlformats.org/officeDocument/2006/relationships/font" Target="fonts/Arsenal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izonia-regular.fntdata"/><Relationship Id="rId8" Type="http://schemas.openxmlformats.org/officeDocument/2006/relationships/font" Target="fonts/Arsenal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1" Type="http://schemas.openxmlformats.org/officeDocument/2006/relationships/image" Target="../media/image4.png"/><Relationship Id="rId10" Type="http://schemas.openxmlformats.org/officeDocument/2006/relationships/image" Target="../media/image1.png"/><Relationship Id="rId9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0" cy="10698348"/>
            <a:chOff x="0" y="0"/>
            <a:chExt cx="7560000" cy="10698348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7560000" cy="10692000"/>
            </a:xfrm>
            <a:prstGeom prst="rect">
              <a:avLst/>
            </a:prstGeom>
            <a:solidFill>
              <a:srgbClr val="DDF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2140" l="0" r="0" t="3126"/>
            <a:stretch/>
          </p:blipFill>
          <p:spPr>
            <a:xfrm>
              <a:off x="657075" y="0"/>
              <a:ext cx="6192601" cy="106983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643879" y="610975"/>
            <a:ext cx="6687596" cy="923400"/>
            <a:chOff x="643879" y="610975"/>
            <a:chExt cx="6687596" cy="923400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1429875" y="610975"/>
              <a:ext cx="59016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000">
                  <a:solidFill>
                    <a:srgbClr val="BE1E2D"/>
                  </a:solidFill>
                  <a:latin typeface="Arizonia"/>
                  <a:ea typeface="Arizonia"/>
                  <a:cs typeface="Arizonia"/>
                  <a:sym typeface="Arizonia"/>
                </a:rPr>
                <a:t>Lunch</a:t>
              </a:r>
              <a:r>
                <a:rPr lang="ru" sz="6000">
                  <a:solidFill>
                    <a:srgbClr val="BE1E2D"/>
                  </a:solidFill>
                  <a:latin typeface="Arizonia"/>
                  <a:ea typeface="Arizonia"/>
                  <a:cs typeface="Arizonia"/>
                  <a:sym typeface="Arizonia"/>
                </a:rPr>
                <a:t> Restaurant</a:t>
              </a:r>
              <a:endParaRPr sz="6000">
                <a:solidFill>
                  <a:srgbClr val="BE1E2D"/>
                </a:solidFill>
                <a:latin typeface="Arizonia"/>
                <a:ea typeface="Arizonia"/>
                <a:cs typeface="Arizonia"/>
                <a:sym typeface="Arizonia"/>
              </a:endParaRPr>
            </a:p>
          </p:txBody>
        </p:sp>
        <p:pic>
          <p:nvPicPr>
            <p:cNvPr id="59" name="Google Shape;59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3879" y="610975"/>
              <a:ext cx="915841" cy="773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000" y="1905850"/>
            <a:ext cx="2880000" cy="3053100"/>
          </a:xfrm>
          <a:prstGeom prst="round2DiagRect">
            <a:avLst>
              <a:gd fmla="val 42468" name="adj1"/>
              <a:gd fmla="val 0" name="adj2"/>
            </a:avLst>
          </a:prstGeom>
          <a:noFill/>
          <a:ln>
            <a:noFill/>
          </a:ln>
        </p:spPr>
      </p:pic>
      <p:grpSp>
        <p:nvGrpSpPr>
          <p:cNvPr id="61" name="Google Shape;61;p13"/>
          <p:cNvGrpSpPr/>
          <p:nvPr/>
        </p:nvGrpSpPr>
        <p:grpSpPr>
          <a:xfrm>
            <a:off x="3960014" y="5399755"/>
            <a:ext cx="2918322" cy="4437667"/>
            <a:chOff x="3960000" y="5321625"/>
            <a:chExt cx="2970000" cy="4516250"/>
          </a:xfrm>
        </p:grpSpPr>
        <p:pic>
          <p:nvPicPr>
            <p:cNvPr id="62" name="Google Shape;62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3960000" y="5325978"/>
              <a:ext cx="1404000" cy="1399500"/>
            </a:xfrm>
            <a:prstGeom prst="round1Rect">
              <a:avLst>
                <a:gd fmla="val 50000" name="adj"/>
              </a:avLst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526000" y="5321625"/>
              <a:ext cx="1404000" cy="14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60000" y="6879925"/>
              <a:ext cx="1404000" cy="14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522900" y="6879925"/>
              <a:ext cx="1404000" cy="14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960000" y="8438228"/>
              <a:ext cx="1404000" cy="1399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 flipH="1" rot="10800000">
              <a:off x="5527275" y="8438075"/>
              <a:ext cx="1399800" cy="1399800"/>
            </a:xfrm>
            <a:prstGeom prst="round1Rect">
              <a:avLst>
                <a:gd fmla="val 50000" name="adj"/>
              </a:avLst>
            </a:prstGeom>
            <a:noFill/>
            <a:ln>
              <a:noFill/>
            </a:ln>
          </p:spPr>
        </p:pic>
      </p:grpSp>
      <p:sp>
        <p:nvSpPr>
          <p:cNvPr id="68" name="Google Shape;68;p13"/>
          <p:cNvSpPr txBox="1"/>
          <p:nvPr/>
        </p:nvSpPr>
        <p:spPr>
          <a:xfrm>
            <a:off x="3939142" y="1863524"/>
            <a:ext cx="239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BE1E2D"/>
                </a:solidFill>
                <a:latin typeface="Arsenal"/>
                <a:ea typeface="Arsenal"/>
                <a:cs typeface="Arsenal"/>
                <a:sym typeface="Arsenal"/>
              </a:rPr>
              <a:t>FIRST COURSE</a:t>
            </a:r>
            <a:endParaRPr b="1" sz="2400">
              <a:solidFill>
                <a:srgbClr val="BE1E2D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grpSp>
        <p:nvGrpSpPr>
          <p:cNvPr id="69" name="Google Shape;69;p13"/>
          <p:cNvGrpSpPr/>
          <p:nvPr/>
        </p:nvGrpSpPr>
        <p:grpSpPr>
          <a:xfrm>
            <a:off x="3946097" y="2362273"/>
            <a:ext cx="2983900" cy="422583"/>
            <a:chOff x="3946097" y="2474550"/>
            <a:chExt cx="2983900" cy="422583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3946097" y="2474550"/>
              <a:ext cx="10251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5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Nachos</a:t>
              </a:r>
              <a:endParaRPr b="1" sz="15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5904897" y="2474550"/>
              <a:ext cx="1025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$7.50</a:t>
              </a:r>
              <a:endParaRPr b="1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3946104" y="2697033"/>
              <a:ext cx="25266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House-made crispy tortilla chips</a:t>
              </a:r>
              <a:endParaRPr sz="13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3946100" y="2911730"/>
            <a:ext cx="2983897" cy="422588"/>
            <a:chOff x="3946100" y="2474550"/>
            <a:chExt cx="2983897" cy="422588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3946101" y="2474563"/>
              <a:ext cx="15033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5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Chicken Wings</a:t>
              </a:r>
              <a:endParaRPr b="1" sz="15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5904897" y="2474550"/>
              <a:ext cx="1025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$12.00</a:t>
              </a:r>
              <a:endParaRPr b="1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3946100" y="2697038"/>
              <a:ext cx="2707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With 4 different sauces on your choice</a:t>
              </a:r>
              <a:endParaRPr sz="13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3946097" y="3461192"/>
            <a:ext cx="2983900" cy="422575"/>
            <a:chOff x="3946097" y="2474550"/>
            <a:chExt cx="2983900" cy="422575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3946097" y="2474550"/>
              <a:ext cx="10251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5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Steak</a:t>
              </a:r>
              <a:endParaRPr b="1" sz="15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5904897" y="2474550"/>
              <a:ext cx="1025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$20.00</a:t>
              </a:r>
              <a:endParaRPr b="1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3946100" y="2697025"/>
              <a:ext cx="266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ru" sz="13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Well Done, Medium, Rare</a:t>
              </a:r>
              <a:endParaRPr sz="13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3946103" y="4010641"/>
            <a:ext cx="2983894" cy="422583"/>
            <a:chOff x="3946103" y="2474550"/>
            <a:chExt cx="2983894" cy="422583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3946103" y="2474563"/>
              <a:ext cx="22068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5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Spaghetti</a:t>
              </a:r>
              <a:endParaRPr b="1" sz="15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5904897" y="2474550"/>
              <a:ext cx="1025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$9.50</a:t>
              </a:r>
              <a:endParaRPr b="1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3946104" y="2697033"/>
              <a:ext cx="25266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With tomato, garlic cheese, truffle</a:t>
              </a:r>
              <a:endParaRPr sz="13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3946103" y="4560098"/>
            <a:ext cx="2983894" cy="422583"/>
            <a:chOff x="3946103" y="2474550"/>
            <a:chExt cx="2983894" cy="422583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3946103" y="2474550"/>
              <a:ext cx="22068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5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Fish and Chips</a:t>
              </a:r>
              <a:endParaRPr b="1" sz="15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5904897" y="2474550"/>
              <a:ext cx="1025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$11.00</a:t>
              </a:r>
              <a:endParaRPr b="1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3946104" y="2697033"/>
              <a:ext cx="25266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F</a:t>
              </a:r>
              <a:r>
                <a:rPr lang="ru" sz="13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ish in cream, tomato sauce</a:t>
              </a:r>
              <a:endParaRPr sz="13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sp>
        <p:nvSpPr>
          <p:cNvPr id="89" name="Google Shape;89;p13"/>
          <p:cNvSpPr txBox="1"/>
          <p:nvPr/>
        </p:nvSpPr>
        <p:spPr>
          <a:xfrm>
            <a:off x="602182" y="5309905"/>
            <a:ext cx="239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BE1E2D"/>
                </a:solidFill>
                <a:latin typeface="Arsenal"/>
                <a:ea typeface="Arsenal"/>
                <a:cs typeface="Arsenal"/>
                <a:sym typeface="Arsenal"/>
              </a:rPr>
              <a:t>MAIN DISH</a:t>
            </a:r>
            <a:endParaRPr b="1" sz="2400">
              <a:solidFill>
                <a:srgbClr val="BE1E2D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grpSp>
        <p:nvGrpSpPr>
          <p:cNvPr id="90" name="Google Shape;90;p13"/>
          <p:cNvGrpSpPr/>
          <p:nvPr/>
        </p:nvGrpSpPr>
        <p:grpSpPr>
          <a:xfrm>
            <a:off x="609137" y="5810220"/>
            <a:ext cx="2907700" cy="422583"/>
            <a:chOff x="3946097" y="2474550"/>
            <a:chExt cx="2907700" cy="422583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3946097" y="2474550"/>
              <a:ext cx="10251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5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Steak</a:t>
              </a:r>
              <a:endParaRPr b="1" sz="15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5828697" y="2474550"/>
              <a:ext cx="1025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$20.00</a:t>
              </a:r>
              <a:endParaRPr b="1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946104" y="2697033"/>
              <a:ext cx="25266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ru" sz="13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Well Done, Medium, Rare</a:t>
              </a:r>
              <a:endParaRPr sz="13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609139" y="6390480"/>
            <a:ext cx="2907697" cy="422587"/>
            <a:chOff x="3946100" y="2474550"/>
            <a:chExt cx="2907697" cy="422588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3946101" y="2474563"/>
              <a:ext cx="15033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5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Spaghetti</a:t>
              </a:r>
              <a:endParaRPr b="1" sz="15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5828697" y="2474550"/>
              <a:ext cx="1025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$9.50</a:t>
              </a:r>
              <a:endParaRPr b="1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3946100" y="2697038"/>
              <a:ext cx="2707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With tomato, garlic cheese, truffle</a:t>
              </a:r>
              <a:endParaRPr sz="13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>
            <a:off x="609140" y="6970745"/>
            <a:ext cx="2907697" cy="422575"/>
            <a:chOff x="3946100" y="2474550"/>
            <a:chExt cx="2907697" cy="422575"/>
          </a:xfrm>
        </p:grpSpPr>
        <p:sp>
          <p:nvSpPr>
            <p:cNvPr id="99" name="Google Shape;99;p13"/>
            <p:cNvSpPr txBox="1"/>
            <p:nvPr/>
          </p:nvSpPr>
          <p:spPr>
            <a:xfrm>
              <a:off x="3946102" y="2474550"/>
              <a:ext cx="17130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5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Fish and Chips</a:t>
              </a:r>
              <a:endParaRPr b="1" sz="15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5828697" y="2474550"/>
              <a:ext cx="1025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$11.00</a:t>
              </a:r>
              <a:endParaRPr b="1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3946100" y="2697025"/>
              <a:ext cx="266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Fish in cream, tomato sauce</a:t>
              </a:r>
              <a:endParaRPr sz="13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sp>
        <p:nvSpPr>
          <p:cNvPr id="102" name="Google Shape;102;p13"/>
          <p:cNvSpPr txBox="1"/>
          <p:nvPr/>
        </p:nvSpPr>
        <p:spPr>
          <a:xfrm>
            <a:off x="609135" y="7615611"/>
            <a:ext cx="239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BE1E2D"/>
                </a:solidFill>
                <a:latin typeface="Arsenal"/>
                <a:ea typeface="Arsenal"/>
                <a:cs typeface="Arsenal"/>
                <a:sym typeface="Arsenal"/>
              </a:rPr>
              <a:t>DESSERT</a:t>
            </a:r>
            <a:endParaRPr b="1" sz="2400">
              <a:solidFill>
                <a:srgbClr val="BE1E2D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grpSp>
        <p:nvGrpSpPr>
          <p:cNvPr id="103" name="Google Shape;103;p13"/>
          <p:cNvGrpSpPr/>
          <p:nvPr/>
        </p:nvGrpSpPr>
        <p:grpSpPr>
          <a:xfrm>
            <a:off x="616069" y="8115925"/>
            <a:ext cx="2907721" cy="422583"/>
            <a:chOff x="3946076" y="2474550"/>
            <a:chExt cx="2907721" cy="422583"/>
          </a:xfrm>
        </p:grpSpPr>
        <p:sp>
          <p:nvSpPr>
            <p:cNvPr id="104" name="Google Shape;104;p13"/>
            <p:cNvSpPr txBox="1"/>
            <p:nvPr/>
          </p:nvSpPr>
          <p:spPr>
            <a:xfrm>
              <a:off x="3946076" y="2474562"/>
              <a:ext cx="17895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5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Chocolate Cake</a:t>
              </a:r>
              <a:endParaRPr b="1" sz="15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5828697" y="2474550"/>
              <a:ext cx="1025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$6.50</a:t>
              </a:r>
              <a:endParaRPr b="1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3946104" y="2697033"/>
              <a:ext cx="25266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Chocolate cake with strawberry</a:t>
              </a:r>
              <a:endParaRPr sz="13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623045" y="8682942"/>
            <a:ext cx="2907697" cy="622688"/>
            <a:chOff x="3946100" y="2474550"/>
            <a:chExt cx="2907697" cy="622688"/>
          </a:xfrm>
        </p:grpSpPr>
        <p:sp>
          <p:nvSpPr>
            <p:cNvPr id="108" name="Google Shape;108;p13"/>
            <p:cNvSpPr txBox="1"/>
            <p:nvPr/>
          </p:nvSpPr>
          <p:spPr>
            <a:xfrm>
              <a:off x="3946115" y="2474575"/>
              <a:ext cx="22761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5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Strawberry Cheesecake</a:t>
              </a:r>
              <a:endParaRPr b="1" sz="15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5828697" y="2474550"/>
              <a:ext cx="1025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$13.50</a:t>
              </a:r>
              <a:endParaRPr b="1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3946100" y="2697038"/>
              <a:ext cx="2707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Strawberry cheesecake and </a:t>
              </a:r>
              <a:endParaRPr sz="13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vanilla</a:t>
              </a:r>
              <a:r>
                <a:rPr lang="ru" sz="13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 ice cream</a:t>
              </a:r>
              <a:endParaRPr sz="13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623045" y="9450063"/>
            <a:ext cx="2907697" cy="422575"/>
            <a:chOff x="3946100" y="2474550"/>
            <a:chExt cx="2907697" cy="422575"/>
          </a:xfrm>
        </p:grpSpPr>
        <p:sp>
          <p:nvSpPr>
            <p:cNvPr id="112" name="Google Shape;112;p13"/>
            <p:cNvSpPr txBox="1"/>
            <p:nvPr/>
          </p:nvSpPr>
          <p:spPr>
            <a:xfrm>
              <a:off x="3946113" y="2474562"/>
              <a:ext cx="23985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5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Chocolate Cake with Banana</a:t>
              </a:r>
              <a:endParaRPr b="1" sz="15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5828697" y="2474550"/>
              <a:ext cx="1025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$8.00</a:t>
              </a:r>
              <a:endParaRPr b="1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3946100" y="2697025"/>
              <a:ext cx="2665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001D35"/>
                  </a:solidFill>
                  <a:latin typeface="Arsenal"/>
                  <a:ea typeface="Arsenal"/>
                  <a:cs typeface="Arsenal"/>
                  <a:sym typeface="Arsenal"/>
                </a:rPr>
                <a:t>Chocolate cake ice cream and banana</a:t>
              </a:r>
              <a:endParaRPr sz="1300">
                <a:solidFill>
                  <a:srgbClr val="001D35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