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6400800" cx="4572000"/>
  <p:notesSz cx="6858000" cy="9144000"/>
  <p:embeddedFontLst>
    <p:embeddedFont>
      <p:font typeface="Quicksand"/>
      <p:regular r:id="rId7"/>
      <p:bold r:id="rId8"/>
    </p:embeddedFont>
    <p:embeddedFont>
      <p:font typeface="WindSong"/>
      <p:regular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016">
          <p15:clr>
            <a:srgbClr val="747775"/>
          </p15:clr>
        </p15:guide>
        <p15:guide id="2" pos="144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016" orient="horz"/>
        <p:guide pos="14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WindSong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Quicksand-regular.fntdata"/><Relationship Id="rId8" Type="http://schemas.openxmlformats.org/officeDocument/2006/relationships/font" Target="fonts/Quicksand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04680" y="685800"/>
            <a:ext cx="24492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04680" y="685800"/>
            <a:ext cx="24492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155854" y="926582"/>
            <a:ext cx="4260300" cy="2554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155850" y="3526911"/>
            <a:ext cx="4260300" cy="98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4236229" y="5803114"/>
            <a:ext cx="274200" cy="48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155850" y="1376511"/>
            <a:ext cx="4260300" cy="244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155850" y="3922769"/>
            <a:ext cx="4260300" cy="1618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4236229" y="5803114"/>
            <a:ext cx="274200" cy="48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4236229" y="5803114"/>
            <a:ext cx="274200" cy="48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155850" y="2676613"/>
            <a:ext cx="4260300" cy="1047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4236229" y="5803114"/>
            <a:ext cx="274200" cy="48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155850" y="553809"/>
            <a:ext cx="4260300" cy="71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155850" y="1434191"/>
            <a:ext cx="4260300" cy="425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4236229" y="5803114"/>
            <a:ext cx="274200" cy="48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155850" y="553809"/>
            <a:ext cx="4260300" cy="71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155850" y="1434191"/>
            <a:ext cx="1999800" cy="425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2416200" y="1434191"/>
            <a:ext cx="1999800" cy="425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4236229" y="5803114"/>
            <a:ext cx="274200" cy="48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155850" y="553809"/>
            <a:ext cx="4260300" cy="71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4236229" y="5803114"/>
            <a:ext cx="274200" cy="48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155850" y="691413"/>
            <a:ext cx="1404000" cy="940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155850" y="1729280"/>
            <a:ext cx="1404000" cy="395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4236229" y="5803114"/>
            <a:ext cx="274200" cy="48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245125" y="560187"/>
            <a:ext cx="3183900" cy="5090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4236229" y="5803114"/>
            <a:ext cx="274200" cy="48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2286000" y="-156"/>
            <a:ext cx="2286000" cy="6400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132750" y="1534618"/>
            <a:ext cx="2022600" cy="1844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132750" y="3488271"/>
            <a:ext cx="2022600" cy="153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2469750" y="901071"/>
            <a:ext cx="1918500" cy="459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4236229" y="5803114"/>
            <a:ext cx="274200" cy="48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155850" y="5264716"/>
            <a:ext cx="2999400" cy="75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4236229" y="5803114"/>
            <a:ext cx="274200" cy="48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155850" y="553809"/>
            <a:ext cx="4260300" cy="71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155850" y="1434191"/>
            <a:ext cx="4260300" cy="425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4236229" y="5803114"/>
            <a:ext cx="274200" cy="489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0" y="0"/>
            <a:ext cx="4572000" cy="6400800"/>
          </a:xfrm>
          <a:prstGeom prst="rect">
            <a:avLst/>
          </a:prstGeom>
          <a:solidFill>
            <a:srgbClr val="FEFDF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5" name="Google Shape;55;p13"/>
          <p:cNvGrpSpPr/>
          <p:nvPr/>
        </p:nvGrpSpPr>
        <p:grpSpPr>
          <a:xfrm>
            <a:off x="947700" y="607700"/>
            <a:ext cx="2676600" cy="5253682"/>
            <a:chOff x="947700" y="607700"/>
            <a:chExt cx="2676600" cy="5253682"/>
          </a:xfrm>
        </p:grpSpPr>
        <p:pic>
          <p:nvPicPr>
            <p:cNvPr id="56" name="Google Shape;56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1766212" y="607700"/>
              <a:ext cx="1039575" cy="1164575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57" name="Google Shape;57;p13"/>
            <p:cNvGrpSpPr/>
            <p:nvPr/>
          </p:nvGrpSpPr>
          <p:grpSpPr>
            <a:xfrm>
              <a:off x="947700" y="2129125"/>
              <a:ext cx="2676600" cy="1359328"/>
              <a:chOff x="947700" y="2129125"/>
              <a:chExt cx="2676600" cy="1359328"/>
            </a:xfrm>
          </p:grpSpPr>
          <p:sp>
            <p:nvSpPr>
              <p:cNvPr id="58" name="Google Shape;58;p13"/>
              <p:cNvSpPr txBox="1"/>
              <p:nvPr/>
            </p:nvSpPr>
            <p:spPr>
              <a:xfrm>
                <a:off x="947700" y="2129125"/>
                <a:ext cx="2676600" cy="492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3200">
                    <a:solidFill>
                      <a:srgbClr val="936027"/>
                    </a:solidFill>
                    <a:latin typeface="Quicksand"/>
                    <a:ea typeface="Quicksand"/>
                    <a:cs typeface="Quicksand"/>
                    <a:sym typeface="Quicksand"/>
                  </a:rPr>
                  <a:t>Y A S M I N</a:t>
                </a:r>
                <a:endParaRPr sz="3200">
                  <a:solidFill>
                    <a:srgbClr val="936027"/>
                  </a:solidFill>
                  <a:latin typeface="Quicksand"/>
                  <a:ea typeface="Quicksand"/>
                  <a:cs typeface="Quicksand"/>
                  <a:sym typeface="Quicksand"/>
                </a:endParaRPr>
              </a:p>
            </p:txBody>
          </p:sp>
          <p:sp>
            <p:nvSpPr>
              <p:cNvPr id="59" name="Google Shape;59;p13"/>
              <p:cNvSpPr txBox="1"/>
              <p:nvPr/>
            </p:nvSpPr>
            <p:spPr>
              <a:xfrm>
                <a:off x="947700" y="2995853"/>
                <a:ext cx="2676600" cy="492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3200">
                    <a:solidFill>
                      <a:srgbClr val="936027"/>
                    </a:solidFill>
                    <a:latin typeface="Quicksand"/>
                    <a:ea typeface="Quicksand"/>
                    <a:cs typeface="Quicksand"/>
                    <a:sym typeface="Quicksand"/>
                  </a:rPr>
                  <a:t>B E R T I E</a:t>
                </a:r>
                <a:endParaRPr sz="3200">
                  <a:solidFill>
                    <a:srgbClr val="936027"/>
                  </a:solidFill>
                  <a:latin typeface="Quicksand"/>
                  <a:ea typeface="Quicksand"/>
                  <a:cs typeface="Quicksand"/>
                  <a:sym typeface="Quicksand"/>
                </a:endParaRPr>
              </a:p>
            </p:txBody>
          </p:sp>
          <p:sp>
            <p:nvSpPr>
              <p:cNvPr id="60" name="Google Shape;60;p13"/>
              <p:cNvSpPr txBox="1"/>
              <p:nvPr/>
            </p:nvSpPr>
            <p:spPr>
              <a:xfrm>
                <a:off x="1375546" y="2475851"/>
                <a:ext cx="1597800" cy="523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3400">
                    <a:solidFill>
                      <a:srgbClr val="936027"/>
                    </a:solidFill>
                    <a:latin typeface="WindSong"/>
                    <a:ea typeface="WindSong"/>
                    <a:cs typeface="WindSong"/>
                    <a:sym typeface="WindSong"/>
                  </a:rPr>
                  <a:t>and</a:t>
                </a:r>
                <a:endParaRPr sz="3400">
                  <a:solidFill>
                    <a:srgbClr val="936027"/>
                  </a:solidFill>
                  <a:latin typeface="WindSong"/>
                  <a:ea typeface="WindSong"/>
                  <a:cs typeface="WindSong"/>
                  <a:sym typeface="WindSong"/>
                </a:endParaRPr>
              </a:p>
            </p:txBody>
          </p:sp>
        </p:grpSp>
        <p:sp>
          <p:nvSpPr>
            <p:cNvPr id="61" name="Google Shape;61;p13"/>
            <p:cNvSpPr txBox="1"/>
            <p:nvPr/>
          </p:nvSpPr>
          <p:spPr>
            <a:xfrm>
              <a:off x="947700" y="3820499"/>
              <a:ext cx="2676600" cy="27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ru" sz="900">
                  <a:solidFill>
                    <a:srgbClr val="936027"/>
                  </a:solidFill>
                  <a:latin typeface="Quicksand"/>
                  <a:ea typeface="Quicksand"/>
                  <a:cs typeface="Quicksand"/>
                  <a:sym typeface="Quicksand"/>
                </a:rPr>
                <a:t>W e’ r e  g e t t i n g  m a r r i e d  i n</a:t>
              </a:r>
              <a:endParaRPr sz="900">
                <a:solidFill>
                  <a:srgbClr val="936027"/>
                </a:solidFill>
                <a:latin typeface="Quicksand"/>
                <a:ea typeface="Quicksand"/>
                <a:cs typeface="Quicksand"/>
                <a:sym typeface="Quicksand"/>
              </a:endParaRPr>
            </a:p>
            <a:p>
              <a:pPr indent="0" lvl="0" marL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936027"/>
                  </a:solidFill>
                  <a:latin typeface="Quicksand"/>
                  <a:ea typeface="Quicksand"/>
                  <a:cs typeface="Quicksand"/>
                  <a:sym typeface="Quicksand"/>
                </a:rPr>
                <a:t>a  p r i v a t e  c e r e m o n y</a:t>
              </a:r>
              <a:endParaRPr sz="900">
                <a:solidFill>
                  <a:srgbClr val="936027"/>
                </a:solidFill>
                <a:latin typeface="Quicksand"/>
                <a:ea typeface="Quicksand"/>
                <a:cs typeface="Quicksand"/>
                <a:sym typeface="Quicksand"/>
              </a:endParaRPr>
            </a:p>
          </p:txBody>
        </p:sp>
        <p:sp>
          <p:nvSpPr>
            <p:cNvPr id="62" name="Google Shape;62;p13"/>
            <p:cNvSpPr txBox="1"/>
            <p:nvPr/>
          </p:nvSpPr>
          <p:spPr>
            <a:xfrm>
              <a:off x="947700" y="4330908"/>
              <a:ext cx="2676600" cy="51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550">
                  <a:solidFill>
                    <a:srgbClr val="936027"/>
                  </a:solidFill>
                  <a:latin typeface="Quicksand"/>
                  <a:ea typeface="Quicksand"/>
                  <a:cs typeface="Quicksand"/>
                  <a:sym typeface="Quicksand"/>
                </a:rPr>
                <a:t>J U N E  2 0 ,  2 0 2 4</a:t>
              </a:r>
              <a:endParaRPr sz="1550">
                <a:solidFill>
                  <a:srgbClr val="936027"/>
                </a:solidFill>
                <a:latin typeface="Quicksand"/>
                <a:ea typeface="Quicksand"/>
                <a:cs typeface="Quicksand"/>
                <a:sym typeface="Quicksand"/>
              </a:endParaRPr>
            </a:p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550">
                  <a:solidFill>
                    <a:srgbClr val="936027"/>
                  </a:solidFill>
                  <a:latin typeface="Quicksand"/>
                  <a:ea typeface="Quicksand"/>
                  <a:cs typeface="Quicksand"/>
                  <a:sym typeface="Quicksand"/>
                </a:rPr>
                <a:t>A T  3 : 3 0  P M</a:t>
              </a:r>
              <a:endParaRPr sz="1550">
                <a:solidFill>
                  <a:srgbClr val="936027"/>
                </a:solidFill>
                <a:latin typeface="Quicksand"/>
                <a:ea typeface="Quicksand"/>
                <a:cs typeface="Quicksand"/>
                <a:sym typeface="Quicksand"/>
              </a:endParaRPr>
            </a:p>
          </p:txBody>
        </p:sp>
        <p:sp>
          <p:nvSpPr>
            <p:cNvPr id="63" name="Google Shape;63;p13"/>
            <p:cNvSpPr txBox="1"/>
            <p:nvPr/>
          </p:nvSpPr>
          <p:spPr>
            <a:xfrm>
              <a:off x="947700" y="5051533"/>
              <a:ext cx="2676600" cy="297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936027"/>
                  </a:solidFill>
                  <a:latin typeface="Quicksand"/>
                  <a:ea typeface="Quicksand"/>
                  <a:cs typeface="Quicksand"/>
                  <a:sym typeface="Quicksand"/>
                </a:rPr>
                <a:t>T h e  P r i c e  R e s i d e n c e</a:t>
              </a:r>
              <a:endParaRPr sz="900">
                <a:solidFill>
                  <a:srgbClr val="936027"/>
                </a:solidFill>
                <a:latin typeface="Quicksand"/>
                <a:ea typeface="Quicksand"/>
                <a:cs typeface="Quicksand"/>
                <a:sym typeface="Quicksand"/>
              </a:endParaRPr>
            </a:p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936027"/>
                  </a:solidFill>
                  <a:latin typeface="Quicksand"/>
                  <a:ea typeface="Quicksand"/>
                  <a:cs typeface="Quicksand"/>
                  <a:sym typeface="Quicksand"/>
                </a:rPr>
                <a:t>3 5  R o s e  S t r e e t ,  N Y</a:t>
              </a:r>
              <a:endParaRPr sz="900">
                <a:solidFill>
                  <a:srgbClr val="936027"/>
                </a:solidFill>
                <a:latin typeface="Quicksand"/>
                <a:ea typeface="Quicksand"/>
                <a:cs typeface="Quicksand"/>
                <a:sym typeface="Quicksand"/>
              </a:endParaRPr>
            </a:p>
          </p:txBody>
        </p:sp>
        <p:sp>
          <p:nvSpPr>
            <p:cNvPr id="64" name="Google Shape;64;p13"/>
            <p:cNvSpPr txBox="1"/>
            <p:nvPr/>
          </p:nvSpPr>
          <p:spPr>
            <a:xfrm>
              <a:off x="947700" y="5613582"/>
              <a:ext cx="2676600" cy="247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700">
                  <a:solidFill>
                    <a:srgbClr val="936027"/>
                  </a:solidFill>
                  <a:latin typeface="Quicksand"/>
                  <a:ea typeface="Quicksand"/>
                  <a:cs typeface="Quicksand"/>
                  <a:sym typeface="Quicksand"/>
                </a:rPr>
                <a:t>P l e a s e  R S V P  b y  3 0 . 0 8</a:t>
              </a:r>
              <a:endParaRPr sz="700">
                <a:solidFill>
                  <a:srgbClr val="936027"/>
                </a:solidFill>
                <a:latin typeface="Quicksand"/>
                <a:ea typeface="Quicksand"/>
                <a:cs typeface="Quicksand"/>
                <a:sym typeface="Quicksand"/>
              </a:endParaRPr>
            </a:p>
            <a:p>
              <a:pPr indent="0" lvl="0" marL="0" rtl="0" algn="ctr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700">
                  <a:solidFill>
                    <a:srgbClr val="936027"/>
                  </a:solidFill>
                  <a:latin typeface="Quicksand"/>
                  <a:ea typeface="Quicksand"/>
                  <a:cs typeface="Quicksand"/>
                  <a:sym typeface="Quicksand"/>
                </a:rPr>
                <a:t>a t  5 6 8 . 5 6 7 . 4 4 5 5</a:t>
              </a:r>
              <a:endParaRPr sz="700">
                <a:solidFill>
                  <a:srgbClr val="936027"/>
                </a:solidFill>
                <a:latin typeface="Quicksand"/>
                <a:ea typeface="Quicksand"/>
                <a:cs typeface="Quicksand"/>
                <a:sym typeface="Quicksand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