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Quicksand"/>
      <p:regular r:id="rId7"/>
      <p:bold r:id="rId8"/>
    </p:embeddedFont>
    <p:embeddedFont>
      <p:font typeface="Quicksand SemiBold"/>
      <p:regular r:id="rId9"/>
      <p:bold r:id="rId10"/>
    </p:embeddedFont>
    <p:embeddedFont>
      <p:font typeface="WindSong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778">
          <p15:clr>
            <a:srgbClr val="747775"/>
          </p15:clr>
        </p15:guide>
        <p15:guide id="2" pos="624">
          <p15:clr>
            <a:srgbClr val="747775"/>
          </p15:clr>
        </p15:guide>
        <p15:guide id="3" pos="704">
          <p15:clr>
            <a:srgbClr val="747775"/>
          </p15:clr>
        </p15:guide>
        <p15:guide id="4" pos="850">
          <p15:clr>
            <a:srgbClr val="747775"/>
          </p15:clr>
        </p15:guide>
        <p15:guide id="5" pos="2551">
          <p15:clr>
            <a:srgbClr val="747775"/>
          </p15:clr>
        </p15:guide>
        <p15:guide id="6" pos="2630">
          <p15:clr>
            <a:srgbClr val="747775"/>
          </p15:clr>
        </p15:guide>
        <p15:guide id="7" pos="4139">
          <p15:clr>
            <a:srgbClr val="747775"/>
          </p15:clr>
        </p15:guide>
        <p15:guide id="8" orient="horz" pos="526">
          <p15:clr>
            <a:srgbClr val="747775"/>
          </p15:clr>
        </p15:guide>
        <p15:guide id="9" orient="horz" pos="611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778"/>
        <p:guide pos="624"/>
        <p:guide pos="704"/>
        <p:guide pos="850"/>
        <p:guide pos="2551"/>
        <p:guide pos="2630"/>
        <p:guide pos="4139"/>
        <p:guide pos="526" orient="horz"/>
        <p:guide pos="611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WindSong-regular.fntdata"/><Relationship Id="rId10" Type="http://schemas.openxmlformats.org/officeDocument/2006/relationships/font" Target="fonts/QuicksandSemiBold-bold.fntdata"/><Relationship Id="rId9" Type="http://schemas.openxmlformats.org/officeDocument/2006/relationships/font" Target="fonts/QuicksandSemiBo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EF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9081" y="866563"/>
            <a:ext cx="1075875" cy="418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1314192" y="1468158"/>
            <a:ext cx="2409708" cy="1473043"/>
            <a:chOff x="1314192" y="1468158"/>
            <a:chExt cx="2409708" cy="1473043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1350000" y="1468158"/>
              <a:ext cx="2373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Y A S M I N</a:t>
              </a:r>
              <a:endParaRPr sz="36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314192" y="2356202"/>
              <a:ext cx="23739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B E R T I E</a:t>
              </a:r>
              <a:endParaRPr sz="38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1502400" y="1849733"/>
              <a:ext cx="1521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935F26"/>
                  </a:solidFill>
                  <a:latin typeface="WindSong"/>
                  <a:ea typeface="WindSong"/>
                  <a:cs typeface="WindSong"/>
                  <a:sym typeface="WindSong"/>
                </a:rPr>
                <a:t>and</a:t>
              </a:r>
              <a:endParaRPr sz="3600">
                <a:solidFill>
                  <a:srgbClr val="935F26"/>
                </a:solidFill>
                <a:latin typeface="WindSong"/>
                <a:ea typeface="WindSong"/>
                <a:cs typeface="WindSong"/>
                <a:sym typeface="WindSong"/>
              </a:endParaRPr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1350000" y="3094437"/>
            <a:ext cx="237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rPr>
              <a:t>W E D D I N G  C H E C K L I S T</a:t>
            </a:r>
            <a:endParaRPr sz="1200">
              <a:solidFill>
                <a:srgbClr val="935F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350000" y="3516950"/>
            <a:ext cx="2373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1  -  M O N T H  B E F O R E</a:t>
            </a:r>
            <a:endParaRPr>
              <a:solidFill>
                <a:srgbClr val="935F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1009800" y="3882175"/>
            <a:ext cx="2911200" cy="184800"/>
            <a:chOff x="1009800" y="3882175"/>
            <a:chExt cx="2911200" cy="1848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1350000" y="3882175"/>
              <a:ext cx="257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Confirm hair &amp; makeup times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1009800" y="4199386"/>
            <a:ext cx="2911200" cy="369300"/>
            <a:chOff x="1009800" y="3882175"/>
            <a:chExt cx="2911200" cy="3693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1350000" y="3882175"/>
              <a:ext cx="257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Schedule walk through with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your venue assistant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1009800" y="4701097"/>
            <a:ext cx="2911200" cy="184800"/>
            <a:chOff x="1009800" y="3882175"/>
            <a:chExt cx="2911200" cy="1848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1350000" y="3882175"/>
              <a:ext cx="257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Work on seating chart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1009800" y="5018308"/>
            <a:ext cx="2911200" cy="369300"/>
            <a:chOff x="1009800" y="3882175"/>
            <a:chExt cx="2911200" cy="3693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1350000" y="3882175"/>
              <a:ext cx="257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Finalize number of tables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&amp; centerpieces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1009800" y="5520019"/>
            <a:ext cx="2911200" cy="184800"/>
            <a:chOff x="1009800" y="3882175"/>
            <a:chExt cx="2911200" cy="1848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1350000" y="3882175"/>
              <a:ext cx="257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Song list with band / Dj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1009800" y="5837230"/>
            <a:ext cx="2911200" cy="184800"/>
            <a:chOff x="1009800" y="3882175"/>
            <a:chExt cx="2911200" cy="1848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1350000" y="3882175"/>
              <a:ext cx="257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Bachelorette Party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1009800" y="6154441"/>
            <a:ext cx="2911200" cy="184800"/>
            <a:chOff x="1009800" y="3882175"/>
            <a:chExt cx="2911200" cy="1848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1350000" y="3882175"/>
              <a:ext cx="257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Purchase / create guestbook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1009800" y="6471652"/>
            <a:ext cx="2911200" cy="369300"/>
            <a:chOff x="1009800" y="3882175"/>
            <a:chExt cx="2911200" cy="3693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1350000" y="3882175"/>
              <a:ext cx="257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Order wedding programs</a:t>
              </a: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&amp;</a:t>
              </a: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thank-you-cards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4050000" y="7786172"/>
            <a:ext cx="2911200" cy="1934674"/>
            <a:chOff x="4050000" y="7786172"/>
            <a:chExt cx="2911200" cy="1934674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4390200" y="7786172"/>
              <a:ext cx="2373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935F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1 -  D A Y  B E F O R E</a:t>
              </a:r>
              <a:endParaRPr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grpSp>
          <p:nvGrpSpPr>
            <p:cNvPr id="88" name="Google Shape;88;p13"/>
            <p:cNvGrpSpPr/>
            <p:nvPr/>
          </p:nvGrpSpPr>
          <p:grpSpPr>
            <a:xfrm>
              <a:off x="4050000" y="8184948"/>
              <a:ext cx="2911200" cy="184800"/>
              <a:chOff x="1009800" y="3882175"/>
              <a:chExt cx="2911200" cy="18480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Give rings to best man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4050000" y="8512314"/>
              <a:ext cx="2911200" cy="184800"/>
              <a:chOff x="1009800" y="3882175"/>
              <a:chExt cx="2911200" cy="1848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Attend rehearsal dinner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4050000" y="8839680"/>
              <a:ext cx="2911200" cy="369300"/>
              <a:chOff x="1009800" y="3882175"/>
              <a:chExt cx="2911200" cy="3693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1350000" y="3882175"/>
                <a:ext cx="2571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Finish packing for 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honeymoon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4050000" y="9351546"/>
              <a:ext cx="2911200" cy="369300"/>
              <a:chOff x="1009800" y="3882175"/>
              <a:chExt cx="2911200" cy="3693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1350000" y="3882175"/>
                <a:ext cx="2571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Confirm all rental and floral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delivery times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0" name="Google Shape;100;p13"/>
          <p:cNvSpPr txBox="1"/>
          <p:nvPr/>
        </p:nvSpPr>
        <p:spPr>
          <a:xfrm>
            <a:off x="1350000" y="7033882"/>
            <a:ext cx="2373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2  -  W E E K S  B E F O R E</a:t>
            </a:r>
            <a:endParaRPr>
              <a:solidFill>
                <a:srgbClr val="935F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1009800" y="7399107"/>
            <a:ext cx="2911200" cy="369300"/>
            <a:chOff x="1009800" y="3882175"/>
            <a:chExt cx="2911200" cy="3693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1350000" y="3882175"/>
              <a:ext cx="257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Get final headcount to eaterer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and any guest allergy details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1009800" y="7933342"/>
            <a:ext cx="2911200" cy="369300"/>
            <a:chOff x="1009800" y="3882175"/>
            <a:chExt cx="2911200" cy="3693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1350000" y="3882175"/>
              <a:ext cx="257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Final dress fitting and pick up 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your dress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1009800" y="8467576"/>
            <a:ext cx="2911200" cy="369300"/>
            <a:chOff x="1009800" y="3882175"/>
            <a:chExt cx="2911200" cy="3693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1350000" y="3882175"/>
              <a:ext cx="257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Follow up with guests that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haven't responded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1009800" y="9001811"/>
            <a:ext cx="2911200" cy="184800"/>
            <a:chOff x="1009800" y="3882175"/>
            <a:chExt cx="2911200" cy="184800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1350000" y="3882175"/>
              <a:ext cx="2571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Confirm all rental and floral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1009800" y="3928175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09800" y="9351546"/>
            <a:ext cx="2911200" cy="369300"/>
            <a:chOff x="1009800" y="9351546"/>
            <a:chExt cx="2911200" cy="3693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350000" y="9351546"/>
              <a:ext cx="257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Follow up with any guests 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rPr>
                <a:t>who haven’t RSVP’d</a:t>
              </a:r>
              <a:endParaRPr sz="1200">
                <a:solidFill>
                  <a:srgbClr val="935F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009800" y="9397546"/>
              <a:ext cx="107400" cy="107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935F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050000" y="5252000"/>
            <a:ext cx="2911200" cy="2334621"/>
            <a:chOff x="4050000" y="5252000"/>
            <a:chExt cx="2911200" cy="2334621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4390200" y="5252000"/>
              <a:ext cx="2373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935F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2  -  D A Y S  B E F O R E</a:t>
              </a:r>
              <a:endParaRPr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grpSp>
          <p:nvGrpSpPr>
            <p:cNvPr id="118" name="Google Shape;118;p13"/>
            <p:cNvGrpSpPr/>
            <p:nvPr/>
          </p:nvGrpSpPr>
          <p:grpSpPr>
            <a:xfrm>
              <a:off x="4050000" y="5624012"/>
              <a:ext cx="2911200" cy="369300"/>
              <a:chOff x="1009800" y="3882175"/>
              <a:chExt cx="2911200" cy="3693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1350000" y="3882175"/>
                <a:ext cx="2571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Pack wedding day 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emergency kit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4050000" y="6101496"/>
              <a:ext cx="2911200" cy="184800"/>
              <a:chOff x="1009800" y="3882175"/>
              <a:chExt cx="2911200" cy="1848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Manicure &amp; Pedicure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4050000" y="6426579"/>
              <a:ext cx="2911200" cy="184800"/>
              <a:chOff x="1009800" y="3882175"/>
              <a:chExt cx="2911200" cy="1848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Finalize wedding vows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4050000" y="6751662"/>
              <a:ext cx="2911200" cy="184800"/>
              <a:chOff x="1009800" y="3882175"/>
              <a:chExt cx="2911200" cy="1848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Give welcome bags to hotel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4050000" y="7076745"/>
              <a:ext cx="2911200" cy="184800"/>
              <a:chOff x="1009800" y="3882175"/>
              <a:chExt cx="2911200" cy="1848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Get a spray tan / self tanner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4050000" y="7401820"/>
              <a:ext cx="2911200" cy="184800"/>
              <a:chOff x="1009800" y="3882175"/>
              <a:chExt cx="2911200" cy="1848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Organize final payments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6" name="Google Shape;136;p13"/>
          <p:cNvGrpSpPr/>
          <p:nvPr/>
        </p:nvGrpSpPr>
        <p:grpSpPr>
          <a:xfrm>
            <a:off x="4050000" y="837884"/>
            <a:ext cx="2911200" cy="4200286"/>
            <a:chOff x="4050000" y="837884"/>
            <a:chExt cx="2911200" cy="4200286"/>
          </a:xfrm>
        </p:grpSpPr>
        <p:sp>
          <p:nvSpPr>
            <p:cNvPr id="137" name="Google Shape;137;p13"/>
            <p:cNvSpPr txBox="1"/>
            <p:nvPr/>
          </p:nvSpPr>
          <p:spPr>
            <a:xfrm>
              <a:off x="4390200" y="837884"/>
              <a:ext cx="2373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935F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1  -  W E E K   B E F O R E</a:t>
              </a:r>
              <a:endParaRPr>
                <a:solidFill>
                  <a:srgbClr val="935F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4050000" y="1160139"/>
              <a:ext cx="2911200" cy="184800"/>
              <a:chOff x="1009800" y="3882175"/>
              <a:chExt cx="2911200" cy="184800"/>
            </a:xfrm>
          </p:grpSpPr>
          <p:sp>
            <p:nvSpPr>
              <p:cNvPr id="139" name="Google Shape;139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Confirm vendors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4050000" y="1443605"/>
              <a:ext cx="2911200" cy="369300"/>
              <a:chOff x="1009800" y="3882175"/>
              <a:chExt cx="2911200" cy="369300"/>
            </a:xfrm>
          </p:grpSpPr>
          <p:sp>
            <p:nvSpPr>
              <p:cNvPr id="142" name="Google Shape;142;p13"/>
              <p:cNvSpPr txBox="1"/>
              <p:nvPr/>
            </p:nvSpPr>
            <p:spPr>
              <a:xfrm>
                <a:off x="1350000" y="3882175"/>
                <a:ext cx="2571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Send out the wedding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day schedule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4050000" y="1911572"/>
              <a:ext cx="2911200" cy="369300"/>
              <a:chOff x="1009800" y="3882175"/>
              <a:chExt cx="2911200" cy="369300"/>
            </a:xfrm>
          </p:grpSpPr>
          <p:sp>
            <p:nvSpPr>
              <p:cNvPr id="145" name="Google Shape;145;p13"/>
              <p:cNvSpPr txBox="1"/>
              <p:nvPr/>
            </p:nvSpPr>
            <p:spPr>
              <a:xfrm>
                <a:off x="1350000" y="3882175"/>
                <a:ext cx="2571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Confirm reservations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for out-of-town guests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4050000" y="2379538"/>
              <a:ext cx="2911200" cy="184800"/>
              <a:chOff x="1009800" y="3882175"/>
              <a:chExt cx="2911200" cy="184800"/>
            </a:xfrm>
          </p:grpSpPr>
          <p:sp>
            <p:nvSpPr>
              <p:cNvPr id="148" name="Google Shape;148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Get hair cut &amp; colored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4050000" y="2663004"/>
              <a:ext cx="2911200" cy="184800"/>
              <a:chOff x="1009800" y="3882175"/>
              <a:chExt cx="2911200" cy="184800"/>
            </a:xfrm>
          </p:grpSpPr>
          <p:sp>
            <p:nvSpPr>
              <p:cNvPr id="151" name="Google Shape;151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Confirm rehearsal dinner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3" name="Google Shape;153;p13"/>
            <p:cNvGrpSpPr/>
            <p:nvPr/>
          </p:nvGrpSpPr>
          <p:grpSpPr>
            <a:xfrm>
              <a:off x="4050000" y="2946470"/>
              <a:ext cx="2911200" cy="369300"/>
              <a:chOff x="1009800" y="3882175"/>
              <a:chExt cx="2911200" cy="369300"/>
            </a:xfrm>
          </p:grpSpPr>
          <p:sp>
            <p:nvSpPr>
              <p:cNvPr id="154" name="Google Shape;154;p13"/>
              <p:cNvSpPr txBox="1"/>
              <p:nvPr/>
            </p:nvSpPr>
            <p:spPr>
              <a:xfrm>
                <a:off x="1350000" y="3882175"/>
                <a:ext cx="2571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Confirm rehearsal plans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with attendants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4050000" y="3414445"/>
              <a:ext cx="2911200" cy="184800"/>
              <a:chOff x="1009800" y="3882175"/>
              <a:chExt cx="2911200" cy="184800"/>
            </a:xfrm>
          </p:grpSpPr>
          <p:sp>
            <p:nvSpPr>
              <p:cNvPr id="157" name="Google Shape;157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Pick up wedding rings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3"/>
            <p:cNvGrpSpPr/>
            <p:nvPr/>
          </p:nvGrpSpPr>
          <p:grpSpPr>
            <a:xfrm>
              <a:off x="4050000" y="3702070"/>
              <a:ext cx="2911200" cy="184800"/>
              <a:chOff x="1009800" y="3882175"/>
              <a:chExt cx="2911200" cy="184800"/>
            </a:xfrm>
          </p:grpSpPr>
          <p:sp>
            <p:nvSpPr>
              <p:cNvPr id="160" name="Google Shape;160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Attend final dress fitting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2" name="Google Shape;162;p13"/>
            <p:cNvGrpSpPr/>
            <p:nvPr/>
          </p:nvGrpSpPr>
          <p:grpSpPr>
            <a:xfrm>
              <a:off x="4050000" y="4031608"/>
              <a:ext cx="2911200" cy="184800"/>
              <a:chOff x="1009800" y="3882175"/>
              <a:chExt cx="2911200" cy="184800"/>
            </a:xfrm>
          </p:grpSpPr>
          <p:sp>
            <p:nvSpPr>
              <p:cNvPr id="163" name="Google Shape;163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Order thank you notes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5" name="Google Shape;165;p13"/>
            <p:cNvGrpSpPr/>
            <p:nvPr/>
          </p:nvGrpSpPr>
          <p:grpSpPr>
            <a:xfrm>
              <a:off x="4050000" y="4344990"/>
              <a:ext cx="2911200" cy="369300"/>
              <a:chOff x="1009800" y="3882175"/>
              <a:chExt cx="2911200" cy="369300"/>
            </a:xfrm>
          </p:grpSpPr>
          <p:sp>
            <p:nvSpPr>
              <p:cNvPr id="166" name="Google Shape;166;p13"/>
              <p:cNvSpPr txBox="1"/>
              <p:nvPr/>
            </p:nvSpPr>
            <p:spPr>
              <a:xfrm>
                <a:off x="1350000" y="3882175"/>
                <a:ext cx="2571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Provide shot list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to photographer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8" name="Google Shape;168;p13"/>
            <p:cNvGrpSpPr/>
            <p:nvPr/>
          </p:nvGrpSpPr>
          <p:grpSpPr>
            <a:xfrm>
              <a:off x="4050000" y="4853370"/>
              <a:ext cx="2911200" cy="184800"/>
              <a:chOff x="1009800" y="3882175"/>
              <a:chExt cx="2911200" cy="184800"/>
            </a:xfrm>
          </p:grpSpPr>
          <p:sp>
            <p:nvSpPr>
              <p:cNvPr id="169" name="Google Shape;169;p13"/>
              <p:cNvSpPr txBox="1"/>
              <p:nvPr/>
            </p:nvSpPr>
            <p:spPr>
              <a:xfrm>
                <a:off x="1350000" y="3882175"/>
                <a:ext cx="2571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935F26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Confirm arrival times</a:t>
                </a:r>
                <a:endParaRPr sz="1200">
                  <a:solidFill>
                    <a:srgbClr val="935F26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1009800" y="3928175"/>
                <a:ext cx="107400" cy="107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935F2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