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Jost"/>
      <p:regular r:id="rId11"/>
      <p:bold r:id="rId12"/>
      <p:italic r:id="rId13"/>
      <p:boldItalic r:id="rId14"/>
    </p:embeddedFont>
    <p:embeddedFont>
      <p:font typeface="Montagu Slab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91">
          <p15:clr>
            <a:srgbClr val="A4A3A4"/>
          </p15:clr>
        </p15:guide>
        <p15:guide id="2" pos="227">
          <p15:clr>
            <a:srgbClr val="9AA0A6"/>
          </p15:clr>
        </p15:guide>
        <p15:guide id="3" pos="4535">
          <p15:clr>
            <a:srgbClr val="9AA0A6"/>
          </p15:clr>
        </p15:guide>
        <p15:guide id="4" pos="2471">
          <p15:clr>
            <a:srgbClr val="9AA0A6"/>
          </p15:clr>
        </p15:guide>
        <p15:guide id="5" orient="horz" pos="6520">
          <p15:clr>
            <a:srgbClr val="9AA0A6"/>
          </p15:clr>
        </p15:guide>
        <p15:guide id="6" orient="horz" pos="1678">
          <p15:clr>
            <a:srgbClr val="9AA0A6"/>
          </p15:clr>
        </p15:guide>
        <p15:guide id="7" orient="horz" pos="1723">
          <p15:clr>
            <a:srgbClr val="9AA0A6"/>
          </p15:clr>
        </p15:guide>
        <p15:guide id="8" orient="horz" pos="2800">
          <p15:clr>
            <a:srgbClr val="9AA0A6"/>
          </p15:clr>
        </p15:guide>
        <p15:guide id="9" orient="horz" pos="30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91"/>
        <p:guide pos="227"/>
        <p:guide pos="4535"/>
        <p:guide pos="2471"/>
        <p:guide pos="6520" orient="horz"/>
        <p:guide pos="1678" orient="horz"/>
        <p:guide pos="1723" orient="horz"/>
        <p:guide pos="2800" orient="horz"/>
        <p:guide pos="30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t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Jost-italic.fntdata"/><Relationship Id="rId12" Type="http://schemas.openxmlformats.org/officeDocument/2006/relationships/font" Target="fonts/Jos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MontaguSlab-regular.fntdata"/><Relationship Id="rId14" Type="http://schemas.openxmlformats.org/officeDocument/2006/relationships/font" Target="fonts/Jost-boldItalic.fntdata"/><Relationship Id="rId16" Type="http://schemas.openxmlformats.org/officeDocument/2006/relationships/font" Target="fonts/Montagu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2662800"/>
          </a:xfrm>
          <a:prstGeom prst="rect">
            <a:avLst/>
          </a:prstGeom>
          <a:solidFill>
            <a:srgbClr val="67AC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7560066" cy="2702832"/>
            <a:chOff x="0" y="0"/>
            <a:chExt cx="7560066" cy="2702832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0" y="430600"/>
              <a:ext cx="7560066" cy="1801875"/>
              <a:chOff x="-26500" y="430601"/>
              <a:chExt cx="7671300" cy="1801875"/>
            </a:xfrm>
          </p:grpSpPr>
          <p:cxnSp>
            <p:nvCxnSpPr>
              <p:cNvPr id="57" name="Google Shape;57;p13"/>
              <p:cNvCxnSpPr/>
              <p:nvPr/>
            </p:nvCxnSpPr>
            <p:spPr>
              <a:xfrm>
                <a:off x="-26500" y="430601"/>
                <a:ext cx="767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13"/>
              <p:cNvCxnSpPr/>
              <p:nvPr/>
            </p:nvCxnSpPr>
            <p:spPr>
              <a:xfrm>
                <a:off x="-26500" y="881070"/>
                <a:ext cx="767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-26500" y="1331538"/>
                <a:ext cx="767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-26500" y="1782007"/>
                <a:ext cx="767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-26500" y="2232476"/>
                <a:ext cx="767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2" name="Google Shape;62;p13"/>
            <p:cNvGrpSpPr/>
            <p:nvPr/>
          </p:nvGrpSpPr>
          <p:grpSpPr>
            <a:xfrm>
              <a:off x="536675" y="0"/>
              <a:ext cx="6485325" cy="2702832"/>
              <a:chOff x="536676" y="-39750"/>
              <a:chExt cx="6485325" cy="2742600"/>
            </a:xfrm>
          </p:grpSpPr>
          <p:cxnSp>
            <p:nvCxnSpPr>
              <p:cNvPr id="63" name="Google Shape;63;p13"/>
              <p:cNvCxnSpPr/>
              <p:nvPr/>
            </p:nvCxnSpPr>
            <p:spPr>
              <a:xfrm>
                <a:off x="7022000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6523129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5525387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5026516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4527645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4028774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3529903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3031032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2532160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2033289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1534418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1035547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536676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6024258" y="-39750"/>
                <a:ext cx="0" cy="27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B9B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45512" t="17156"/>
          <a:stretch/>
        </p:blipFill>
        <p:spPr>
          <a:xfrm>
            <a:off x="0" y="0"/>
            <a:ext cx="3923123" cy="27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3873423" y="370925"/>
            <a:ext cx="3499800" cy="14529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120000" dist="38100">
              <a:srgbClr val="0E404F">
                <a:alpha val="7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5900">
                <a:solidFill>
                  <a:schemeClr val="lt1"/>
                </a:solidFill>
                <a:latin typeface="Montagu Slab"/>
                <a:ea typeface="Montagu Slab"/>
                <a:cs typeface="Montagu Slab"/>
                <a:sym typeface="Montagu Slab"/>
              </a:rPr>
              <a:t>REPORT </a:t>
            </a:r>
            <a:endParaRPr b="1" sz="5900">
              <a:solidFill>
                <a:schemeClr val="l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900">
                <a:solidFill>
                  <a:schemeClr val="lt1"/>
                </a:solidFill>
                <a:latin typeface="Montagu Slab"/>
                <a:ea typeface="Montagu Slab"/>
                <a:cs typeface="Montagu Slab"/>
                <a:sym typeface="Montagu Slab"/>
              </a:rPr>
              <a:t>CARD</a:t>
            </a:r>
            <a:endParaRPr b="1" sz="5900">
              <a:solidFill>
                <a:schemeClr val="l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873423" y="1837074"/>
            <a:ext cx="321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Step One Middle School</a:t>
            </a:r>
            <a:endParaRPr sz="24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0" name="Google Shape;80;p13"/>
          <p:cNvSpPr/>
          <p:nvPr/>
        </p:nvSpPr>
        <p:spPr>
          <a:xfrm flipH="1" rot="10800000">
            <a:off x="0" y="2662700"/>
            <a:ext cx="7560000" cy="66600"/>
          </a:xfrm>
          <a:prstGeom prst="rect">
            <a:avLst/>
          </a:prstGeom>
          <a:solidFill>
            <a:srgbClr val="7097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3"/>
          <p:cNvGrpSpPr/>
          <p:nvPr/>
        </p:nvGrpSpPr>
        <p:grpSpPr>
          <a:xfrm>
            <a:off x="360000" y="3030750"/>
            <a:ext cx="3276875" cy="246300"/>
            <a:chOff x="360000" y="3030750"/>
            <a:chExt cx="3276875" cy="2463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60000" y="3030750"/>
              <a:ext cx="152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Student Name: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3" name="Google Shape;83;p13"/>
            <p:cNvCxnSpPr/>
            <p:nvPr/>
          </p:nvCxnSpPr>
          <p:spPr>
            <a:xfrm rot="10800000">
              <a:off x="1881275" y="3219525"/>
              <a:ext cx="17556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" name="Google Shape;84;p13"/>
          <p:cNvGrpSpPr/>
          <p:nvPr/>
        </p:nvGrpSpPr>
        <p:grpSpPr>
          <a:xfrm>
            <a:off x="360000" y="3458050"/>
            <a:ext cx="3280175" cy="246300"/>
            <a:chOff x="360000" y="3030751"/>
            <a:chExt cx="3280175" cy="2463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60000" y="3030751"/>
              <a:ext cx="125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Attendance: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6" name="Google Shape;86;p13"/>
            <p:cNvCxnSpPr/>
            <p:nvPr/>
          </p:nvCxnSpPr>
          <p:spPr>
            <a:xfrm rot="10800000">
              <a:off x="1636175" y="3219526"/>
              <a:ext cx="20040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" name="Google Shape;87;p13"/>
          <p:cNvGrpSpPr/>
          <p:nvPr/>
        </p:nvGrpSpPr>
        <p:grpSpPr>
          <a:xfrm>
            <a:off x="360000" y="3885325"/>
            <a:ext cx="3273550" cy="246300"/>
            <a:chOff x="360000" y="3034052"/>
            <a:chExt cx="3273550" cy="2463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60000" y="3034052"/>
              <a:ext cx="81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Section: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9" name="Google Shape;89;p13"/>
            <p:cNvCxnSpPr/>
            <p:nvPr/>
          </p:nvCxnSpPr>
          <p:spPr>
            <a:xfrm rot="10800000">
              <a:off x="1215550" y="3219527"/>
              <a:ext cx="24180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0" name="Google Shape;90;p13"/>
          <p:cNvGrpSpPr/>
          <p:nvPr/>
        </p:nvGrpSpPr>
        <p:grpSpPr>
          <a:xfrm>
            <a:off x="3923125" y="3030750"/>
            <a:ext cx="3276875" cy="246300"/>
            <a:chOff x="360000" y="3030750"/>
            <a:chExt cx="3276875" cy="2463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360000" y="3030750"/>
              <a:ext cx="1244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School Year: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1594175" y="3219525"/>
              <a:ext cx="20427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3" name="Google Shape;93;p13"/>
          <p:cNvGrpSpPr/>
          <p:nvPr/>
        </p:nvGrpSpPr>
        <p:grpSpPr>
          <a:xfrm>
            <a:off x="3923125" y="3458050"/>
            <a:ext cx="3276875" cy="246300"/>
            <a:chOff x="360000" y="3030751"/>
            <a:chExt cx="3276875" cy="2463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360000" y="3030751"/>
              <a:ext cx="125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Quarter: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5" name="Google Shape;95;p13"/>
            <p:cNvCxnSpPr/>
            <p:nvPr/>
          </p:nvCxnSpPr>
          <p:spPr>
            <a:xfrm rot="10800000">
              <a:off x="1196675" y="3219525"/>
              <a:ext cx="24402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" name="Google Shape;96;p13"/>
          <p:cNvGrpSpPr/>
          <p:nvPr/>
        </p:nvGrpSpPr>
        <p:grpSpPr>
          <a:xfrm>
            <a:off x="3923125" y="3885325"/>
            <a:ext cx="3276875" cy="246300"/>
            <a:chOff x="360000" y="3034052"/>
            <a:chExt cx="3276875" cy="2463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60000" y="3034052"/>
              <a:ext cx="2136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School Performance:</a:t>
              </a:r>
              <a:endParaRPr b="1" sz="1600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 rot="10800000">
              <a:off x="2425475" y="3219525"/>
              <a:ext cx="12114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9" name="Google Shape;99;p13"/>
          <p:cNvGrpSpPr/>
          <p:nvPr/>
        </p:nvGrpSpPr>
        <p:grpSpPr>
          <a:xfrm>
            <a:off x="360000" y="4445075"/>
            <a:ext cx="1875900" cy="2404725"/>
            <a:chOff x="360000" y="4445075"/>
            <a:chExt cx="1875900" cy="2404725"/>
          </a:xfrm>
        </p:grpSpPr>
        <p:sp>
          <p:nvSpPr>
            <p:cNvPr id="100" name="Google Shape;100;p13"/>
            <p:cNvSpPr/>
            <p:nvPr/>
          </p:nvSpPr>
          <p:spPr>
            <a:xfrm>
              <a:off x="360000" y="4445075"/>
              <a:ext cx="1875900" cy="450600"/>
            </a:xfrm>
            <a:prstGeom prst="rect">
              <a:avLst/>
            </a:prstGeom>
            <a:solidFill>
              <a:srgbClr val="18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479249" y="4552600"/>
              <a:ext cx="81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Subject: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60000" y="498830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479249" y="5029700"/>
              <a:ext cx="819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English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60000" y="5379125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479249" y="5420525"/>
              <a:ext cx="819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Reading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0000" y="576995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79251" y="5811350"/>
              <a:ext cx="1259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Mathematics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60000" y="6160775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479250" y="6202175"/>
              <a:ext cx="89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Science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60000" y="655160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479251" y="6593000"/>
              <a:ext cx="138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Social Sciences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2507375" y="4445075"/>
            <a:ext cx="1132800" cy="2404725"/>
            <a:chOff x="2507375" y="4445075"/>
            <a:chExt cx="1132800" cy="2404725"/>
          </a:xfrm>
        </p:grpSpPr>
        <p:sp>
          <p:nvSpPr>
            <p:cNvPr id="113" name="Google Shape;113;p13"/>
            <p:cNvSpPr/>
            <p:nvPr/>
          </p:nvSpPr>
          <p:spPr>
            <a:xfrm>
              <a:off x="2507375" y="4445075"/>
              <a:ext cx="1132800" cy="450600"/>
            </a:xfrm>
            <a:prstGeom prst="rect">
              <a:avLst/>
            </a:prstGeom>
            <a:solidFill>
              <a:srgbClr val="18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2628885" y="4552600"/>
              <a:ext cx="81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Grade: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507375" y="498830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507375" y="5379125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507375" y="576995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507375" y="6160775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507375" y="655160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3921475" y="4445075"/>
            <a:ext cx="1875900" cy="2404725"/>
            <a:chOff x="3921475" y="4445075"/>
            <a:chExt cx="1875900" cy="2404725"/>
          </a:xfrm>
        </p:grpSpPr>
        <p:sp>
          <p:nvSpPr>
            <p:cNvPr id="121" name="Google Shape;121;p13"/>
            <p:cNvSpPr/>
            <p:nvPr/>
          </p:nvSpPr>
          <p:spPr>
            <a:xfrm>
              <a:off x="3921475" y="4445075"/>
              <a:ext cx="1875900" cy="450600"/>
            </a:xfrm>
            <a:prstGeom prst="rect">
              <a:avLst/>
            </a:prstGeom>
            <a:solidFill>
              <a:srgbClr val="18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4040724" y="4552600"/>
              <a:ext cx="81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Subject: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921475" y="498830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4040724" y="5029700"/>
              <a:ext cx="819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Music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921475" y="5379125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4040724" y="5420525"/>
              <a:ext cx="819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Art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921475" y="576995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4040725" y="5811350"/>
              <a:ext cx="1628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Physical Education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921475" y="6160775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4040725" y="6202175"/>
              <a:ext cx="1298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Technology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921475" y="6551600"/>
              <a:ext cx="18759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4040726" y="6593000"/>
              <a:ext cx="138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181A4B"/>
                  </a:solidFill>
                  <a:latin typeface="Raleway"/>
                  <a:ea typeface="Raleway"/>
                  <a:cs typeface="Raleway"/>
                  <a:sym typeface="Raleway"/>
                </a:rPr>
                <a:t>Club</a:t>
              </a:r>
              <a:endParaRPr b="1">
                <a:solidFill>
                  <a:srgbClr val="181A4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6068850" y="4445075"/>
            <a:ext cx="1132800" cy="2404725"/>
            <a:chOff x="2507375" y="4445075"/>
            <a:chExt cx="1132800" cy="2404725"/>
          </a:xfrm>
        </p:grpSpPr>
        <p:sp>
          <p:nvSpPr>
            <p:cNvPr id="134" name="Google Shape;134;p13"/>
            <p:cNvSpPr/>
            <p:nvPr/>
          </p:nvSpPr>
          <p:spPr>
            <a:xfrm>
              <a:off x="2507375" y="4445075"/>
              <a:ext cx="1132800" cy="450600"/>
            </a:xfrm>
            <a:prstGeom prst="rect">
              <a:avLst/>
            </a:prstGeom>
            <a:solidFill>
              <a:srgbClr val="18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2628885" y="4552600"/>
              <a:ext cx="81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Grade: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507375" y="498830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507375" y="5379125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507375" y="576995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507375" y="6160775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507375" y="6551600"/>
              <a:ext cx="1126200" cy="298200"/>
            </a:xfrm>
            <a:prstGeom prst="rect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360000" y="7156625"/>
            <a:ext cx="295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aleway"/>
                <a:ea typeface="Raleway"/>
                <a:cs typeface="Raleway"/>
                <a:sym typeface="Raleway"/>
              </a:rPr>
              <a:t>Quarter’s</a:t>
            </a:r>
            <a:r>
              <a:rPr b="1" lang="ru" sz="1600">
                <a:latin typeface="Raleway"/>
                <a:ea typeface="Raleway"/>
                <a:cs typeface="Raleway"/>
                <a:sym typeface="Raleway"/>
              </a:rPr>
              <a:t> Average: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2" name="Google Shape;142;p13"/>
          <p:cNvCxnSpPr/>
          <p:nvPr/>
        </p:nvCxnSpPr>
        <p:spPr>
          <a:xfrm>
            <a:off x="364350" y="7459225"/>
            <a:ext cx="3265800" cy="0"/>
          </a:xfrm>
          <a:prstGeom prst="straightConnector1">
            <a:avLst/>
          </a:prstGeom>
          <a:noFill/>
          <a:ln cap="flat" cmpd="sng" w="38100">
            <a:solidFill>
              <a:srgbClr val="181A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3"/>
          <p:cNvSpPr txBox="1"/>
          <p:nvPr/>
        </p:nvSpPr>
        <p:spPr>
          <a:xfrm>
            <a:off x="3926497" y="7156625"/>
            <a:ext cx="214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aleway"/>
                <a:ea typeface="Raleway"/>
                <a:cs typeface="Raleway"/>
                <a:sym typeface="Raleway"/>
              </a:rPr>
              <a:t>CGPA: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4" name="Google Shape;144;p13"/>
          <p:cNvCxnSpPr/>
          <p:nvPr/>
        </p:nvCxnSpPr>
        <p:spPr>
          <a:xfrm>
            <a:off x="3930838" y="7459225"/>
            <a:ext cx="3265800" cy="0"/>
          </a:xfrm>
          <a:prstGeom prst="straightConnector1">
            <a:avLst/>
          </a:prstGeom>
          <a:noFill/>
          <a:ln cap="flat" cmpd="sng" w="38100">
            <a:solidFill>
              <a:srgbClr val="181A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3"/>
          <p:cNvSpPr txBox="1"/>
          <p:nvPr/>
        </p:nvSpPr>
        <p:spPr>
          <a:xfrm>
            <a:off x="360000" y="7888675"/>
            <a:ext cx="214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Raleway"/>
                <a:ea typeface="Raleway"/>
                <a:cs typeface="Raleway"/>
                <a:sym typeface="Raleway"/>
              </a:rPr>
              <a:t>GRADING SYSTEM: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>
            <a:off x="360000" y="8249750"/>
            <a:ext cx="1614000" cy="875650"/>
            <a:chOff x="360000" y="8249750"/>
            <a:chExt cx="1614000" cy="875650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360000" y="8249750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A+ - 96 - 100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360000" y="8564425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A - 91 - 95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360000" y="8879100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B+ - 86 - 90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50" name="Google Shape;150;p13"/>
          <p:cNvGrpSpPr/>
          <p:nvPr/>
        </p:nvGrpSpPr>
        <p:grpSpPr>
          <a:xfrm>
            <a:off x="2503076" y="8249750"/>
            <a:ext cx="1614000" cy="875650"/>
            <a:chOff x="360000" y="8249750"/>
            <a:chExt cx="1614000" cy="875650"/>
          </a:xfrm>
        </p:grpSpPr>
        <p:sp>
          <p:nvSpPr>
            <p:cNvPr id="151" name="Google Shape;151;p13"/>
            <p:cNvSpPr txBox="1"/>
            <p:nvPr/>
          </p:nvSpPr>
          <p:spPr>
            <a:xfrm>
              <a:off x="360000" y="8249750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B - 81 - 85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360000" y="8564425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C - 76 - 80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360000" y="8879100"/>
              <a:ext cx="1614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Jost"/>
                  <a:ea typeface="Jost"/>
                  <a:cs typeface="Jost"/>
                  <a:sym typeface="Jost"/>
                </a:rPr>
                <a:t>D - 75 Below</a:t>
              </a:r>
              <a:endParaRPr sz="1600"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0" y="10350000"/>
            <a:ext cx="7560000" cy="342000"/>
          </a:xfrm>
          <a:prstGeom prst="rect">
            <a:avLst/>
          </a:prstGeom>
          <a:solidFill>
            <a:srgbClr val="67AC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3"/>
          <p:cNvGrpSpPr/>
          <p:nvPr/>
        </p:nvGrpSpPr>
        <p:grpSpPr>
          <a:xfrm>
            <a:off x="360000" y="9780076"/>
            <a:ext cx="2780025" cy="246300"/>
            <a:chOff x="360000" y="9780076"/>
            <a:chExt cx="2780025" cy="246300"/>
          </a:xfrm>
        </p:grpSpPr>
        <p:sp>
          <p:nvSpPr>
            <p:cNvPr id="156" name="Google Shape;156;p13"/>
            <p:cNvSpPr txBox="1"/>
            <p:nvPr/>
          </p:nvSpPr>
          <p:spPr>
            <a:xfrm>
              <a:off x="360000" y="9780076"/>
              <a:ext cx="183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latin typeface="Raleway"/>
                  <a:ea typeface="Raleway"/>
                  <a:cs typeface="Raleway"/>
                  <a:sym typeface="Raleway"/>
                </a:rPr>
                <a:t>Total School Days:</a:t>
              </a:r>
              <a:endParaRPr b="1"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7" name="Google Shape;157;p13"/>
            <p:cNvCxnSpPr/>
            <p:nvPr/>
          </p:nvCxnSpPr>
          <p:spPr>
            <a:xfrm rot="10800000">
              <a:off x="2179125" y="9969950"/>
              <a:ext cx="9609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8" name="Google Shape;158;p13"/>
          <p:cNvGrpSpPr/>
          <p:nvPr/>
        </p:nvGrpSpPr>
        <p:grpSpPr>
          <a:xfrm>
            <a:off x="3326231" y="9780075"/>
            <a:ext cx="2027087" cy="246300"/>
            <a:chOff x="359999" y="9780075"/>
            <a:chExt cx="2027087" cy="246300"/>
          </a:xfrm>
        </p:grpSpPr>
        <p:sp>
          <p:nvSpPr>
            <p:cNvPr id="159" name="Google Shape;159;p13"/>
            <p:cNvSpPr txBox="1"/>
            <p:nvPr/>
          </p:nvSpPr>
          <p:spPr>
            <a:xfrm>
              <a:off x="359999" y="9780075"/>
              <a:ext cx="987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latin typeface="Raleway"/>
                  <a:ea typeface="Raleway"/>
                  <a:cs typeface="Raleway"/>
                  <a:sym typeface="Raleway"/>
                </a:rPr>
                <a:t>Attended:</a:t>
              </a:r>
              <a:endParaRPr b="1"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60" name="Google Shape;160;p13"/>
            <p:cNvCxnSpPr/>
            <p:nvPr/>
          </p:nvCxnSpPr>
          <p:spPr>
            <a:xfrm rot="10800000">
              <a:off x="1416887" y="9969950"/>
              <a:ext cx="9702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1" name="Google Shape;161;p13"/>
          <p:cNvGrpSpPr/>
          <p:nvPr/>
        </p:nvGrpSpPr>
        <p:grpSpPr>
          <a:xfrm>
            <a:off x="5539525" y="9780075"/>
            <a:ext cx="1664650" cy="246300"/>
            <a:chOff x="360000" y="9780075"/>
            <a:chExt cx="1664650" cy="246300"/>
          </a:xfrm>
        </p:grpSpPr>
        <p:sp>
          <p:nvSpPr>
            <p:cNvPr id="162" name="Google Shape;162;p13"/>
            <p:cNvSpPr txBox="1"/>
            <p:nvPr/>
          </p:nvSpPr>
          <p:spPr>
            <a:xfrm>
              <a:off x="360000" y="9780075"/>
              <a:ext cx="800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latin typeface="Raleway"/>
                  <a:ea typeface="Raleway"/>
                  <a:cs typeface="Raleway"/>
                  <a:sym typeface="Raleway"/>
                </a:rPr>
                <a:t>Absent:</a:t>
              </a:r>
              <a:endParaRPr b="1"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63" name="Google Shape;163;p13"/>
            <p:cNvCxnSpPr/>
            <p:nvPr/>
          </p:nvCxnSpPr>
          <p:spPr>
            <a:xfrm rot="10800000">
              <a:off x="1181650" y="9969950"/>
              <a:ext cx="843000" cy="0"/>
            </a:xfrm>
            <a:prstGeom prst="straightConnector1">
              <a:avLst/>
            </a:prstGeom>
            <a:noFill/>
            <a:ln cap="flat" cmpd="sng" w="19050">
              <a:solidFill>
                <a:srgbClr val="BFD7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