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Abril Fatface"/>
      <p:regular r:id="rId7"/>
    </p:embeddedFont>
    <p:embeddedFont>
      <p:font typeface="Allison"/>
      <p:regular r:id="rId8"/>
    </p:embeddedFont>
    <p:embeddedFont>
      <p:font typeface="Roboto Light"/>
      <p:regular r:id="rId9"/>
      <p:bold r:id="rId10"/>
      <p:italic r:id="rId11"/>
      <p:boldItalic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345">
          <p15:clr>
            <a:srgbClr val="A4A3A4"/>
          </p15:clr>
        </p15:guide>
        <p15:guide id="2" pos="4535">
          <p15:clr>
            <a:srgbClr val="A4A3A4"/>
          </p15:clr>
        </p15:guide>
        <p15:guide id="3" pos="283">
          <p15:clr>
            <a:srgbClr val="9AA0A6"/>
          </p15:clr>
        </p15:guide>
        <p15:guide id="4" orient="horz" pos="3175">
          <p15:clr>
            <a:srgbClr val="9AA0A6"/>
          </p15:clr>
        </p15:guide>
        <p15:guide id="5" orient="horz" pos="1984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345" orient="horz"/>
        <p:guide pos="4535"/>
        <p:guide pos="283"/>
        <p:guide pos="3175" orient="horz"/>
        <p:guide pos="1984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font" Target="fonts/RobotoLight-italic.fntdata"/><Relationship Id="rId10" Type="http://schemas.openxmlformats.org/officeDocument/2006/relationships/font" Target="fonts/RobotoLight-bold.fntdata"/><Relationship Id="rId12" Type="http://schemas.openxmlformats.org/officeDocument/2006/relationships/font" Target="fonts/RobotoLight-boldItalic.fntdata"/><Relationship Id="rId9" Type="http://schemas.openxmlformats.org/officeDocument/2006/relationships/font" Target="fonts/RobotoLight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AbrilFatface-regular.fntdata"/><Relationship Id="rId8" Type="http://schemas.openxmlformats.org/officeDocument/2006/relationships/font" Target="fonts/Allison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Relationship Id="rId4" Type="http://schemas.openxmlformats.org/officeDocument/2006/relationships/image" Target="../media/image1.png"/><Relationship Id="rId5" Type="http://schemas.openxmlformats.org/officeDocument/2006/relationships/image" Target="../media/image4.png"/><Relationship Id="rId6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450000" y="5305225"/>
            <a:ext cx="3355200" cy="2100600"/>
          </a:xfrm>
          <a:prstGeom prst="rect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/>
          <p:nvPr/>
        </p:nvSpPr>
        <p:spPr>
          <a:xfrm>
            <a:off x="450000" y="3159525"/>
            <a:ext cx="6749700" cy="536100"/>
          </a:xfrm>
          <a:prstGeom prst="rect">
            <a:avLst/>
          </a:prstGeom>
          <a:solidFill>
            <a:srgbClr val="FAD7FF"/>
          </a:soli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937714" y="484237"/>
            <a:ext cx="2214897" cy="2274401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803800" y="354575"/>
            <a:ext cx="2482726" cy="2533726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38863" y="2139187"/>
            <a:ext cx="885100" cy="758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oogle Shape;59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3250" y="6898051"/>
            <a:ext cx="7618224" cy="3730401"/>
          </a:xfrm>
          <a:prstGeom prst="rect">
            <a:avLst/>
          </a:prstGeom>
          <a:noFill/>
          <a:ln>
            <a:noFill/>
          </a:ln>
        </p:spPr>
      </p:pic>
      <p:sp>
        <p:nvSpPr>
          <p:cNvPr id="60" name="Google Shape;60;p13"/>
          <p:cNvSpPr txBox="1"/>
          <p:nvPr/>
        </p:nvSpPr>
        <p:spPr>
          <a:xfrm>
            <a:off x="704850" y="247650"/>
            <a:ext cx="3862500" cy="190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5600">
                <a:latin typeface="Abril Fatface"/>
                <a:ea typeface="Abril Fatface"/>
                <a:cs typeface="Abril Fatface"/>
                <a:sym typeface="Abril Fatface"/>
              </a:rPr>
              <a:t>MEET THE</a:t>
            </a:r>
            <a:endParaRPr sz="5600">
              <a:latin typeface="Abril Fatface"/>
              <a:ea typeface="Abril Fatface"/>
              <a:cs typeface="Abril Fatface"/>
              <a:sym typeface="Abril Fatface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5600">
                <a:latin typeface="Abril Fatface"/>
                <a:ea typeface="Abril Fatface"/>
                <a:cs typeface="Abril Fatface"/>
                <a:sym typeface="Abril Fatface"/>
              </a:rPr>
              <a:t>TEACHER</a:t>
            </a:r>
            <a:endParaRPr sz="5600">
              <a:latin typeface="Abril Fatface"/>
              <a:ea typeface="Abril Fatface"/>
              <a:cs typeface="Abril Fatface"/>
              <a:sym typeface="Abril Fatface"/>
            </a:endParaRPr>
          </a:p>
        </p:txBody>
      </p:sp>
      <p:sp>
        <p:nvSpPr>
          <p:cNvPr id="61" name="Google Shape;61;p13"/>
          <p:cNvSpPr txBox="1"/>
          <p:nvPr/>
        </p:nvSpPr>
        <p:spPr>
          <a:xfrm>
            <a:off x="1383062" y="2019288"/>
            <a:ext cx="3193500" cy="861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5600">
                <a:latin typeface="Allison"/>
                <a:ea typeface="Allison"/>
                <a:cs typeface="Allison"/>
                <a:sym typeface="Allison"/>
              </a:rPr>
              <a:t>Ms Chemello</a:t>
            </a:r>
            <a:endParaRPr sz="5600">
              <a:latin typeface="Allison"/>
              <a:ea typeface="Allison"/>
              <a:cs typeface="Allison"/>
              <a:sym typeface="Allison"/>
            </a:endParaRPr>
          </a:p>
        </p:txBody>
      </p:sp>
      <p:sp>
        <p:nvSpPr>
          <p:cNvPr id="62" name="Google Shape;62;p13"/>
          <p:cNvSpPr/>
          <p:nvPr/>
        </p:nvSpPr>
        <p:spPr>
          <a:xfrm>
            <a:off x="450000" y="3162300"/>
            <a:ext cx="6749700" cy="1877700"/>
          </a:xfrm>
          <a:prstGeom prst="rect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" name="Google Shape;63;p13"/>
          <p:cNvSpPr txBox="1"/>
          <p:nvPr/>
        </p:nvSpPr>
        <p:spPr>
          <a:xfrm>
            <a:off x="452450" y="3109925"/>
            <a:ext cx="22575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800">
                <a:latin typeface="Abril Fatface"/>
                <a:ea typeface="Abril Fatface"/>
                <a:cs typeface="Abril Fatface"/>
                <a:sym typeface="Abril Fatface"/>
              </a:rPr>
              <a:t>About Me</a:t>
            </a:r>
            <a:endParaRPr sz="2800">
              <a:latin typeface="Abril Fatface"/>
              <a:ea typeface="Abril Fatface"/>
              <a:cs typeface="Abril Fatface"/>
              <a:sym typeface="Abril Fatface"/>
            </a:endParaRPr>
          </a:p>
        </p:txBody>
      </p:sp>
      <p:sp>
        <p:nvSpPr>
          <p:cNvPr id="64" name="Google Shape;64;p13"/>
          <p:cNvSpPr txBox="1"/>
          <p:nvPr/>
        </p:nvSpPr>
        <p:spPr>
          <a:xfrm>
            <a:off x="566725" y="3786175"/>
            <a:ext cx="6424500" cy="1108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latin typeface="Roboto Light"/>
                <a:ea typeface="Roboto Light"/>
                <a:cs typeface="Roboto Light"/>
                <a:sym typeface="Roboto Light"/>
              </a:rPr>
              <a:t>Hello new Grade 1 friends! I am your new teacher, Ms Chemello, and i am so excited to mmet you on your first day back at school. We are going to have a wonderful year together, learning all about numbers, spelling, reading and writing.</a:t>
            </a:r>
            <a:endParaRPr sz="1800">
              <a:latin typeface="Roboto Light"/>
              <a:ea typeface="Roboto Light"/>
              <a:cs typeface="Roboto Light"/>
              <a:sym typeface="Roboto Light"/>
            </a:endParaRPr>
          </a:p>
        </p:txBody>
      </p:sp>
      <p:sp>
        <p:nvSpPr>
          <p:cNvPr id="65" name="Google Shape;65;p13"/>
          <p:cNvSpPr/>
          <p:nvPr/>
        </p:nvSpPr>
        <p:spPr>
          <a:xfrm>
            <a:off x="450000" y="5302450"/>
            <a:ext cx="3355200" cy="536100"/>
          </a:xfrm>
          <a:prstGeom prst="rect">
            <a:avLst/>
          </a:prstGeom>
          <a:solidFill>
            <a:srgbClr val="FAD7FF"/>
          </a:soli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13"/>
          <p:cNvSpPr txBox="1"/>
          <p:nvPr/>
        </p:nvSpPr>
        <p:spPr>
          <a:xfrm>
            <a:off x="452450" y="5252850"/>
            <a:ext cx="22575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800">
                <a:latin typeface="Abril Fatface"/>
                <a:ea typeface="Abril Fatface"/>
                <a:cs typeface="Abril Fatface"/>
                <a:sym typeface="Abril Fatface"/>
              </a:rPr>
              <a:t>Favourites</a:t>
            </a:r>
            <a:endParaRPr sz="2800">
              <a:latin typeface="Abril Fatface"/>
              <a:ea typeface="Abril Fatface"/>
              <a:cs typeface="Abril Fatface"/>
              <a:sym typeface="Abril Fatface"/>
            </a:endParaRPr>
          </a:p>
        </p:txBody>
      </p:sp>
      <p:sp>
        <p:nvSpPr>
          <p:cNvPr id="67" name="Google Shape;67;p13"/>
          <p:cNvSpPr txBox="1"/>
          <p:nvPr/>
        </p:nvSpPr>
        <p:spPr>
          <a:xfrm>
            <a:off x="561963" y="5900525"/>
            <a:ext cx="3048000" cy="138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800">
                <a:latin typeface="Roboto Light"/>
                <a:ea typeface="Roboto Light"/>
                <a:cs typeface="Roboto Light"/>
                <a:sym typeface="Roboto Light"/>
              </a:rPr>
              <a:t>• Sushi and ice cream</a:t>
            </a:r>
            <a:endParaRPr sz="1800">
              <a:latin typeface="Roboto Light"/>
              <a:ea typeface="Roboto Light"/>
              <a:cs typeface="Roboto Light"/>
              <a:sym typeface="Roboto Ligh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800">
                <a:latin typeface="Roboto Light"/>
                <a:ea typeface="Roboto Light"/>
                <a:cs typeface="Roboto Light"/>
                <a:sym typeface="Roboto Light"/>
              </a:rPr>
              <a:t>• Hello Kitty and friends </a:t>
            </a:r>
            <a:endParaRPr sz="1800">
              <a:latin typeface="Roboto Light"/>
              <a:ea typeface="Roboto Light"/>
              <a:cs typeface="Roboto Light"/>
              <a:sym typeface="Roboto Ligh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latin typeface="Roboto Light"/>
                <a:ea typeface="Roboto Light"/>
                <a:cs typeface="Roboto Light"/>
                <a:sym typeface="Roboto Light"/>
              </a:rPr>
              <a:t>• Iced coffee and chocolate</a:t>
            </a:r>
            <a:endParaRPr sz="1800">
              <a:latin typeface="Roboto Light"/>
              <a:ea typeface="Roboto Light"/>
              <a:cs typeface="Roboto Light"/>
              <a:sym typeface="Roboto Ligh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latin typeface="Roboto Light"/>
                <a:ea typeface="Roboto Light"/>
                <a:cs typeface="Roboto Light"/>
                <a:sym typeface="Roboto Light"/>
              </a:rPr>
              <a:t>• Watching sunsets on the beach</a:t>
            </a:r>
            <a:endParaRPr sz="1800">
              <a:latin typeface="Roboto Light"/>
              <a:ea typeface="Roboto Light"/>
              <a:cs typeface="Roboto Light"/>
              <a:sym typeface="Roboto Light"/>
            </a:endParaRPr>
          </a:p>
        </p:txBody>
      </p:sp>
      <p:sp>
        <p:nvSpPr>
          <p:cNvPr id="68" name="Google Shape;68;p13"/>
          <p:cNvSpPr/>
          <p:nvPr/>
        </p:nvSpPr>
        <p:spPr>
          <a:xfrm>
            <a:off x="4002825" y="5302450"/>
            <a:ext cx="3193500" cy="536100"/>
          </a:xfrm>
          <a:prstGeom prst="rect">
            <a:avLst/>
          </a:prstGeom>
          <a:solidFill>
            <a:srgbClr val="FAD7FF"/>
          </a:soli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" name="Google Shape;69;p13"/>
          <p:cNvSpPr/>
          <p:nvPr/>
        </p:nvSpPr>
        <p:spPr>
          <a:xfrm>
            <a:off x="4002825" y="5305225"/>
            <a:ext cx="3193500" cy="1533600"/>
          </a:xfrm>
          <a:prstGeom prst="rect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" name="Google Shape;70;p13"/>
          <p:cNvSpPr txBox="1"/>
          <p:nvPr/>
        </p:nvSpPr>
        <p:spPr>
          <a:xfrm>
            <a:off x="4005275" y="5252850"/>
            <a:ext cx="22575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800">
                <a:latin typeface="Abril Fatface"/>
                <a:ea typeface="Abril Fatface"/>
                <a:cs typeface="Abril Fatface"/>
                <a:sym typeface="Abril Fatface"/>
              </a:rPr>
              <a:t>Contact Me</a:t>
            </a:r>
            <a:endParaRPr sz="2800">
              <a:latin typeface="Abril Fatface"/>
              <a:ea typeface="Abril Fatface"/>
              <a:cs typeface="Abril Fatface"/>
              <a:sym typeface="Abril Fatface"/>
            </a:endParaRPr>
          </a:p>
        </p:txBody>
      </p:sp>
      <p:sp>
        <p:nvSpPr>
          <p:cNvPr id="71" name="Google Shape;71;p13"/>
          <p:cNvSpPr txBox="1"/>
          <p:nvPr/>
        </p:nvSpPr>
        <p:spPr>
          <a:xfrm>
            <a:off x="4133850" y="5900525"/>
            <a:ext cx="29766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latin typeface="Roboto Light"/>
                <a:ea typeface="Roboto Light"/>
                <a:cs typeface="Roboto Light"/>
                <a:sym typeface="Roboto Light"/>
              </a:rPr>
              <a:t>You can contact me during school hours via email.</a:t>
            </a:r>
            <a:endParaRPr sz="1800">
              <a:latin typeface="Roboto Light"/>
              <a:ea typeface="Roboto Light"/>
              <a:cs typeface="Roboto Light"/>
              <a:sym typeface="Roboto Ligh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