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Rubik Medium"/>
      <p:regular r:id="rId10"/>
      <p:bold r:id="rId11"/>
      <p:italic r:id="rId12"/>
      <p:boldItalic r:id="rId13"/>
    </p:embeddedFont>
    <p:embeddedFont>
      <p:font typeface="Rubik Light"/>
      <p:regular r:id="rId14"/>
      <p:bold r:id="rId15"/>
      <p:italic r:id="rId16"/>
      <p:boldItalic r:id="rId17"/>
    </p:embeddedFont>
    <p:embeddedFont>
      <p:font typeface="Rubik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1667">
          <p15:clr>
            <a:srgbClr val="747775"/>
          </p15:clr>
        </p15:guide>
        <p15:guide id="3" orient="horz" pos="611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1667"/>
        <p:guide pos="61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italic.fntdata"/><Relationship Id="rId11" Type="http://schemas.openxmlformats.org/officeDocument/2006/relationships/font" Target="fonts/RubikMedium-bold.fntdata"/><Relationship Id="rId10" Type="http://schemas.openxmlformats.org/officeDocument/2006/relationships/font" Target="fonts/RubikMedium-regular.fntdata"/><Relationship Id="rId21" Type="http://schemas.openxmlformats.org/officeDocument/2006/relationships/font" Target="fonts/Rubik-boldItalic.fntdata"/><Relationship Id="rId13" Type="http://schemas.openxmlformats.org/officeDocument/2006/relationships/font" Target="fonts/RubikMedium-boldItalic.fntdata"/><Relationship Id="rId12" Type="http://schemas.openxmlformats.org/officeDocument/2006/relationships/font" Target="fonts/Rubik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ubikLight-bold.fntdata"/><Relationship Id="rId14" Type="http://schemas.openxmlformats.org/officeDocument/2006/relationships/font" Target="fonts/RubikLight-regular.fntdata"/><Relationship Id="rId17" Type="http://schemas.openxmlformats.org/officeDocument/2006/relationships/font" Target="fonts/RubikLight-boldItalic.fntdata"/><Relationship Id="rId16" Type="http://schemas.openxmlformats.org/officeDocument/2006/relationships/font" Target="fonts/Rubik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ubik-bold.fntdata"/><Relationship Id="rId6" Type="http://schemas.openxmlformats.org/officeDocument/2006/relationships/slide" Target="slides/slide1.xml"/><Relationship Id="rId18" Type="http://schemas.openxmlformats.org/officeDocument/2006/relationships/font" Target="fonts/Rubi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ae9cceb19_0_1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ae9cceb1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ae9cceb19_0_22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bae9cceb1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bae9cceb19_0_36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bae9cceb19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710000"/>
          </a:xfrm>
          <a:prstGeom prst="rect">
            <a:avLst/>
          </a:prstGeom>
          <a:solidFill>
            <a:srgbClr val="C4E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2389" l="21835" r="15971" t="5987"/>
          <a:stretch/>
        </p:blipFill>
        <p:spPr>
          <a:xfrm>
            <a:off x="540000" y="523600"/>
            <a:ext cx="1655224" cy="19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634251" y="464942"/>
            <a:ext cx="291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10101"/>
                </a:solidFill>
                <a:latin typeface="Rubik Medium"/>
                <a:ea typeface="Rubik Medium"/>
                <a:cs typeface="Rubik Medium"/>
                <a:sym typeface="Rubik Medium"/>
              </a:rPr>
              <a:t>SERAPHINA SMITH</a:t>
            </a:r>
            <a:endParaRPr sz="1900">
              <a:solidFill>
                <a:srgbClr val="01010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34251" y="811318"/>
            <a:ext cx="291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Medical Intern</a:t>
            </a:r>
            <a:endParaRPr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649150" y="1145984"/>
            <a:ext cx="4375500" cy="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2634250" y="1335475"/>
            <a:ext cx="172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seraphina.smith@email.com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5369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4662000" y="1335475"/>
            <a:ext cx="122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+1 (555) 555-5555 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60158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6217074" y="1335475"/>
            <a:ext cx="101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Cityville, USA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634250" y="2236900"/>
            <a:ext cx="1727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OBJECTIVE:</a:t>
            </a:r>
            <a:endParaRPr b="1" sz="16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2195225" y="2842625"/>
            <a:ext cx="0" cy="73299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2641692" y="2801425"/>
            <a:ext cx="4375500" cy="19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As a compassionate and driven medical student, my objective is to further develop my clinical skills and medical knowledge in a dynamic healthcare environment. I am committed to providing high-quality patient care while actively contributing to innovative research initiatives aimed at advancing medical treatments and improving patient outcomes. 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Through dedication, teamwork, and continuous learning, I aspire to become a well-rounded physician capable of making   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meaningful contributions impacting the lives of those in need.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634250" y="5176266"/>
            <a:ext cx="1727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EXPERIENCE:</a:t>
            </a:r>
            <a:endParaRPr b="1" sz="16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2641698" y="5739600"/>
            <a:ext cx="4347919" cy="2201950"/>
            <a:chOff x="2641698" y="5739600"/>
            <a:chExt cx="4347919" cy="2201950"/>
          </a:xfrm>
        </p:grpSpPr>
        <p:grpSp>
          <p:nvGrpSpPr>
            <p:cNvPr id="69" name="Google Shape;69;p13"/>
            <p:cNvGrpSpPr/>
            <p:nvPr/>
          </p:nvGrpSpPr>
          <p:grpSpPr>
            <a:xfrm>
              <a:off x="2641698" y="5739600"/>
              <a:ext cx="3374100" cy="578644"/>
              <a:chOff x="2641698" y="5739600"/>
              <a:chExt cx="3374100" cy="578644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2641698" y="5739600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010101"/>
                    </a:solidFill>
                    <a:latin typeface="Rubik"/>
                    <a:ea typeface="Rubik"/>
                    <a:cs typeface="Rubik"/>
                    <a:sym typeface="Rubik"/>
                  </a:rPr>
                  <a:t>Clinical Observership</a:t>
                </a:r>
                <a:endParaRPr b="1" sz="11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2641698" y="5944322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Cityville Memorial Hospital, Cityville, USA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641698" y="6149044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June 2023 - August 2023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2646992" y="6550100"/>
              <a:ext cx="4342625" cy="575700"/>
              <a:chOff x="2682025" y="6550100"/>
              <a:chExt cx="4342625" cy="5757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2849850" y="6550100"/>
                <a:ext cx="4174800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Shadowed attending physicians in various specialties, gaining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insights into different medical practices and patient care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approaches.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2646992" y="7161075"/>
              <a:ext cx="4342625" cy="372600"/>
              <a:chOff x="2682025" y="6550100"/>
              <a:chExt cx="4342625" cy="3726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Assisted in patient examinations, chart reviews, and treatment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plan discussions.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2646992" y="7568950"/>
              <a:ext cx="4342625" cy="372600"/>
              <a:chOff x="2682025" y="6550100"/>
              <a:chExt cx="4342625" cy="3726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Observed surgical procedures and post-operative care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protocols, enhancing understanding of surgical interventions.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2" name="Google Shape;82;p13"/>
          <p:cNvGrpSpPr/>
          <p:nvPr/>
        </p:nvGrpSpPr>
        <p:grpSpPr>
          <a:xfrm>
            <a:off x="2641698" y="8174878"/>
            <a:ext cx="3904502" cy="578644"/>
            <a:chOff x="2641698" y="5739600"/>
            <a:chExt cx="3904502" cy="578644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2641698" y="5739600"/>
              <a:ext cx="3374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Teaching Assistant</a:t>
              </a:r>
              <a:endParaRPr b="1" sz="11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2641700" y="5944322"/>
              <a:ext cx="3904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Department of Anatomy, Saint Cecilia Medical School</a:t>
              </a:r>
              <a:endParaRPr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2641698" y="6149044"/>
              <a:ext cx="3374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September 2022 - May 2023</a:t>
              </a:r>
              <a:endParaRPr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2646992" y="8985378"/>
            <a:ext cx="4342625" cy="1189476"/>
            <a:chOff x="2646992" y="8985378"/>
            <a:chExt cx="4342625" cy="1189476"/>
          </a:xfrm>
        </p:grpSpPr>
        <p:grpSp>
          <p:nvGrpSpPr>
            <p:cNvPr id="87" name="Google Shape;87;p13"/>
            <p:cNvGrpSpPr/>
            <p:nvPr/>
          </p:nvGrpSpPr>
          <p:grpSpPr>
            <a:xfrm>
              <a:off x="2646992" y="8985378"/>
              <a:ext cx="4342625" cy="372600"/>
              <a:chOff x="2682025" y="6550100"/>
              <a:chExt cx="4342625" cy="372600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Facilitated small group discussions and led anatomy lab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sessions for first-year medical students.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2646992" y="9394379"/>
              <a:ext cx="4342625" cy="372600"/>
              <a:chOff x="2682025" y="6550100"/>
              <a:chExt cx="4342625" cy="372600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Provided guidance on anatomical dissections, identification of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structures, and clinical correlations.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2646992" y="9802254"/>
              <a:ext cx="4342625" cy="372600"/>
              <a:chOff x="2682025" y="6550100"/>
              <a:chExt cx="4342625" cy="372600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Assisted professors in preparing educational materials and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evaluating student performance.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" name="Google Shape;96;p13"/>
          <p:cNvSpPr txBox="1"/>
          <p:nvPr/>
        </p:nvSpPr>
        <p:spPr>
          <a:xfrm>
            <a:off x="529903" y="2772735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EDUCATION: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529900" y="3210300"/>
            <a:ext cx="1590600" cy="1572078"/>
            <a:chOff x="529900" y="3210300"/>
            <a:chExt cx="1590600" cy="1572078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529900" y="3210300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Bachelor of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Medicine,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529900" y="3620059"/>
              <a:ext cx="1590600" cy="1162319"/>
              <a:chOff x="529900" y="3620059"/>
              <a:chExt cx="1590600" cy="1162319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529900" y="362005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Bachelor of Surgery 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529900" y="382213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(MBBS)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529900" y="4024219"/>
                <a:ext cx="1590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Saint Cecilia Medical School, Cityville, USA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529900" y="442639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Expected Graduation: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529900" y="462847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May 2025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  <p:grpSp>
        <p:nvGrpSpPr>
          <p:cNvPr id="105" name="Google Shape;105;p13"/>
          <p:cNvGrpSpPr/>
          <p:nvPr/>
        </p:nvGrpSpPr>
        <p:grpSpPr>
          <a:xfrm>
            <a:off x="529900" y="5036875"/>
            <a:ext cx="1590600" cy="964753"/>
            <a:chOff x="529900" y="5036875"/>
            <a:chExt cx="1590600" cy="964753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529900" y="5036875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Clinical Experience: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529900" y="5240459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529900" y="5444044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Cityville General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Hospital, Cityville, USA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529900" y="584772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2023 - Present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110" name="Google Shape;110;p13"/>
          <p:cNvSpPr txBox="1"/>
          <p:nvPr/>
        </p:nvSpPr>
        <p:spPr>
          <a:xfrm>
            <a:off x="529903" y="6371493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CERTIFICATIONS: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529900" y="6809058"/>
            <a:ext cx="1590600" cy="757609"/>
            <a:chOff x="529900" y="6809058"/>
            <a:chExt cx="1590600" cy="757609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529900" y="680905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Basic Life Support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529900" y="7012568"/>
              <a:ext cx="15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(BLS) Certification -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American Heart Association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114" name="Google Shape;114;p13"/>
          <p:cNvSpPr txBox="1"/>
          <p:nvPr/>
        </p:nvSpPr>
        <p:spPr>
          <a:xfrm>
            <a:off x="529903" y="7947918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SKILLS: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529900" y="8385475"/>
            <a:ext cx="12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Strong interpersonal and communication skills developed through patient interactions.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529900" y="9404700"/>
            <a:ext cx="1262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Proficient in medical documentation and electronic health record systems.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/>
          <p:nvPr/>
        </p:nvSpPr>
        <p:spPr>
          <a:xfrm>
            <a:off x="0" y="0"/>
            <a:ext cx="7560000" cy="1710000"/>
          </a:xfrm>
          <a:prstGeom prst="rect">
            <a:avLst/>
          </a:prstGeom>
          <a:solidFill>
            <a:srgbClr val="C4E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b="22389" l="21835" r="15971" t="5987"/>
          <a:stretch/>
        </p:blipFill>
        <p:spPr>
          <a:xfrm>
            <a:off x="540000" y="523600"/>
            <a:ext cx="1655224" cy="19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2634251" y="464942"/>
            <a:ext cx="291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10101"/>
                </a:solidFill>
                <a:latin typeface="Rubik Medium"/>
                <a:ea typeface="Rubik Medium"/>
                <a:cs typeface="Rubik Medium"/>
                <a:sym typeface="Rubik Medium"/>
              </a:rPr>
              <a:t>SERAPHINA SMITH</a:t>
            </a:r>
            <a:endParaRPr sz="1900">
              <a:solidFill>
                <a:srgbClr val="01010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2634251" y="811318"/>
            <a:ext cx="291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Medical Intern</a:t>
            </a:r>
            <a:endParaRPr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125" name="Google Shape;125;p14"/>
          <p:cNvCxnSpPr/>
          <p:nvPr/>
        </p:nvCxnSpPr>
        <p:spPr>
          <a:xfrm>
            <a:off x="2649150" y="1145984"/>
            <a:ext cx="4375500" cy="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4"/>
          <p:cNvSpPr txBox="1"/>
          <p:nvPr/>
        </p:nvSpPr>
        <p:spPr>
          <a:xfrm>
            <a:off x="2634250" y="1335475"/>
            <a:ext cx="172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seraphina.smith@email.com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127" name="Google Shape;127;p14"/>
          <p:cNvCxnSpPr/>
          <p:nvPr/>
        </p:nvCxnSpPr>
        <p:spPr>
          <a:xfrm>
            <a:off x="45369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4"/>
          <p:cNvSpPr txBox="1"/>
          <p:nvPr/>
        </p:nvSpPr>
        <p:spPr>
          <a:xfrm>
            <a:off x="4662000" y="1335475"/>
            <a:ext cx="122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+1 (555) 555-5555 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129" name="Google Shape;129;p14"/>
          <p:cNvCxnSpPr/>
          <p:nvPr/>
        </p:nvCxnSpPr>
        <p:spPr>
          <a:xfrm>
            <a:off x="60158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4"/>
          <p:cNvSpPr txBox="1"/>
          <p:nvPr/>
        </p:nvSpPr>
        <p:spPr>
          <a:xfrm>
            <a:off x="6217074" y="1335475"/>
            <a:ext cx="101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Cityville, USA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131" name="Google Shape;131;p14"/>
          <p:cNvCxnSpPr/>
          <p:nvPr/>
        </p:nvCxnSpPr>
        <p:spPr>
          <a:xfrm>
            <a:off x="2195225" y="2842625"/>
            <a:ext cx="0" cy="73299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4"/>
          <p:cNvSpPr txBox="1"/>
          <p:nvPr/>
        </p:nvSpPr>
        <p:spPr>
          <a:xfrm>
            <a:off x="2634250" y="2247097"/>
            <a:ext cx="1727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EXPERIENCE:</a:t>
            </a:r>
            <a:endParaRPr b="1" sz="16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33" name="Google Shape;133;p14"/>
          <p:cNvGrpSpPr/>
          <p:nvPr/>
        </p:nvGrpSpPr>
        <p:grpSpPr>
          <a:xfrm>
            <a:off x="2641698" y="2810431"/>
            <a:ext cx="4347919" cy="2201950"/>
            <a:chOff x="2641698" y="5739600"/>
            <a:chExt cx="4347919" cy="2201950"/>
          </a:xfrm>
        </p:grpSpPr>
        <p:grpSp>
          <p:nvGrpSpPr>
            <p:cNvPr id="134" name="Google Shape;134;p14"/>
            <p:cNvGrpSpPr/>
            <p:nvPr/>
          </p:nvGrpSpPr>
          <p:grpSpPr>
            <a:xfrm>
              <a:off x="2641698" y="5739600"/>
              <a:ext cx="3374100" cy="578644"/>
              <a:chOff x="2641698" y="5739600"/>
              <a:chExt cx="3374100" cy="578644"/>
            </a:xfrm>
          </p:grpSpPr>
          <p:sp>
            <p:nvSpPr>
              <p:cNvPr id="135" name="Google Shape;135;p14"/>
              <p:cNvSpPr txBox="1"/>
              <p:nvPr/>
            </p:nvSpPr>
            <p:spPr>
              <a:xfrm>
                <a:off x="2641698" y="5739600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010101"/>
                    </a:solidFill>
                    <a:latin typeface="Rubik"/>
                    <a:ea typeface="Rubik"/>
                    <a:cs typeface="Rubik"/>
                    <a:sym typeface="Rubik"/>
                  </a:rPr>
                  <a:t>Medical Scribe</a:t>
                </a:r>
                <a:endParaRPr b="1" sz="11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36" name="Google Shape;136;p14"/>
              <p:cNvSpPr txBox="1"/>
              <p:nvPr/>
            </p:nvSpPr>
            <p:spPr>
              <a:xfrm>
                <a:off x="2641698" y="5944322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Cityville Family Medicine Clinic, Cityville, USA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37" name="Google Shape;137;p14"/>
              <p:cNvSpPr txBox="1"/>
              <p:nvPr/>
            </p:nvSpPr>
            <p:spPr>
              <a:xfrm>
                <a:off x="2641698" y="6149044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January 2022 - August 2022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  <p:grpSp>
          <p:nvGrpSpPr>
            <p:cNvPr id="138" name="Google Shape;138;p14"/>
            <p:cNvGrpSpPr/>
            <p:nvPr/>
          </p:nvGrpSpPr>
          <p:grpSpPr>
            <a:xfrm>
              <a:off x="2646992" y="6550100"/>
              <a:ext cx="4342625" cy="575700"/>
              <a:chOff x="2682025" y="6550100"/>
              <a:chExt cx="4342625" cy="575700"/>
            </a:xfrm>
          </p:grpSpPr>
          <p:sp>
            <p:nvSpPr>
              <p:cNvPr id="139" name="Google Shape;139;p14"/>
              <p:cNvSpPr txBox="1"/>
              <p:nvPr/>
            </p:nvSpPr>
            <p:spPr>
              <a:xfrm>
                <a:off x="2849850" y="6550100"/>
                <a:ext cx="4174800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Transcribed patient encounters, including history, physical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exams, and treatment plans, into electronic medical records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(EMR).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14"/>
            <p:cNvGrpSpPr/>
            <p:nvPr/>
          </p:nvGrpSpPr>
          <p:grpSpPr>
            <a:xfrm>
              <a:off x="2646992" y="7161075"/>
              <a:ext cx="4342625" cy="372600"/>
              <a:chOff x="2682025" y="6550100"/>
              <a:chExt cx="4342625" cy="372600"/>
            </a:xfrm>
          </p:grpSpPr>
          <p:sp>
            <p:nvSpPr>
              <p:cNvPr id="142" name="Google Shape;142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Assisted physicians during patient visits, ensuring accurate and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timely documentation of medical information.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" name="Google Shape;144;p14"/>
            <p:cNvGrpSpPr/>
            <p:nvPr/>
          </p:nvGrpSpPr>
          <p:grpSpPr>
            <a:xfrm>
              <a:off x="2646992" y="7568950"/>
              <a:ext cx="4342625" cy="372600"/>
              <a:chOff x="2682025" y="6550100"/>
              <a:chExt cx="4342625" cy="372600"/>
            </a:xfrm>
          </p:grpSpPr>
          <p:sp>
            <p:nvSpPr>
              <p:cNvPr id="145" name="Google Shape;145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Coordinated with healthcare team members to streamline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communication and optimize patient care processes.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7" name="Google Shape;147;p14"/>
          <p:cNvSpPr txBox="1"/>
          <p:nvPr/>
        </p:nvSpPr>
        <p:spPr>
          <a:xfrm>
            <a:off x="529903" y="2772735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EDUCATION: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29900" y="3210300"/>
            <a:ext cx="1590600" cy="1572078"/>
            <a:chOff x="529900" y="3210300"/>
            <a:chExt cx="1590600" cy="1572078"/>
          </a:xfrm>
        </p:grpSpPr>
        <p:sp>
          <p:nvSpPr>
            <p:cNvPr id="149" name="Google Shape;149;p14"/>
            <p:cNvSpPr txBox="1"/>
            <p:nvPr/>
          </p:nvSpPr>
          <p:spPr>
            <a:xfrm>
              <a:off x="529900" y="3210300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Bachelor of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Medicine,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150" name="Google Shape;150;p14"/>
            <p:cNvGrpSpPr/>
            <p:nvPr/>
          </p:nvGrpSpPr>
          <p:grpSpPr>
            <a:xfrm>
              <a:off x="529900" y="3620059"/>
              <a:ext cx="1590600" cy="1162319"/>
              <a:chOff x="529900" y="3620059"/>
              <a:chExt cx="1590600" cy="1162319"/>
            </a:xfrm>
          </p:grpSpPr>
          <p:sp>
            <p:nvSpPr>
              <p:cNvPr id="151" name="Google Shape;151;p14"/>
              <p:cNvSpPr txBox="1"/>
              <p:nvPr/>
            </p:nvSpPr>
            <p:spPr>
              <a:xfrm>
                <a:off x="529900" y="362005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Bachelor of Surgery 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2" name="Google Shape;152;p14"/>
              <p:cNvSpPr txBox="1"/>
              <p:nvPr/>
            </p:nvSpPr>
            <p:spPr>
              <a:xfrm>
                <a:off x="529900" y="382213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(MBBS)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3" name="Google Shape;153;p14"/>
              <p:cNvSpPr txBox="1"/>
              <p:nvPr/>
            </p:nvSpPr>
            <p:spPr>
              <a:xfrm>
                <a:off x="529900" y="4024219"/>
                <a:ext cx="1590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Saint Cecilia Medical School, Cityville, USA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4" name="Google Shape;154;p14"/>
              <p:cNvSpPr txBox="1"/>
              <p:nvPr/>
            </p:nvSpPr>
            <p:spPr>
              <a:xfrm>
                <a:off x="529900" y="442639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Expected Graduation: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55" name="Google Shape;155;p14"/>
              <p:cNvSpPr txBox="1"/>
              <p:nvPr/>
            </p:nvSpPr>
            <p:spPr>
              <a:xfrm>
                <a:off x="529900" y="462847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May 2025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  <p:grpSp>
        <p:nvGrpSpPr>
          <p:cNvPr id="156" name="Google Shape;156;p14"/>
          <p:cNvGrpSpPr/>
          <p:nvPr/>
        </p:nvGrpSpPr>
        <p:grpSpPr>
          <a:xfrm>
            <a:off x="529900" y="5036875"/>
            <a:ext cx="1590600" cy="964753"/>
            <a:chOff x="529900" y="5036875"/>
            <a:chExt cx="1590600" cy="964753"/>
          </a:xfrm>
        </p:grpSpPr>
        <p:sp>
          <p:nvSpPr>
            <p:cNvPr id="157" name="Google Shape;157;p14"/>
            <p:cNvSpPr txBox="1"/>
            <p:nvPr/>
          </p:nvSpPr>
          <p:spPr>
            <a:xfrm>
              <a:off x="529900" y="5036875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Clinical Experience: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529900" y="5240459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529900" y="5444044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Cityville General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Hospital, Cityville, USA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529900" y="584772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2023 - Present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161" name="Google Shape;161;p14"/>
          <p:cNvSpPr txBox="1"/>
          <p:nvPr/>
        </p:nvSpPr>
        <p:spPr>
          <a:xfrm>
            <a:off x="529903" y="6371493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CERTIFICATIONS: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62" name="Google Shape;162;p14"/>
          <p:cNvGrpSpPr/>
          <p:nvPr/>
        </p:nvGrpSpPr>
        <p:grpSpPr>
          <a:xfrm>
            <a:off x="529900" y="6809058"/>
            <a:ext cx="1590600" cy="757609"/>
            <a:chOff x="529900" y="6809058"/>
            <a:chExt cx="1590600" cy="757609"/>
          </a:xfrm>
        </p:grpSpPr>
        <p:sp>
          <p:nvSpPr>
            <p:cNvPr id="163" name="Google Shape;163;p14"/>
            <p:cNvSpPr txBox="1"/>
            <p:nvPr/>
          </p:nvSpPr>
          <p:spPr>
            <a:xfrm>
              <a:off x="529900" y="680905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Basic Life Support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64" name="Google Shape;164;p14"/>
            <p:cNvSpPr txBox="1"/>
            <p:nvPr/>
          </p:nvSpPr>
          <p:spPr>
            <a:xfrm>
              <a:off x="529900" y="7012568"/>
              <a:ext cx="15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(BLS) Certification -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American Heart Association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165" name="Google Shape;165;p14"/>
          <p:cNvSpPr txBox="1"/>
          <p:nvPr/>
        </p:nvSpPr>
        <p:spPr>
          <a:xfrm>
            <a:off x="529903" y="7947918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SKILLS: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529900" y="8385475"/>
            <a:ext cx="12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Strong interpersonal and communication skills developed through patient interactions.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529900" y="9404700"/>
            <a:ext cx="1262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Proficient in medical documentation and electronic health record systems.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2641698" y="5245708"/>
            <a:ext cx="4347919" cy="2197543"/>
            <a:chOff x="2641698" y="5245708"/>
            <a:chExt cx="4347919" cy="2197543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2641698" y="5245708"/>
              <a:ext cx="3904502" cy="578644"/>
              <a:chOff x="2641698" y="5739600"/>
              <a:chExt cx="3904502" cy="578644"/>
            </a:xfrm>
          </p:grpSpPr>
          <p:sp>
            <p:nvSpPr>
              <p:cNvPr id="170" name="Google Shape;170;p14"/>
              <p:cNvSpPr txBox="1"/>
              <p:nvPr/>
            </p:nvSpPr>
            <p:spPr>
              <a:xfrm>
                <a:off x="2641698" y="5739600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010101"/>
                    </a:solidFill>
                    <a:latin typeface="Rubik"/>
                    <a:ea typeface="Rubik"/>
                    <a:cs typeface="Rubik"/>
                    <a:sym typeface="Rubik"/>
                  </a:rPr>
                  <a:t>Community Health Outreach Coordinator</a:t>
                </a:r>
                <a:endParaRPr b="1" sz="11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71" name="Google Shape;171;p14"/>
              <p:cNvSpPr txBox="1"/>
              <p:nvPr/>
            </p:nvSpPr>
            <p:spPr>
              <a:xfrm>
                <a:off x="2641700" y="5944322"/>
                <a:ext cx="3904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Saint Cecilia Medical School Outreach Program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72" name="Google Shape;172;p14"/>
              <p:cNvSpPr txBox="1"/>
              <p:nvPr/>
            </p:nvSpPr>
            <p:spPr>
              <a:xfrm>
                <a:off x="2641698" y="6149044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September 2021 - May 2022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  <p:grpSp>
          <p:nvGrpSpPr>
            <p:cNvPr id="173" name="Google Shape;173;p14"/>
            <p:cNvGrpSpPr/>
            <p:nvPr/>
          </p:nvGrpSpPr>
          <p:grpSpPr>
            <a:xfrm>
              <a:off x="2646992" y="6056208"/>
              <a:ext cx="4342625" cy="575700"/>
              <a:chOff x="2682025" y="6550100"/>
              <a:chExt cx="4342625" cy="575700"/>
            </a:xfrm>
          </p:grpSpPr>
          <p:sp>
            <p:nvSpPr>
              <p:cNvPr id="174" name="Google Shape;174;p14"/>
              <p:cNvSpPr txBox="1"/>
              <p:nvPr/>
            </p:nvSpPr>
            <p:spPr>
              <a:xfrm>
                <a:off x="2849850" y="6550100"/>
                <a:ext cx="4174800" cy="5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Organized health education workshops and community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outreach events focused on preventive care and wellness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promotion.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4"/>
            <p:cNvGrpSpPr/>
            <p:nvPr/>
          </p:nvGrpSpPr>
          <p:grpSpPr>
            <a:xfrm>
              <a:off x="2646992" y="6664980"/>
              <a:ext cx="4342625" cy="372600"/>
              <a:chOff x="2682025" y="6550100"/>
              <a:chExt cx="4342625" cy="372600"/>
            </a:xfrm>
          </p:grpSpPr>
          <p:sp>
            <p:nvSpPr>
              <p:cNvPr id="177" name="Google Shape;177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Collaborated with local organizations to address health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disparities and improve access to healthcare services.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" name="Google Shape;179;p14"/>
            <p:cNvGrpSpPr/>
            <p:nvPr/>
          </p:nvGrpSpPr>
          <p:grpSpPr>
            <a:xfrm>
              <a:off x="2646992" y="7070651"/>
              <a:ext cx="4342625" cy="372600"/>
              <a:chOff x="2682025" y="6550100"/>
              <a:chExt cx="4342625" cy="372600"/>
            </a:xfrm>
          </p:grpSpPr>
          <p:sp>
            <p:nvSpPr>
              <p:cNvPr id="180" name="Google Shape;180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Recruited and trained volunteers to participate in outreach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initiatives, fostering community engagement and support.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81" name="Google Shape;181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2" name="Google Shape;182;p14"/>
          <p:cNvGrpSpPr/>
          <p:nvPr/>
        </p:nvGrpSpPr>
        <p:grpSpPr>
          <a:xfrm>
            <a:off x="2641698" y="7681361"/>
            <a:ext cx="4347919" cy="2399348"/>
            <a:chOff x="2641698" y="7681361"/>
            <a:chExt cx="4347919" cy="2399348"/>
          </a:xfrm>
        </p:grpSpPr>
        <p:grpSp>
          <p:nvGrpSpPr>
            <p:cNvPr id="183" name="Google Shape;183;p14"/>
            <p:cNvGrpSpPr/>
            <p:nvPr/>
          </p:nvGrpSpPr>
          <p:grpSpPr>
            <a:xfrm>
              <a:off x="2641698" y="7681361"/>
              <a:ext cx="3904502" cy="578644"/>
              <a:chOff x="2641698" y="5739600"/>
              <a:chExt cx="3904502" cy="578644"/>
            </a:xfrm>
          </p:grpSpPr>
          <p:sp>
            <p:nvSpPr>
              <p:cNvPr id="184" name="Google Shape;184;p14"/>
              <p:cNvSpPr txBox="1"/>
              <p:nvPr/>
            </p:nvSpPr>
            <p:spPr>
              <a:xfrm>
                <a:off x="2641698" y="5739600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010101"/>
                    </a:solidFill>
                    <a:latin typeface="Rubik"/>
                    <a:ea typeface="Rubik"/>
                    <a:cs typeface="Rubik"/>
                    <a:sym typeface="Rubik"/>
                  </a:rPr>
                  <a:t>Medical Research Intern</a:t>
                </a:r>
                <a:endParaRPr b="1" sz="11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185" name="Google Shape;185;p14"/>
              <p:cNvSpPr txBox="1"/>
              <p:nvPr/>
            </p:nvSpPr>
            <p:spPr>
              <a:xfrm>
                <a:off x="2641700" y="5944322"/>
                <a:ext cx="3904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Cityville Research Institute, Cityville, USA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2641698" y="6149044"/>
                <a:ext cx="337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May 2021 - August 2021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>
              <a:off x="2646992" y="8491861"/>
              <a:ext cx="4342625" cy="372600"/>
              <a:chOff x="2682025" y="6550100"/>
              <a:chExt cx="4342625" cy="372600"/>
            </a:xfrm>
          </p:grpSpPr>
          <p:sp>
            <p:nvSpPr>
              <p:cNvPr id="188" name="Google Shape;188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Participated in a research project investigating the efficacy of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new pharmacological interventions for cardiovascular diseases.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89" name="Google Shape;189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" name="Google Shape;190;p14"/>
            <p:cNvGrpSpPr/>
            <p:nvPr/>
          </p:nvGrpSpPr>
          <p:grpSpPr>
            <a:xfrm>
              <a:off x="2646992" y="8897277"/>
              <a:ext cx="4342625" cy="372600"/>
              <a:chOff x="2682025" y="6550100"/>
              <a:chExt cx="4342625" cy="372600"/>
            </a:xfrm>
          </p:grpSpPr>
          <p:sp>
            <p:nvSpPr>
              <p:cNvPr id="191" name="Google Shape;191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Conducted literature reviews, collected and analyzed data, and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assisted in manuscript preparation.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92" name="Google Shape;192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14"/>
            <p:cNvGrpSpPr/>
            <p:nvPr/>
          </p:nvGrpSpPr>
          <p:grpSpPr>
            <a:xfrm>
              <a:off x="2646992" y="9302693"/>
              <a:ext cx="4342625" cy="372600"/>
              <a:chOff x="2682025" y="6550100"/>
              <a:chExt cx="4342625" cy="372600"/>
            </a:xfrm>
          </p:grpSpPr>
          <p:sp>
            <p:nvSpPr>
              <p:cNvPr id="194" name="Google Shape;194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Presented research findings at departmental meetings and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contributed to discussions on potential clinical application.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95" name="Google Shape;195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" name="Google Shape;196;p14"/>
            <p:cNvGrpSpPr/>
            <p:nvPr/>
          </p:nvGrpSpPr>
          <p:grpSpPr>
            <a:xfrm>
              <a:off x="2646992" y="9708109"/>
              <a:ext cx="4342625" cy="372600"/>
              <a:chOff x="2682025" y="6550100"/>
              <a:chExt cx="4342625" cy="372600"/>
            </a:xfrm>
          </p:grpSpPr>
          <p:sp>
            <p:nvSpPr>
              <p:cNvPr id="197" name="Google Shape;197;p14"/>
              <p:cNvSpPr txBox="1"/>
              <p:nvPr/>
            </p:nvSpPr>
            <p:spPr>
              <a:xfrm>
                <a:off x="2849850" y="6550100"/>
                <a:ext cx="4174800" cy="3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Responded to emergency calls, providing basic life support and    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stabilizing patients before transport to medical facilities.</a:t>
                </a:r>
                <a:endParaRPr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2682025" y="6603700"/>
                <a:ext cx="69000" cy="69000"/>
              </a:xfrm>
              <a:prstGeom prst="rect">
                <a:avLst/>
              </a:prstGeom>
              <a:solidFill>
                <a:srgbClr val="C4E2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/>
          <p:nvPr/>
        </p:nvSpPr>
        <p:spPr>
          <a:xfrm>
            <a:off x="0" y="0"/>
            <a:ext cx="7560000" cy="1710000"/>
          </a:xfrm>
          <a:prstGeom prst="rect">
            <a:avLst/>
          </a:prstGeom>
          <a:solidFill>
            <a:srgbClr val="C4E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22389" l="21835" r="15971" t="5987"/>
          <a:stretch/>
        </p:blipFill>
        <p:spPr>
          <a:xfrm>
            <a:off x="540000" y="523600"/>
            <a:ext cx="1655224" cy="19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/>
        </p:nvSpPr>
        <p:spPr>
          <a:xfrm>
            <a:off x="2634251" y="464942"/>
            <a:ext cx="291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10101"/>
                </a:solidFill>
                <a:latin typeface="Rubik Medium"/>
                <a:ea typeface="Rubik Medium"/>
                <a:cs typeface="Rubik Medium"/>
                <a:sym typeface="Rubik Medium"/>
              </a:rPr>
              <a:t>SERAPHINA SMITH</a:t>
            </a:r>
            <a:endParaRPr sz="1900">
              <a:solidFill>
                <a:srgbClr val="01010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2634251" y="811318"/>
            <a:ext cx="291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Medical Intern</a:t>
            </a:r>
            <a:endParaRPr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07" name="Google Shape;207;p15"/>
          <p:cNvCxnSpPr/>
          <p:nvPr/>
        </p:nvCxnSpPr>
        <p:spPr>
          <a:xfrm>
            <a:off x="2649150" y="1145984"/>
            <a:ext cx="4375500" cy="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5"/>
          <p:cNvSpPr txBox="1"/>
          <p:nvPr/>
        </p:nvSpPr>
        <p:spPr>
          <a:xfrm>
            <a:off x="2634250" y="1335475"/>
            <a:ext cx="172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seraphina.smith@email.com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09" name="Google Shape;209;p15"/>
          <p:cNvCxnSpPr/>
          <p:nvPr/>
        </p:nvCxnSpPr>
        <p:spPr>
          <a:xfrm>
            <a:off x="45369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15"/>
          <p:cNvSpPr txBox="1"/>
          <p:nvPr/>
        </p:nvSpPr>
        <p:spPr>
          <a:xfrm>
            <a:off x="4662000" y="1335475"/>
            <a:ext cx="122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+1 (555) 555-5555 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11" name="Google Shape;211;p15"/>
          <p:cNvCxnSpPr/>
          <p:nvPr/>
        </p:nvCxnSpPr>
        <p:spPr>
          <a:xfrm>
            <a:off x="60158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15"/>
          <p:cNvSpPr txBox="1"/>
          <p:nvPr/>
        </p:nvSpPr>
        <p:spPr>
          <a:xfrm>
            <a:off x="6217074" y="1335475"/>
            <a:ext cx="101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Cityville, USA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13" name="Google Shape;213;p15"/>
          <p:cNvCxnSpPr/>
          <p:nvPr/>
        </p:nvCxnSpPr>
        <p:spPr>
          <a:xfrm>
            <a:off x="2195225" y="2842625"/>
            <a:ext cx="0" cy="73299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5"/>
          <p:cNvSpPr txBox="1"/>
          <p:nvPr/>
        </p:nvSpPr>
        <p:spPr>
          <a:xfrm>
            <a:off x="2634250" y="2247097"/>
            <a:ext cx="1727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REFERENCES:</a:t>
            </a:r>
            <a:endParaRPr b="1" sz="16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529903" y="2772735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EDUCATION: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16" name="Google Shape;216;p15"/>
          <p:cNvGrpSpPr/>
          <p:nvPr/>
        </p:nvGrpSpPr>
        <p:grpSpPr>
          <a:xfrm>
            <a:off x="529900" y="3210300"/>
            <a:ext cx="1590600" cy="1572078"/>
            <a:chOff x="529900" y="3210300"/>
            <a:chExt cx="1590600" cy="1572078"/>
          </a:xfrm>
        </p:grpSpPr>
        <p:sp>
          <p:nvSpPr>
            <p:cNvPr id="217" name="Google Shape;217;p15"/>
            <p:cNvSpPr txBox="1"/>
            <p:nvPr/>
          </p:nvSpPr>
          <p:spPr>
            <a:xfrm>
              <a:off x="529900" y="3210300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Bachelor of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Medicine,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218" name="Google Shape;218;p15"/>
            <p:cNvGrpSpPr/>
            <p:nvPr/>
          </p:nvGrpSpPr>
          <p:grpSpPr>
            <a:xfrm>
              <a:off x="529900" y="3620059"/>
              <a:ext cx="1590600" cy="1162319"/>
              <a:chOff x="529900" y="3620059"/>
              <a:chExt cx="1590600" cy="1162319"/>
            </a:xfrm>
          </p:grpSpPr>
          <p:sp>
            <p:nvSpPr>
              <p:cNvPr id="219" name="Google Shape;219;p15"/>
              <p:cNvSpPr txBox="1"/>
              <p:nvPr/>
            </p:nvSpPr>
            <p:spPr>
              <a:xfrm>
                <a:off x="529900" y="362005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Bachelor of Surgery 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220" name="Google Shape;220;p15"/>
              <p:cNvSpPr txBox="1"/>
              <p:nvPr/>
            </p:nvSpPr>
            <p:spPr>
              <a:xfrm>
                <a:off x="529900" y="382213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(MBBS)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221" name="Google Shape;221;p15"/>
              <p:cNvSpPr txBox="1"/>
              <p:nvPr/>
            </p:nvSpPr>
            <p:spPr>
              <a:xfrm>
                <a:off x="529900" y="4024219"/>
                <a:ext cx="1590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Saint Cecilia Medical School, Cityville, USA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222" name="Google Shape;222;p15"/>
              <p:cNvSpPr txBox="1"/>
              <p:nvPr/>
            </p:nvSpPr>
            <p:spPr>
              <a:xfrm>
                <a:off x="529900" y="442639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Expected Graduation: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223" name="Google Shape;223;p15"/>
              <p:cNvSpPr txBox="1"/>
              <p:nvPr/>
            </p:nvSpPr>
            <p:spPr>
              <a:xfrm>
                <a:off x="529900" y="462847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May 2025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  <p:grpSp>
        <p:nvGrpSpPr>
          <p:cNvPr id="224" name="Google Shape;224;p15"/>
          <p:cNvGrpSpPr/>
          <p:nvPr/>
        </p:nvGrpSpPr>
        <p:grpSpPr>
          <a:xfrm>
            <a:off x="529900" y="5036875"/>
            <a:ext cx="1590600" cy="964753"/>
            <a:chOff x="529900" y="5036875"/>
            <a:chExt cx="1590600" cy="964753"/>
          </a:xfrm>
        </p:grpSpPr>
        <p:sp>
          <p:nvSpPr>
            <p:cNvPr id="225" name="Google Shape;225;p15"/>
            <p:cNvSpPr txBox="1"/>
            <p:nvPr/>
          </p:nvSpPr>
          <p:spPr>
            <a:xfrm>
              <a:off x="529900" y="5036875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Clinical Experience: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529900" y="5240459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529900" y="5444044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Cityville General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Hospital, Cityville, USA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28" name="Google Shape;228;p15"/>
            <p:cNvSpPr txBox="1"/>
            <p:nvPr/>
          </p:nvSpPr>
          <p:spPr>
            <a:xfrm>
              <a:off x="529900" y="584772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2023 - Present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229" name="Google Shape;229;p15"/>
          <p:cNvSpPr txBox="1"/>
          <p:nvPr/>
        </p:nvSpPr>
        <p:spPr>
          <a:xfrm>
            <a:off x="529903" y="6371493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CERTIFICATIONS: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30" name="Google Shape;230;p15"/>
          <p:cNvGrpSpPr/>
          <p:nvPr/>
        </p:nvGrpSpPr>
        <p:grpSpPr>
          <a:xfrm>
            <a:off x="529900" y="6809058"/>
            <a:ext cx="1590600" cy="757609"/>
            <a:chOff x="529900" y="6809058"/>
            <a:chExt cx="1590600" cy="757609"/>
          </a:xfrm>
        </p:grpSpPr>
        <p:sp>
          <p:nvSpPr>
            <p:cNvPr id="231" name="Google Shape;231;p15"/>
            <p:cNvSpPr txBox="1"/>
            <p:nvPr/>
          </p:nvSpPr>
          <p:spPr>
            <a:xfrm>
              <a:off x="529900" y="680905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Basic Life Support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529900" y="7012568"/>
              <a:ext cx="15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(BLS) Certification -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American Heart Association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233" name="Google Shape;233;p15"/>
          <p:cNvSpPr txBox="1"/>
          <p:nvPr/>
        </p:nvSpPr>
        <p:spPr>
          <a:xfrm>
            <a:off x="529903" y="7947918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SKILLS: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529900" y="8385475"/>
            <a:ext cx="12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Strong interpersonal and communication skills developed through patient interactions.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529900" y="9404700"/>
            <a:ext cx="1262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Proficient in medical documentation and electronic health record systems.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641698" y="2810431"/>
            <a:ext cx="3519225" cy="954232"/>
            <a:chOff x="2641698" y="2810431"/>
            <a:chExt cx="3519225" cy="954232"/>
          </a:xfrm>
        </p:grpSpPr>
        <p:sp>
          <p:nvSpPr>
            <p:cNvPr id="237" name="Google Shape;237;p15"/>
            <p:cNvSpPr txBox="1"/>
            <p:nvPr/>
          </p:nvSpPr>
          <p:spPr>
            <a:xfrm>
              <a:off x="2641698" y="2810431"/>
              <a:ext cx="337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GERHARD MÜLLER</a:t>
              </a:r>
              <a:endParaRPr b="1" sz="9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2786823" y="3007711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Position: 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39" name="Google Shape;239;p15"/>
            <p:cNvSpPr txBox="1"/>
            <p:nvPr/>
          </p:nvSpPr>
          <p:spPr>
            <a:xfrm>
              <a:off x="2786823" y="320871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Company: Cityville General Hospital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2646992" y="3050161"/>
              <a:ext cx="69000" cy="69000"/>
            </a:xfrm>
            <a:prstGeom prst="rect">
              <a:avLst/>
            </a:prstGeom>
            <a:solidFill>
              <a:srgbClr val="C4E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 txBox="1"/>
            <p:nvPr/>
          </p:nvSpPr>
          <p:spPr>
            <a:xfrm>
              <a:off x="2786823" y="3409738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Email: gerhard.mueller@email.com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2786823" y="361076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Phone: +4-912-345-6789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2641698" y="4029059"/>
            <a:ext cx="3519225" cy="954232"/>
            <a:chOff x="2641698" y="2810431"/>
            <a:chExt cx="3519225" cy="954232"/>
          </a:xfrm>
        </p:grpSpPr>
        <p:sp>
          <p:nvSpPr>
            <p:cNvPr id="244" name="Google Shape;244;p15"/>
            <p:cNvSpPr txBox="1"/>
            <p:nvPr/>
          </p:nvSpPr>
          <p:spPr>
            <a:xfrm>
              <a:off x="2641698" y="2810431"/>
              <a:ext cx="337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SABINE SCHNEIDER</a:t>
              </a:r>
              <a:endParaRPr b="1" sz="9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2786823" y="3007711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Position: 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6" name="Google Shape;246;p15"/>
            <p:cNvSpPr txBox="1"/>
            <p:nvPr/>
          </p:nvSpPr>
          <p:spPr>
            <a:xfrm>
              <a:off x="2786823" y="320871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Company: Cityville General Hospital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2646992" y="3050161"/>
              <a:ext cx="69000" cy="69000"/>
            </a:xfrm>
            <a:prstGeom prst="rect">
              <a:avLst/>
            </a:prstGeom>
            <a:solidFill>
              <a:srgbClr val="C4E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2786823" y="3409738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Email: sabine.schneider@email.com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49" name="Google Shape;249;p15"/>
            <p:cNvSpPr txBox="1"/>
            <p:nvPr/>
          </p:nvSpPr>
          <p:spPr>
            <a:xfrm>
              <a:off x="2786823" y="361076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Phone: +4-912-345-6789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50" name="Google Shape;250;p15"/>
          <p:cNvGrpSpPr/>
          <p:nvPr/>
        </p:nvGrpSpPr>
        <p:grpSpPr>
          <a:xfrm>
            <a:off x="2641698" y="5247688"/>
            <a:ext cx="3519225" cy="954232"/>
            <a:chOff x="2641698" y="2810431"/>
            <a:chExt cx="3519225" cy="954232"/>
          </a:xfrm>
        </p:grpSpPr>
        <p:sp>
          <p:nvSpPr>
            <p:cNvPr id="251" name="Google Shape;251;p15"/>
            <p:cNvSpPr txBox="1"/>
            <p:nvPr/>
          </p:nvSpPr>
          <p:spPr>
            <a:xfrm>
              <a:off x="2641698" y="2810431"/>
              <a:ext cx="337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DR. FRANZISKA BECKER</a:t>
              </a:r>
              <a:endParaRPr b="1" sz="9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52" name="Google Shape;252;p15"/>
            <p:cNvSpPr txBox="1"/>
            <p:nvPr/>
          </p:nvSpPr>
          <p:spPr>
            <a:xfrm>
              <a:off x="2786823" y="3007711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Position: 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53" name="Google Shape;253;p15"/>
            <p:cNvSpPr txBox="1"/>
            <p:nvPr/>
          </p:nvSpPr>
          <p:spPr>
            <a:xfrm>
              <a:off x="2786823" y="320871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Company: Cityville General Hospital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2646992" y="3050161"/>
              <a:ext cx="69000" cy="69000"/>
            </a:xfrm>
            <a:prstGeom prst="rect">
              <a:avLst/>
            </a:prstGeom>
            <a:solidFill>
              <a:srgbClr val="C4E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2786823" y="3409738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Email: franziska.becker@email.com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56" name="Google Shape;256;p15"/>
            <p:cNvSpPr txBox="1"/>
            <p:nvPr/>
          </p:nvSpPr>
          <p:spPr>
            <a:xfrm>
              <a:off x="2786823" y="361076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Phone: +4-912-345-6789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57" name="Google Shape;257;p15"/>
          <p:cNvGrpSpPr/>
          <p:nvPr/>
        </p:nvGrpSpPr>
        <p:grpSpPr>
          <a:xfrm>
            <a:off x="2641698" y="6466316"/>
            <a:ext cx="3519225" cy="954232"/>
            <a:chOff x="2641698" y="2810431"/>
            <a:chExt cx="3519225" cy="954232"/>
          </a:xfrm>
        </p:grpSpPr>
        <p:sp>
          <p:nvSpPr>
            <p:cNvPr id="258" name="Google Shape;258;p15"/>
            <p:cNvSpPr txBox="1"/>
            <p:nvPr/>
          </p:nvSpPr>
          <p:spPr>
            <a:xfrm>
              <a:off x="2641698" y="2810431"/>
              <a:ext cx="337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JULIA HARTMANN</a:t>
              </a:r>
              <a:endParaRPr b="1" sz="9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2786823" y="3007711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Position: 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2786823" y="320871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Company: Cityville General Hospital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646992" y="3050161"/>
              <a:ext cx="69000" cy="69000"/>
            </a:xfrm>
            <a:prstGeom prst="rect">
              <a:avLst/>
            </a:prstGeom>
            <a:solidFill>
              <a:srgbClr val="C4E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 txBox="1"/>
            <p:nvPr/>
          </p:nvSpPr>
          <p:spPr>
            <a:xfrm>
              <a:off x="2786823" y="3409738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Email: julia.hartmann@email.com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63" name="Google Shape;263;p15"/>
            <p:cNvSpPr txBox="1"/>
            <p:nvPr/>
          </p:nvSpPr>
          <p:spPr>
            <a:xfrm>
              <a:off x="2786823" y="361076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Phone: +4-912-345-6789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>
            <a:off x="2641698" y="7684945"/>
            <a:ext cx="3519225" cy="954232"/>
            <a:chOff x="2641698" y="2810431"/>
            <a:chExt cx="3519225" cy="954232"/>
          </a:xfrm>
        </p:grpSpPr>
        <p:sp>
          <p:nvSpPr>
            <p:cNvPr id="265" name="Google Shape;265;p15"/>
            <p:cNvSpPr txBox="1"/>
            <p:nvPr/>
          </p:nvSpPr>
          <p:spPr>
            <a:xfrm>
              <a:off x="2641698" y="2810431"/>
              <a:ext cx="337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MARKUS WEBER</a:t>
              </a:r>
              <a:endParaRPr b="1" sz="9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2786823" y="3007711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Position: 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2786823" y="320871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Company: Cityville General Hospital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2646992" y="3050161"/>
              <a:ext cx="69000" cy="69000"/>
            </a:xfrm>
            <a:prstGeom prst="rect">
              <a:avLst/>
            </a:prstGeom>
            <a:solidFill>
              <a:srgbClr val="C4E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2786823" y="3409738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Email: markus.weber@email.com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70" name="Google Shape;270;p15"/>
            <p:cNvSpPr txBox="1"/>
            <p:nvPr/>
          </p:nvSpPr>
          <p:spPr>
            <a:xfrm>
              <a:off x="2786823" y="361076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Phone: +4-912-345-6789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271" name="Google Shape;271;p15"/>
          <p:cNvGrpSpPr/>
          <p:nvPr/>
        </p:nvGrpSpPr>
        <p:grpSpPr>
          <a:xfrm>
            <a:off x="2641698" y="8903573"/>
            <a:ext cx="3519225" cy="954232"/>
            <a:chOff x="2641698" y="2810431"/>
            <a:chExt cx="3519225" cy="954232"/>
          </a:xfrm>
        </p:grpSpPr>
        <p:sp>
          <p:nvSpPr>
            <p:cNvPr id="272" name="Google Shape;272;p15"/>
            <p:cNvSpPr txBox="1"/>
            <p:nvPr/>
          </p:nvSpPr>
          <p:spPr>
            <a:xfrm>
              <a:off x="2641698" y="2810431"/>
              <a:ext cx="337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DR. PETRA SCHMIDT</a:t>
              </a:r>
              <a:endParaRPr b="1" sz="9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73" name="Google Shape;273;p15"/>
            <p:cNvSpPr txBox="1"/>
            <p:nvPr/>
          </p:nvSpPr>
          <p:spPr>
            <a:xfrm>
              <a:off x="2786823" y="3007711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Position: 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74" name="Google Shape;274;p15"/>
            <p:cNvSpPr txBox="1"/>
            <p:nvPr/>
          </p:nvSpPr>
          <p:spPr>
            <a:xfrm>
              <a:off x="2786823" y="320871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Company: Cityville General Hospital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6992" y="3050161"/>
              <a:ext cx="69000" cy="69000"/>
            </a:xfrm>
            <a:prstGeom prst="rect">
              <a:avLst/>
            </a:prstGeom>
            <a:solidFill>
              <a:srgbClr val="C4E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 txBox="1"/>
            <p:nvPr/>
          </p:nvSpPr>
          <p:spPr>
            <a:xfrm>
              <a:off x="2786823" y="3409738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Email: petra.schmidt@email.com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2786823" y="3610763"/>
              <a:ext cx="3374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Phone: +4-912-345-6789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0" y="0"/>
            <a:ext cx="7560000" cy="1710000"/>
          </a:xfrm>
          <a:prstGeom prst="rect">
            <a:avLst/>
          </a:prstGeom>
          <a:solidFill>
            <a:srgbClr val="C4E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 b="22389" l="21835" r="15971" t="5987"/>
          <a:stretch/>
        </p:blipFill>
        <p:spPr>
          <a:xfrm>
            <a:off x="540000" y="523600"/>
            <a:ext cx="1655224" cy="19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2634251" y="464942"/>
            <a:ext cx="2917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10101"/>
                </a:solidFill>
                <a:latin typeface="Rubik Medium"/>
                <a:ea typeface="Rubik Medium"/>
                <a:cs typeface="Rubik Medium"/>
                <a:sym typeface="Rubik Medium"/>
              </a:rPr>
              <a:t>SERAPHINA SMITH</a:t>
            </a:r>
            <a:endParaRPr sz="1900">
              <a:solidFill>
                <a:srgbClr val="01010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2634251" y="811318"/>
            <a:ext cx="291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Medical Intern</a:t>
            </a:r>
            <a:endParaRPr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86" name="Google Shape;286;p16"/>
          <p:cNvCxnSpPr/>
          <p:nvPr/>
        </p:nvCxnSpPr>
        <p:spPr>
          <a:xfrm>
            <a:off x="2649150" y="1145984"/>
            <a:ext cx="4375500" cy="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16"/>
          <p:cNvSpPr txBox="1"/>
          <p:nvPr/>
        </p:nvSpPr>
        <p:spPr>
          <a:xfrm>
            <a:off x="2634250" y="1335475"/>
            <a:ext cx="172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seraphina.smith@email.com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88" name="Google Shape;288;p16"/>
          <p:cNvCxnSpPr/>
          <p:nvPr/>
        </p:nvCxnSpPr>
        <p:spPr>
          <a:xfrm>
            <a:off x="45369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16"/>
          <p:cNvSpPr txBox="1"/>
          <p:nvPr/>
        </p:nvSpPr>
        <p:spPr>
          <a:xfrm>
            <a:off x="4662000" y="1335475"/>
            <a:ext cx="122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+1 (555) 555-5555 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90" name="Google Shape;290;p16"/>
          <p:cNvCxnSpPr/>
          <p:nvPr/>
        </p:nvCxnSpPr>
        <p:spPr>
          <a:xfrm>
            <a:off x="6015800" y="1361900"/>
            <a:ext cx="0" cy="1212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16"/>
          <p:cNvSpPr txBox="1"/>
          <p:nvPr/>
        </p:nvSpPr>
        <p:spPr>
          <a:xfrm>
            <a:off x="6217074" y="1335475"/>
            <a:ext cx="101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Cityville, USA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cxnSp>
        <p:nvCxnSpPr>
          <p:cNvPr id="292" name="Google Shape;292;p16"/>
          <p:cNvCxnSpPr/>
          <p:nvPr/>
        </p:nvCxnSpPr>
        <p:spPr>
          <a:xfrm>
            <a:off x="2195225" y="2842625"/>
            <a:ext cx="0" cy="7329900"/>
          </a:xfrm>
          <a:prstGeom prst="straightConnector1">
            <a:avLst/>
          </a:prstGeom>
          <a:noFill/>
          <a:ln cap="flat" cmpd="sng" w="9525">
            <a:solidFill>
              <a:srgbClr val="01010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16"/>
          <p:cNvSpPr txBox="1"/>
          <p:nvPr/>
        </p:nvSpPr>
        <p:spPr>
          <a:xfrm>
            <a:off x="529903" y="2772735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EDUCATION: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94" name="Google Shape;294;p16"/>
          <p:cNvGrpSpPr/>
          <p:nvPr/>
        </p:nvGrpSpPr>
        <p:grpSpPr>
          <a:xfrm>
            <a:off x="529900" y="3210300"/>
            <a:ext cx="1590600" cy="1572078"/>
            <a:chOff x="529900" y="3210300"/>
            <a:chExt cx="1590600" cy="1572078"/>
          </a:xfrm>
        </p:grpSpPr>
        <p:sp>
          <p:nvSpPr>
            <p:cNvPr id="295" name="Google Shape;295;p16"/>
            <p:cNvSpPr txBox="1"/>
            <p:nvPr/>
          </p:nvSpPr>
          <p:spPr>
            <a:xfrm>
              <a:off x="529900" y="3210300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Bachelor of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Medicine, 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grpSp>
          <p:nvGrpSpPr>
            <p:cNvPr id="296" name="Google Shape;296;p16"/>
            <p:cNvGrpSpPr/>
            <p:nvPr/>
          </p:nvGrpSpPr>
          <p:grpSpPr>
            <a:xfrm>
              <a:off x="529900" y="3620059"/>
              <a:ext cx="1590600" cy="1162319"/>
              <a:chOff x="529900" y="3620059"/>
              <a:chExt cx="1590600" cy="1162319"/>
            </a:xfrm>
          </p:grpSpPr>
          <p:sp>
            <p:nvSpPr>
              <p:cNvPr id="297" name="Google Shape;297;p16"/>
              <p:cNvSpPr txBox="1"/>
              <p:nvPr/>
            </p:nvSpPr>
            <p:spPr>
              <a:xfrm>
                <a:off x="529900" y="362005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Bachelor of Surgery 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298" name="Google Shape;298;p16"/>
              <p:cNvSpPr txBox="1"/>
              <p:nvPr/>
            </p:nvSpPr>
            <p:spPr>
              <a:xfrm>
                <a:off x="529900" y="3822139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(MBBS)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299" name="Google Shape;299;p16"/>
              <p:cNvSpPr txBox="1"/>
              <p:nvPr/>
            </p:nvSpPr>
            <p:spPr>
              <a:xfrm>
                <a:off x="529900" y="4024219"/>
                <a:ext cx="1590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Saint Cecilia Medical School, Cityville, USA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300" name="Google Shape;300;p16"/>
              <p:cNvSpPr txBox="1"/>
              <p:nvPr/>
            </p:nvSpPr>
            <p:spPr>
              <a:xfrm>
                <a:off x="529900" y="442639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Expected Graduation: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  <p:sp>
            <p:nvSpPr>
              <p:cNvPr id="301" name="Google Shape;301;p16"/>
              <p:cNvSpPr txBox="1"/>
              <p:nvPr/>
            </p:nvSpPr>
            <p:spPr>
              <a:xfrm>
                <a:off x="529900" y="4628478"/>
                <a:ext cx="159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01010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May 2025</a:t>
                </a:r>
                <a:endParaRPr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  <p:grpSp>
        <p:nvGrpSpPr>
          <p:cNvPr id="302" name="Google Shape;302;p16"/>
          <p:cNvGrpSpPr/>
          <p:nvPr/>
        </p:nvGrpSpPr>
        <p:grpSpPr>
          <a:xfrm>
            <a:off x="529900" y="5036875"/>
            <a:ext cx="1590600" cy="964753"/>
            <a:chOff x="529900" y="5036875"/>
            <a:chExt cx="1590600" cy="964753"/>
          </a:xfrm>
        </p:grpSpPr>
        <p:sp>
          <p:nvSpPr>
            <p:cNvPr id="303" name="Google Shape;303;p16"/>
            <p:cNvSpPr txBox="1"/>
            <p:nvPr/>
          </p:nvSpPr>
          <p:spPr>
            <a:xfrm>
              <a:off x="529900" y="5036875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Clinical Experience: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529900" y="5240459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Medical Intern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305" name="Google Shape;305;p16"/>
            <p:cNvSpPr txBox="1"/>
            <p:nvPr/>
          </p:nvSpPr>
          <p:spPr>
            <a:xfrm>
              <a:off x="529900" y="5444044"/>
              <a:ext cx="1590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Cityville General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Hospital, Cityville, USA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306" name="Google Shape;306;p16"/>
            <p:cNvSpPr txBox="1"/>
            <p:nvPr/>
          </p:nvSpPr>
          <p:spPr>
            <a:xfrm>
              <a:off x="529900" y="584772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2023 - Present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307" name="Google Shape;307;p16"/>
          <p:cNvSpPr txBox="1"/>
          <p:nvPr/>
        </p:nvSpPr>
        <p:spPr>
          <a:xfrm>
            <a:off x="529903" y="6371493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CERTIFICATIONS: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308" name="Google Shape;308;p16"/>
          <p:cNvGrpSpPr/>
          <p:nvPr/>
        </p:nvGrpSpPr>
        <p:grpSpPr>
          <a:xfrm>
            <a:off x="529900" y="6809058"/>
            <a:ext cx="1590600" cy="757609"/>
            <a:chOff x="529900" y="6809058"/>
            <a:chExt cx="1590600" cy="757609"/>
          </a:xfrm>
        </p:grpSpPr>
        <p:sp>
          <p:nvSpPr>
            <p:cNvPr id="309" name="Google Shape;309;p16"/>
            <p:cNvSpPr txBox="1"/>
            <p:nvPr/>
          </p:nvSpPr>
          <p:spPr>
            <a:xfrm>
              <a:off x="529900" y="6809058"/>
              <a:ext cx="159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010101"/>
                  </a:solidFill>
                  <a:latin typeface="Rubik"/>
                  <a:ea typeface="Rubik"/>
                  <a:cs typeface="Rubik"/>
                  <a:sym typeface="Rubik"/>
                </a:rPr>
                <a:t>Basic Life Support</a:t>
              </a:r>
              <a:endParaRPr b="1" sz="10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10" name="Google Shape;310;p16"/>
            <p:cNvSpPr txBox="1"/>
            <p:nvPr/>
          </p:nvSpPr>
          <p:spPr>
            <a:xfrm>
              <a:off x="529900" y="7012568"/>
              <a:ext cx="1590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(BLS) Certification - 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American Heart Association</a:t>
              </a:r>
              <a:endParaRPr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311" name="Google Shape;311;p16"/>
          <p:cNvSpPr txBox="1"/>
          <p:nvPr/>
        </p:nvSpPr>
        <p:spPr>
          <a:xfrm>
            <a:off x="529903" y="7947918"/>
            <a:ext cx="172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rgbClr val="C4E2F0"/>
                </a:solidFill>
                <a:latin typeface="Rubik"/>
                <a:ea typeface="Rubik"/>
                <a:cs typeface="Rubik"/>
                <a:sym typeface="Rubik"/>
              </a:rPr>
              <a:t>SKILLS:</a:t>
            </a:r>
            <a:endParaRPr b="1" sz="1300">
              <a:solidFill>
                <a:srgbClr val="C4E2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529900" y="8385475"/>
            <a:ext cx="12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Strong interpersonal and communication skills developed through patient interactions.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529900" y="9404700"/>
            <a:ext cx="1262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Proficient in medical documentation and electronic health record systems.</a:t>
            </a:r>
            <a:endParaRPr sz="10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2637511" y="2074311"/>
            <a:ext cx="1590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09/06/2024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315" name="Google Shape;315;p16"/>
          <p:cNvGrpSpPr/>
          <p:nvPr/>
        </p:nvGrpSpPr>
        <p:grpSpPr>
          <a:xfrm>
            <a:off x="2637497" y="2482672"/>
            <a:ext cx="1986900" cy="573703"/>
            <a:chOff x="2637497" y="2482672"/>
            <a:chExt cx="1986900" cy="573703"/>
          </a:xfrm>
        </p:grpSpPr>
        <p:sp>
          <p:nvSpPr>
            <p:cNvPr id="316" name="Google Shape;316;p16"/>
            <p:cNvSpPr txBox="1"/>
            <p:nvPr/>
          </p:nvSpPr>
          <p:spPr>
            <a:xfrm>
              <a:off x="2637497" y="2482672"/>
              <a:ext cx="1986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emily.parker@email.com</a:t>
              </a:r>
              <a:endParaRPr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317" name="Google Shape;317;p16"/>
            <p:cNvSpPr txBox="1"/>
            <p:nvPr/>
          </p:nvSpPr>
          <p:spPr>
            <a:xfrm>
              <a:off x="2637497" y="2684924"/>
              <a:ext cx="1986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+1 (555) 555-5555</a:t>
              </a:r>
              <a:endParaRPr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2637497" y="2887175"/>
              <a:ext cx="1986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1010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123 Main Street, Cityville</a:t>
              </a:r>
              <a:endParaRPr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319" name="Google Shape;319;p16"/>
          <p:cNvSpPr txBox="1"/>
          <p:nvPr/>
        </p:nvSpPr>
        <p:spPr>
          <a:xfrm>
            <a:off x="2637511" y="3291086"/>
            <a:ext cx="1590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Dear </a:t>
            </a:r>
            <a:r>
              <a:rPr b="1" lang="uk" sz="11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Emily Parker,</a:t>
            </a:r>
            <a:endParaRPr b="1" sz="11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2637480" y="3694975"/>
            <a:ext cx="4598100" cy="5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I am writing to express my keen interest in the [position title] position as advertised by [where you found the job posting]. As a dedicated and passionate medical student with a strong academic background and practical clinical experience, I am excited about the prospect of contributing to [Company Name] and furthering my professional growth in the field of healthcare.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Throughout my academic journey at [Your Medical School], I have consistently demonstrated a commitment to excellence in both academic studies and clinical practice. My coursework and clinical rotations have provided me with a comprehensive understanding of medical principles, patient care protocols, and interdisciplinary collaboration. Moreover, my experiences as a medical intern at [Hospital Name] have allowed me to apply theoretical knowledge in real-world settings, honing my clinical skills and fostering a deep appreciation for compassionate patient care.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As a proactive learner and team player, I am confident in my ability to adapt to new challenges and collaborate effectively with colleagues from diverse backgrounds. I am dedicated to ongoing professional development and am committed to staying abreast of the latest advancements in medical research and technology.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Thank you for considering my application. I am excited about the opportunity to discuss how my skills, experiences, and passion for healthcare align with the needs of [Company Name]. Please find my resume attached for your review, and I am available at your earliest convenience for an interview.</a:t>
            </a:r>
            <a:endParaRPr sz="1100">
              <a:solidFill>
                <a:srgbClr val="01010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2637511" y="9584986"/>
            <a:ext cx="1590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010101"/>
                </a:solidFill>
                <a:latin typeface="Rubik Light"/>
                <a:ea typeface="Rubik Light"/>
                <a:cs typeface="Rubik Light"/>
                <a:sym typeface="Rubik Light"/>
              </a:rPr>
              <a:t>Sincerely,</a:t>
            </a:r>
            <a:endParaRPr b="1" sz="11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2637511" y="9988886"/>
            <a:ext cx="1590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010101"/>
                </a:solidFill>
                <a:latin typeface="Rubik"/>
                <a:ea typeface="Rubik"/>
                <a:cs typeface="Rubik"/>
                <a:sym typeface="Rubik"/>
              </a:rPr>
              <a:t>Seraphina Smith</a:t>
            </a:r>
            <a:endParaRPr b="1" sz="1100">
              <a:solidFill>
                <a:srgbClr val="01010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