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Poppins"/>
      <p:regular r:id="rId6"/>
      <p:bold r:id="rId7"/>
      <p:italic r:id="rId8"/>
      <p:boldItalic r:id="rId9"/>
    </p:embeddedFont>
    <p:embeddedFont>
      <p:font typeface="Poppins Medium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oppinsMedium-bold.fntdata"/><Relationship Id="rId10" Type="http://schemas.openxmlformats.org/officeDocument/2006/relationships/font" Target="fonts/PoppinsMedium-regular.fntdata"/><Relationship Id="rId13" Type="http://schemas.openxmlformats.org/officeDocument/2006/relationships/font" Target="fonts/PoppinsMedium-boldItalic.fntdata"/><Relationship Id="rId12" Type="http://schemas.openxmlformats.org/officeDocument/2006/relationships/font" Target="fonts/PoppinsMedium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Poppins-boldItalic.fntdata"/><Relationship Id="rId5" Type="http://schemas.openxmlformats.org/officeDocument/2006/relationships/slide" Target="slides/slide1.xml"/><Relationship Id="rId6" Type="http://schemas.openxmlformats.org/officeDocument/2006/relationships/font" Target="fonts/Poppins-regular.fntdata"/><Relationship Id="rId7" Type="http://schemas.openxmlformats.org/officeDocument/2006/relationships/font" Target="fonts/Poppins-bold.fntdata"/><Relationship Id="rId8" Type="http://schemas.openxmlformats.org/officeDocument/2006/relationships/font" Target="fonts/Poppins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910050" y="241740"/>
            <a:ext cx="573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6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ALEXANDER HARRISON</a:t>
            </a:r>
            <a:endParaRPr b="1" sz="2600">
              <a:solidFill>
                <a:srgbClr val="2626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1593400" y="722163"/>
            <a:ext cx="4373100" cy="3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000">
                <a:solidFill>
                  <a:srgbClr val="262626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a</a:t>
            </a:r>
            <a:r>
              <a:rPr lang="ru" sz="1000">
                <a:solidFill>
                  <a:srgbClr val="262626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lexander.harrison@mail.ltd | | (123) 456-7890</a:t>
            </a:r>
            <a:endParaRPr sz="1000">
              <a:solidFill>
                <a:srgbClr val="262626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000">
                <a:solidFill>
                  <a:srgbClr val="262626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1234 Oak Street, Austin, TX 78701</a:t>
            </a:r>
            <a:endParaRPr sz="1000">
              <a:solidFill>
                <a:srgbClr val="262626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grpSp>
        <p:nvGrpSpPr>
          <p:cNvPr id="56" name="Google Shape;56;p13"/>
          <p:cNvGrpSpPr/>
          <p:nvPr/>
        </p:nvGrpSpPr>
        <p:grpSpPr>
          <a:xfrm>
            <a:off x="450000" y="1233650"/>
            <a:ext cx="6669300" cy="200100"/>
            <a:chOff x="450000" y="1233650"/>
            <a:chExt cx="6669300" cy="200100"/>
          </a:xfrm>
        </p:grpSpPr>
        <p:sp>
          <p:nvSpPr>
            <p:cNvPr id="57" name="Google Shape;57;p13"/>
            <p:cNvSpPr txBox="1"/>
            <p:nvPr/>
          </p:nvSpPr>
          <p:spPr>
            <a:xfrm>
              <a:off x="450000" y="1233650"/>
              <a:ext cx="1203900" cy="200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3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EDUCATION</a:t>
              </a:r>
              <a:endParaRPr b="1" sz="13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58" name="Google Shape;58;p13"/>
            <p:cNvCxnSpPr/>
            <p:nvPr/>
          </p:nvCxnSpPr>
          <p:spPr>
            <a:xfrm rot="10800000">
              <a:off x="1496400" y="1378750"/>
              <a:ext cx="5622900" cy="0"/>
            </a:xfrm>
            <a:prstGeom prst="straightConnector1">
              <a:avLst/>
            </a:prstGeom>
            <a:noFill/>
            <a:ln cap="flat" cmpd="sng" w="9525">
              <a:solidFill>
                <a:srgbClr val="DDDDDD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59" name="Google Shape;59;p13"/>
          <p:cNvGrpSpPr/>
          <p:nvPr/>
        </p:nvGrpSpPr>
        <p:grpSpPr>
          <a:xfrm>
            <a:off x="450000" y="1542388"/>
            <a:ext cx="6659850" cy="521512"/>
            <a:chOff x="450000" y="1542388"/>
            <a:chExt cx="6659850" cy="521512"/>
          </a:xfrm>
        </p:grpSpPr>
        <p:sp>
          <p:nvSpPr>
            <p:cNvPr id="60" name="Google Shape;60;p13"/>
            <p:cNvSpPr txBox="1"/>
            <p:nvPr/>
          </p:nvSpPr>
          <p:spPr>
            <a:xfrm>
              <a:off x="450000" y="1542388"/>
              <a:ext cx="2011800" cy="138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The University of Texas at Austin</a:t>
              </a:r>
              <a:endParaRPr b="1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61" name="Google Shape;61;p13"/>
            <p:cNvSpPr txBox="1"/>
            <p:nvPr/>
          </p:nvSpPr>
          <p:spPr>
            <a:xfrm>
              <a:off x="6009150" y="1542400"/>
              <a:ext cx="1100700" cy="138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May 2020</a:t>
              </a:r>
              <a:endParaRPr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grpSp>
          <p:nvGrpSpPr>
            <p:cNvPr id="62" name="Google Shape;62;p13"/>
            <p:cNvGrpSpPr/>
            <p:nvPr/>
          </p:nvGrpSpPr>
          <p:grpSpPr>
            <a:xfrm>
              <a:off x="2506075" y="1542400"/>
              <a:ext cx="3614700" cy="521500"/>
              <a:chOff x="2506075" y="1542400"/>
              <a:chExt cx="3614700" cy="521500"/>
            </a:xfrm>
          </p:grpSpPr>
          <p:sp>
            <p:nvSpPr>
              <p:cNvPr id="63" name="Google Shape;63;p13"/>
              <p:cNvSpPr txBox="1"/>
              <p:nvPr/>
            </p:nvSpPr>
            <p:spPr>
              <a:xfrm>
                <a:off x="2506075" y="1542400"/>
                <a:ext cx="3614700" cy="13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Bachelor of Business Administration, Major in Finance</a:t>
                </a:r>
                <a:endParaRPr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  <p:sp>
            <p:nvSpPr>
              <p:cNvPr id="64" name="Google Shape;64;p13"/>
              <p:cNvSpPr txBox="1"/>
              <p:nvPr/>
            </p:nvSpPr>
            <p:spPr>
              <a:xfrm>
                <a:off x="2506075" y="1733850"/>
                <a:ext cx="3614700" cy="13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Minor: Economics</a:t>
                </a:r>
                <a:endParaRPr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  <p:sp>
            <p:nvSpPr>
              <p:cNvPr id="65" name="Google Shape;65;p13"/>
              <p:cNvSpPr txBox="1"/>
              <p:nvPr/>
            </p:nvSpPr>
            <p:spPr>
              <a:xfrm>
                <a:off x="2506075" y="1925300"/>
                <a:ext cx="3614700" cy="13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Overall GPA: 3.75 | Major GPA: 3.85</a:t>
                </a:r>
                <a:endParaRPr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</p:grpSp>
      </p:grpSp>
      <p:grpSp>
        <p:nvGrpSpPr>
          <p:cNvPr id="66" name="Google Shape;66;p13"/>
          <p:cNvGrpSpPr/>
          <p:nvPr/>
        </p:nvGrpSpPr>
        <p:grpSpPr>
          <a:xfrm>
            <a:off x="450000" y="2304401"/>
            <a:ext cx="6659850" cy="330062"/>
            <a:chOff x="450000" y="2304401"/>
            <a:chExt cx="6659850" cy="330062"/>
          </a:xfrm>
        </p:grpSpPr>
        <p:sp>
          <p:nvSpPr>
            <p:cNvPr id="67" name="Google Shape;67;p13"/>
            <p:cNvSpPr txBox="1"/>
            <p:nvPr/>
          </p:nvSpPr>
          <p:spPr>
            <a:xfrm>
              <a:off x="450000" y="2304401"/>
              <a:ext cx="2011800" cy="138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London School of Economics </a:t>
              </a:r>
              <a:endParaRPr b="1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68" name="Google Shape;68;p13"/>
            <p:cNvSpPr txBox="1"/>
            <p:nvPr/>
          </p:nvSpPr>
          <p:spPr>
            <a:xfrm>
              <a:off x="6009150" y="2304413"/>
              <a:ext cx="1100700" cy="138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June 2023</a:t>
              </a:r>
              <a:endParaRPr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grpSp>
          <p:nvGrpSpPr>
            <p:cNvPr id="69" name="Google Shape;69;p13"/>
            <p:cNvGrpSpPr/>
            <p:nvPr/>
          </p:nvGrpSpPr>
          <p:grpSpPr>
            <a:xfrm>
              <a:off x="2506075" y="2304413"/>
              <a:ext cx="3614700" cy="330050"/>
              <a:chOff x="2506075" y="1542400"/>
              <a:chExt cx="3614700" cy="330050"/>
            </a:xfrm>
          </p:grpSpPr>
          <p:sp>
            <p:nvSpPr>
              <p:cNvPr id="70" name="Google Shape;70;p13"/>
              <p:cNvSpPr txBox="1"/>
              <p:nvPr/>
            </p:nvSpPr>
            <p:spPr>
              <a:xfrm>
                <a:off x="2506075" y="1542400"/>
                <a:ext cx="3614700" cy="13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London, UK</a:t>
                </a:r>
                <a:endParaRPr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  <p:sp>
            <p:nvSpPr>
              <p:cNvPr id="71" name="Google Shape;71;p13"/>
              <p:cNvSpPr txBox="1"/>
              <p:nvPr/>
            </p:nvSpPr>
            <p:spPr>
              <a:xfrm>
                <a:off x="2506075" y="1733850"/>
                <a:ext cx="3614700" cy="13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Completed courses in Economics and International Relations</a:t>
                </a:r>
                <a:endParaRPr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</p:grpSp>
      </p:grpSp>
      <p:grpSp>
        <p:nvGrpSpPr>
          <p:cNvPr id="72" name="Google Shape;72;p13"/>
          <p:cNvGrpSpPr/>
          <p:nvPr/>
        </p:nvGrpSpPr>
        <p:grpSpPr>
          <a:xfrm>
            <a:off x="450000" y="2751100"/>
            <a:ext cx="6669300" cy="200100"/>
            <a:chOff x="450000" y="1233656"/>
            <a:chExt cx="6669300" cy="200100"/>
          </a:xfrm>
        </p:grpSpPr>
        <p:sp>
          <p:nvSpPr>
            <p:cNvPr id="73" name="Google Shape;73;p13"/>
            <p:cNvSpPr txBox="1"/>
            <p:nvPr/>
          </p:nvSpPr>
          <p:spPr>
            <a:xfrm>
              <a:off x="450000" y="1233656"/>
              <a:ext cx="1046400" cy="200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3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EXPERIENCE</a:t>
              </a:r>
              <a:endParaRPr b="1" sz="13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74" name="Google Shape;74;p13"/>
            <p:cNvCxnSpPr/>
            <p:nvPr/>
          </p:nvCxnSpPr>
          <p:spPr>
            <a:xfrm rot="10800000">
              <a:off x="1496400" y="1378750"/>
              <a:ext cx="5622900" cy="0"/>
            </a:xfrm>
            <a:prstGeom prst="straightConnector1">
              <a:avLst/>
            </a:prstGeom>
            <a:noFill/>
            <a:ln cap="flat" cmpd="sng" w="9525">
              <a:solidFill>
                <a:srgbClr val="DDDDDD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75" name="Google Shape;75;p13"/>
          <p:cNvGrpSpPr/>
          <p:nvPr/>
        </p:nvGrpSpPr>
        <p:grpSpPr>
          <a:xfrm>
            <a:off x="450000" y="3067825"/>
            <a:ext cx="6659775" cy="908075"/>
            <a:chOff x="450000" y="3067825"/>
            <a:chExt cx="6659775" cy="908075"/>
          </a:xfrm>
        </p:grpSpPr>
        <p:grpSp>
          <p:nvGrpSpPr>
            <p:cNvPr id="76" name="Google Shape;76;p13"/>
            <p:cNvGrpSpPr/>
            <p:nvPr/>
          </p:nvGrpSpPr>
          <p:grpSpPr>
            <a:xfrm>
              <a:off x="450000" y="3067825"/>
              <a:ext cx="6659775" cy="138600"/>
              <a:chOff x="450000" y="1542400"/>
              <a:chExt cx="6659775" cy="138600"/>
            </a:xfrm>
          </p:grpSpPr>
          <p:sp>
            <p:nvSpPr>
              <p:cNvPr id="77" name="Google Shape;77;p13"/>
              <p:cNvSpPr txBox="1"/>
              <p:nvPr/>
            </p:nvSpPr>
            <p:spPr>
              <a:xfrm>
                <a:off x="450000" y="1542400"/>
                <a:ext cx="3327900" cy="13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Dell Technologies – </a:t>
                </a:r>
                <a:r>
                  <a:rPr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Financial Analyst Intern, Austin, TX</a:t>
                </a:r>
                <a:r>
                  <a:rPr b="1"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 </a:t>
                </a:r>
                <a:endParaRPr b="1"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  <p:sp>
            <p:nvSpPr>
              <p:cNvPr id="78" name="Google Shape;78;p13"/>
              <p:cNvSpPr txBox="1"/>
              <p:nvPr/>
            </p:nvSpPr>
            <p:spPr>
              <a:xfrm>
                <a:off x="5548575" y="1542400"/>
                <a:ext cx="1561200" cy="13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May 2025 – August 2025</a:t>
                </a:r>
                <a:endParaRPr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</p:grpSp>
        <p:grpSp>
          <p:nvGrpSpPr>
            <p:cNvPr id="79" name="Google Shape;79;p13"/>
            <p:cNvGrpSpPr/>
            <p:nvPr/>
          </p:nvGrpSpPr>
          <p:grpSpPr>
            <a:xfrm>
              <a:off x="450000" y="3442250"/>
              <a:ext cx="6392825" cy="138600"/>
              <a:chOff x="450000" y="3442250"/>
              <a:chExt cx="6392825" cy="138600"/>
            </a:xfrm>
          </p:grpSpPr>
          <p:sp>
            <p:nvSpPr>
              <p:cNvPr id="80" name="Google Shape;80;p13"/>
              <p:cNvSpPr txBox="1"/>
              <p:nvPr/>
            </p:nvSpPr>
            <p:spPr>
              <a:xfrm>
                <a:off x="731225" y="3442250"/>
                <a:ext cx="6111600" cy="13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Developed financial models that identified 15% cost-saving opportunities in supply chain operations.</a:t>
                </a:r>
                <a:endParaRPr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  <p:sp>
            <p:nvSpPr>
              <p:cNvPr id="81" name="Google Shape;81;p13"/>
              <p:cNvSpPr/>
              <p:nvPr/>
            </p:nvSpPr>
            <p:spPr>
              <a:xfrm>
                <a:off x="450000" y="3483500"/>
                <a:ext cx="56100" cy="56100"/>
              </a:xfrm>
              <a:prstGeom prst="ellipse">
                <a:avLst/>
              </a:prstGeom>
              <a:solidFill>
                <a:srgbClr val="DDDDDD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82" name="Google Shape;82;p13"/>
            <p:cNvGrpSpPr/>
            <p:nvPr/>
          </p:nvGrpSpPr>
          <p:grpSpPr>
            <a:xfrm>
              <a:off x="450000" y="3639775"/>
              <a:ext cx="6392825" cy="138600"/>
              <a:chOff x="450000" y="3442250"/>
              <a:chExt cx="6392825" cy="138600"/>
            </a:xfrm>
          </p:grpSpPr>
          <p:sp>
            <p:nvSpPr>
              <p:cNvPr id="83" name="Google Shape;83;p13"/>
              <p:cNvSpPr txBox="1"/>
              <p:nvPr/>
            </p:nvSpPr>
            <p:spPr>
              <a:xfrm>
                <a:off x="731225" y="3442250"/>
                <a:ext cx="6111600" cy="13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Collaborated with cross-functional teams to streamline quarterly reporting processes.</a:t>
                </a:r>
                <a:endParaRPr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  <p:sp>
            <p:nvSpPr>
              <p:cNvPr id="84" name="Google Shape;84;p13"/>
              <p:cNvSpPr/>
              <p:nvPr/>
            </p:nvSpPr>
            <p:spPr>
              <a:xfrm>
                <a:off x="450000" y="3483500"/>
                <a:ext cx="56100" cy="56100"/>
              </a:xfrm>
              <a:prstGeom prst="ellipse">
                <a:avLst/>
              </a:prstGeom>
              <a:solidFill>
                <a:srgbClr val="DDDDDD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85" name="Google Shape;85;p13"/>
            <p:cNvGrpSpPr/>
            <p:nvPr/>
          </p:nvGrpSpPr>
          <p:grpSpPr>
            <a:xfrm>
              <a:off x="450000" y="3837300"/>
              <a:ext cx="6392825" cy="138600"/>
              <a:chOff x="450000" y="3442250"/>
              <a:chExt cx="6392825" cy="138600"/>
            </a:xfrm>
          </p:grpSpPr>
          <p:sp>
            <p:nvSpPr>
              <p:cNvPr id="86" name="Google Shape;86;p13"/>
              <p:cNvSpPr txBox="1"/>
              <p:nvPr/>
            </p:nvSpPr>
            <p:spPr>
              <a:xfrm>
                <a:off x="731225" y="3442250"/>
                <a:ext cx="6111600" cy="13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Automated forecasting templates, reducing monthly processing time by 20 hours.</a:t>
                </a:r>
                <a:endParaRPr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  <p:sp>
            <p:nvSpPr>
              <p:cNvPr id="87" name="Google Shape;87;p13"/>
              <p:cNvSpPr/>
              <p:nvPr/>
            </p:nvSpPr>
            <p:spPr>
              <a:xfrm>
                <a:off x="450000" y="3483500"/>
                <a:ext cx="56100" cy="56100"/>
              </a:xfrm>
              <a:prstGeom prst="ellipse">
                <a:avLst/>
              </a:prstGeom>
              <a:solidFill>
                <a:srgbClr val="DDDDDD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88" name="Google Shape;88;p13"/>
          <p:cNvGrpSpPr/>
          <p:nvPr/>
        </p:nvGrpSpPr>
        <p:grpSpPr>
          <a:xfrm>
            <a:off x="450000" y="4197694"/>
            <a:ext cx="6659775" cy="908075"/>
            <a:chOff x="450000" y="4197694"/>
            <a:chExt cx="6659775" cy="908075"/>
          </a:xfrm>
        </p:grpSpPr>
        <p:grpSp>
          <p:nvGrpSpPr>
            <p:cNvPr id="89" name="Google Shape;89;p13"/>
            <p:cNvGrpSpPr/>
            <p:nvPr/>
          </p:nvGrpSpPr>
          <p:grpSpPr>
            <a:xfrm>
              <a:off x="450000" y="4197694"/>
              <a:ext cx="6659775" cy="138606"/>
              <a:chOff x="450000" y="1542400"/>
              <a:chExt cx="6659775" cy="138606"/>
            </a:xfrm>
          </p:grpSpPr>
          <p:sp>
            <p:nvSpPr>
              <p:cNvPr id="90" name="Google Shape;90;p13"/>
              <p:cNvSpPr txBox="1"/>
              <p:nvPr/>
            </p:nvSpPr>
            <p:spPr>
              <a:xfrm>
                <a:off x="450000" y="1542406"/>
                <a:ext cx="3321300" cy="13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XYZ Bank – </a:t>
                </a:r>
                <a:r>
                  <a:rPr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Client Service Associate</a:t>
                </a:r>
                <a:r>
                  <a:rPr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, Austin, TX</a:t>
                </a:r>
                <a:r>
                  <a:rPr b="1"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 </a:t>
                </a:r>
                <a:endParaRPr b="1"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  <p:sp>
            <p:nvSpPr>
              <p:cNvPr id="91" name="Google Shape;91;p13"/>
              <p:cNvSpPr txBox="1"/>
              <p:nvPr/>
            </p:nvSpPr>
            <p:spPr>
              <a:xfrm>
                <a:off x="5548575" y="1542400"/>
                <a:ext cx="1561200" cy="13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May 2024 – April 2025</a:t>
                </a:r>
                <a:endParaRPr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</p:grpSp>
        <p:grpSp>
          <p:nvGrpSpPr>
            <p:cNvPr id="92" name="Google Shape;92;p13"/>
            <p:cNvGrpSpPr/>
            <p:nvPr/>
          </p:nvGrpSpPr>
          <p:grpSpPr>
            <a:xfrm>
              <a:off x="450000" y="4572119"/>
              <a:ext cx="6392825" cy="138600"/>
              <a:chOff x="450000" y="3442250"/>
              <a:chExt cx="6392825" cy="138600"/>
            </a:xfrm>
          </p:grpSpPr>
          <p:sp>
            <p:nvSpPr>
              <p:cNvPr id="93" name="Google Shape;93;p13"/>
              <p:cNvSpPr txBox="1"/>
              <p:nvPr/>
            </p:nvSpPr>
            <p:spPr>
              <a:xfrm>
                <a:off x="731225" y="3442250"/>
                <a:ext cx="6111600" cy="13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Managed a portfolio of over 50 small business clients, providing tailored banking solutions.</a:t>
                </a:r>
                <a:endParaRPr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  <p:sp>
            <p:nvSpPr>
              <p:cNvPr id="94" name="Google Shape;94;p13"/>
              <p:cNvSpPr/>
              <p:nvPr/>
            </p:nvSpPr>
            <p:spPr>
              <a:xfrm>
                <a:off x="450000" y="3483500"/>
                <a:ext cx="56100" cy="56100"/>
              </a:xfrm>
              <a:prstGeom prst="ellipse">
                <a:avLst/>
              </a:prstGeom>
              <a:solidFill>
                <a:srgbClr val="DDDDDD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95" name="Google Shape;95;p13"/>
            <p:cNvGrpSpPr/>
            <p:nvPr/>
          </p:nvGrpSpPr>
          <p:grpSpPr>
            <a:xfrm>
              <a:off x="450000" y="4769644"/>
              <a:ext cx="6392825" cy="138600"/>
              <a:chOff x="450000" y="3442250"/>
              <a:chExt cx="6392825" cy="138600"/>
            </a:xfrm>
          </p:grpSpPr>
          <p:sp>
            <p:nvSpPr>
              <p:cNvPr id="96" name="Google Shape;96;p13"/>
              <p:cNvSpPr txBox="1"/>
              <p:nvPr/>
            </p:nvSpPr>
            <p:spPr>
              <a:xfrm>
                <a:off x="731225" y="3442250"/>
                <a:ext cx="6111600" cy="13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Assisted in increasing revenue by 10% by optimizing customer engagement strategies.</a:t>
                </a:r>
                <a:endParaRPr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  <p:sp>
            <p:nvSpPr>
              <p:cNvPr id="97" name="Google Shape;97;p13"/>
              <p:cNvSpPr/>
              <p:nvPr/>
            </p:nvSpPr>
            <p:spPr>
              <a:xfrm>
                <a:off x="450000" y="3483500"/>
                <a:ext cx="56100" cy="56100"/>
              </a:xfrm>
              <a:prstGeom prst="ellipse">
                <a:avLst/>
              </a:prstGeom>
              <a:solidFill>
                <a:srgbClr val="DDDDDD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98" name="Google Shape;98;p13"/>
            <p:cNvGrpSpPr/>
            <p:nvPr/>
          </p:nvGrpSpPr>
          <p:grpSpPr>
            <a:xfrm>
              <a:off x="450000" y="4967169"/>
              <a:ext cx="6392825" cy="138600"/>
              <a:chOff x="450000" y="3442250"/>
              <a:chExt cx="6392825" cy="138600"/>
            </a:xfrm>
          </p:grpSpPr>
          <p:sp>
            <p:nvSpPr>
              <p:cNvPr id="99" name="Google Shape;99;p13"/>
              <p:cNvSpPr txBox="1"/>
              <p:nvPr/>
            </p:nvSpPr>
            <p:spPr>
              <a:xfrm>
                <a:off x="731225" y="3442250"/>
                <a:ext cx="6111600" cy="13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Conducted market research to support new loan product development.</a:t>
                </a:r>
                <a:endParaRPr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  <p:sp>
            <p:nvSpPr>
              <p:cNvPr id="100" name="Google Shape;100;p13"/>
              <p:cNvSpPr/>
              <p:nvPr/>
            </p:nvSpPr>
            <p:spPr>
              <a:xfrm>
                <a:off x="450000" y="3483500"/>
                <a:ext cx="56100" cy="56100"/>
              </a:xfrm>
              <a:prstGeom prst="ellipse">
                <a:avLst/>
              </a:prstGeom>
              <a:solidFill>
                <a:srgbClr val="DDDDDD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01" name="Google Shape;101;p13"/>
          <p:cNvGrpSpPr/>
          <p:nvPr/>
        </p:nvGrpSpPr>
        <p:grpSpPr>
          <a:xfrm>
            <a:off x="450000" y="5293800"/>
            <a:ext cx="6669300" cy="200100"/>
            <a:chOff x="450000" y="1233644"/>
            <a:chExt cx="6669300" cy="200100"/>
          </a:xfrm>
        </p:grpSpPr>
        <p:sp>
          <p:nvSpPr>
            <p:cNvPr id="102" name="Google Shape;102;p13"/>
            <p:cNvSpPr txBox="1"/>
            <p:nvPr/>
          </p:nvSpPr>
          <p:spPr>
            <a:xfrm>
              <a:off x="450000" y="1233644"/>
              <a:ext cx="1843200" cy="200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3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ACADEMIC PROJECTS</a:t>
              </a:r>
              <a:endParaRPr b="1" sz="13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103" name="Google Shape;103;p13"/>
            <p:cNvCxnSpPr/>
            <p:nvPr/>
          </p:nvCxnSpPr>
          <p:spPr>
            <a:xfrm rot="10800000">
              <a:off x="2288400" y="1378750"/>
              <a:ext cx="4830900" cy="0"/>
            </a:xfrm>
            <a:prstGeom prst="straightConnector1">
              <a:avLst/>
            </a:prstGeom>
            <a:noFill/>
            <a:ln cap="flat" cmpd="sng" w="9525">
              <a:solidFill>
                <a:srgbClr val="DDDDDD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04" name="Google Shape;104;p13"/>
          <p:cNvGrpSpPr/>
          <p:nvPr/>
        </p:nvGrpSpPr>
        <p:grpSpPr>
          <a:xfrm>
            <a:off x="450000" y="5610525"/>
            <a:ext cx="6659775" cy="709994"/>
            <a:chOff x="450000" y="5610525"/>
            <a:chExt cx="6659775" cy="709994"/>
          </a:xfrm>
        </p:grpSpPr>
        <p:grpSp>
          <p:nvGrpSpPr>
            <p:cNvPr id="105" name="Google Shape;105;p13"/>
            <p:cNvGrpSpPr/>
            <p:nvPr/>
          </p:nvGrpSpPr>
          <p:grpSpPr>
            <a:xfrm>
              <a:off x="450000" y="5610525"/>
              <a:ext cx="6659775" cy="138612"/>
              <a:chOff x="450000" y="1542388"/>
              <a:chExt cx="6659775" cy="138612"/>
            </a:xfrm>
          </p:grpSpPr>
          <p:sp>
            <p:nvSpPr>
              <p:cNvPr id="106" name="Google Shape;106;p13"/>
              <p:cNvSpPr txBox="1"/>
              <p:nvPr/>
            </p:nvSpPr>
            <p:spPr>
              <a:xfrm>
                <a:off x="450000" y="1542388"/>
                <a:ext cx="3876000" cy="13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Investment Analysis Project – </a:t>
                </a:r>
                <a:r>
                  <a:rPr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Client: Local Investment Group</a:t>
                </a:r>
                <a:endParaRPr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  <p:sp>
            <p:nvSpPr>
              <p:cNvPr id="107" name="Google Shape;107;p13"/>
              <p:cNvSpPr txBox="1"/>
              <p:nvPr/>
            </p:nvSpPr>
            <p:spPr>
              <a:xfrm>
                <a:off x="5548575" y="1542400"/>
                <a:ext cx="1561200" cy="13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Sep 2023</a:t>
                </a:r>
                <a:endParaRPr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</p:grpSp>
        <p:grpSp>
          <p:nvGrpSpPr>
            <p:cNvPr id="108" name="Google Shape;108;p13"/>
            <p:cNvGrpSpPr/>
            <p:nvPr/>
          </p:nvGrpSpPr>
          <p:grpSpPr>
            <a:xfrm>
              <a:off x="450000" y="5984394"/>
              <a:ext cx="6392825" cy="138600"/>
              <a:chOff x="450000" y="3442250"/>
              <a:chExt cx="6392825" cy="138600"/>
            </a:xfrm>
          </p:grpSpPr>
          <p:sp>
            <p:nvSpPr>
              <p:cNvPr id="109" name="Google Shape;109;p13"/>
              <p:cNvSpPr txBox="1"/>
              <p:nvPr/>
            </p:nvSpPr>
            <p:spPr>
              <a:xfrm>
                <a:off x="731225" y="3442250"/>
                <a:ext cx="6111600" cy="13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Analyzed performance of a multi-asset portfolio, presenting key insights to the investment board.</a:t>
                </a:r>
                <a:endParaRPr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  <p:sp>
            <p:nvSpPr>
              <p:cNvPr id="110" name="Google Shape;110;p13"/>
              <p:cNvSpPr/>
              <p:nvPr/>
            </p:nvSpPr>
            <p:spPr>
              <a:xfrm>
                <a:off x="450000" y="3483500"/>
                <a:ext cx="56100" cy="56100"/>
              </a:xfrm>
              <a:prstGeom prst="ellipse">
                <a:avLst/>
              </a:prstGeom>
              <a:solidFill>
                <a:srgbClr val="DDDDDD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11" name="Google Shape;111;p13"/>
            <p:cNvGrpSpPr/>
            <p:nvPr/>
          </p:nvGrpSpPr>
          <p:grpSpPr>
            <a:xfrm>
              <a:off x="450000" y="6181919"/>
              <a:ext cx="6392825" cy="138600"/>
              <a:chOff x="450000" y="3442250"/>
              <a:chExt cx="6392825" cy="138600"/>
            </a:xfrm>
          </p:grpSpPr>
          <p:sp>
            <p:nvSpPr>
              <p:cNvPr id="112" name="Google Shape;112;p13"/>
              <p:cNvSpPr txBox="1"/>
              <p:nvPr/>
            </p:nvSpPr>
            <p:spPr>
              <a:xfrm>
                <a:off x="731225" y="3442250"/>
                <a:ext cx="6111600" cy="13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Recommended allocation adjustments that outperformed market benchmarks by 5% over six months.</a:t>
                </a:r>
                <a:endParaRPr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  <p:sp>
            <p:nvSpPr>
              <p:cNvPr id="113" name="Google Shape;113;p13"/>
              <p:cNvSpPr/>
              <p:nvPr/>
            </p:nvSpPr>
            <p:spPr>
              <a:xfrm>
                <a:off x="450000" y="3483500"/>
                <a:ext cx="56100" cy="56100"/>
              </a:xfrm>
              <a:prstGeom prst="ellipse">
                <a:avLst/>
              </a:prstGeom>
              <a:solidFill>
                <a:srgbClr val="DDDDDD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14" name="Google Shape;114;p13"/>
          <p:cNvGrpSpPr/>
          <p:nvPr/>
        </p:nvGrpSpPr>
        <p:grpSpPr>
          <a:xfrm>
            <a:off x="450000" y="6491975"/>
            <a:ext cx="6669300" cy="200100"/>
            <a:chOff x="450000" y="1233634"/>
            <a:chExt cx="6669300" cy="200100"/>
          </a:xfrm>
        </p:grpSpPr>
        <p:sp>
          <p:nvSpPr>
            <p:cNvPr id="115" name="Google Shape;115;p13"/>
            <p:cNvSpPr txBox="1"/>
            <p:nvPr/>
          </p:nvSpPr>
          <p:spPr>
            <a:xfrm>
              <a:off x="450000" y="1233634"/>
              <a:ext cx="3414900" cy="200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3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LEADERSHIP EXPERIENCE AND ACTIVITIES</a:t>
              </a:r>
              <a:endParaRPr b="1" sz="13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116" name="Google Shape;116;p13"/>
            <p:cNvCxnSpPr/>
            <p:nvPr/>
          </p:nvCxnSpPr>
          <p:spPr>
            <a:xfrm rot="10800000">
              <a:off x="3864900" y="1378750"/>
              <a:ext cx="3254400" cy="0"/>
            </a:xfrm>
            <a:prstGeom prst="straightConnector1">
              <a:avLst/>
            </a:prstGeom>
            <a:noFill/>
            <a:ln cap="flat" cmpd="sng" w="9525">
              <a:solidFill>
                <a:srgbClr val="DDDDDD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17" name="Google Shape;117;p13"/>
          <p:cNvGrpSpPr/>
          <p:nvPr/>
        </p:nvGrpSpPr>
        <p:grpSpPr>
          <a:xfrm>
            <a:off x="450000" y="6808710"/>
            <a:ext cx="6659775" cy="709994"/>
            <a:chOff x="450000" y="5610525"/>
            <a:chExt cx="6659775" cy="709994"/>
          </a:xfrm>
        </p:grpSpPr>
        <p:grpSp>
          <p:nvGrpSpPr>
            <p:cNvPr id="118" name="Google Shape;118;p13"/>
            <p:cNvGrpSpPr/>
            <p:nvPr/>
          </p:nvGrpSpPr>
          <p:grpSpPr>
            <a:xfrm>
              <a:off x="450000" y="5610525"/>
              <a:ext cx="6659775" cy="138612"/>
              <a:chOff x="450000" y="1542388"/>
              <a:chExt cx="6659775" cy="138612"/>
            </a:xfrm>
          </p:grpSpPr>
          <p:sp>
            <p:nvSpPr>
              <p:cNvPr id="119" name="Google Shape;119;p13"/>
              <p:cNvSpPr txBox="1"/>
              <p:nvPr/>
            </p:nvSpPr>
            <p:spPr>
              <a:xfrm>
                <a:off x="450000" y="1542388"/>
                <a:ext cx="3876000" cy="13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McCombs Finance Club – Vice President </a:t>
                </a:r>
                <a:endParaRPr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  <p:sp>
            <p:nvSpPr>
              <p:cNvPr id="120" name="Google Shape;120;p13"/>
              <p:cNvSpPr txBox="1"/>
              <p:nvPr/>
            </p:nvSpPr>
            <p:spPr>
              <a:xfrm>
                <a:off x="5548575" y="1542400"/>
                <a:ext cx="1561200" cy="13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Oct 2022 – Present</a:t>
                </a:r>
                <a:endParaRPr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</p:grpSp>
        <p:grpSp>
          <p:nvGrpSpPr>
            <p:cNvPr id="121" name="Google Shape;121;p13"/>
            <p:cNvGrpSpPr/>
            <p:nvPr/>
          </p:nvGrpSpPr>
          <p:grpSpPr>
            <a:xfrm>
              <a:off x="450000" y="5984394"/>
              <a:ext cx="6392825" cy="138600"/>
              <a:chOff x="450000" y="3442250"/>
              <a:chExt cx="6392825" cy="138600"/>
            </a:xfrm>
          </p:grpSpPr>
          <p:sp>
            <p:nvSpPr>
              <p:cNvPr id="122" name="Google Shape;122;p13"/>
              <p:cNvSpPr txBox="1"/>
              <p:nvPr/>
            </p:nvSpPr>
            <p:spPr>
              <a:xfrm>
                <a:off x="731225" y="3442250"/>
                <a:ext cx="6111600" cy="13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Organized networking events connecting over 200 students with finance industry professionals.</a:t>
                </a:r>
                <a:endParaRPr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  <p:sp>
            <p:nvSpPr>
              <p:cNvPr id="123" name="Google Shape;123;p13"/>
              <p:cNvSpPr/>
              <p:nvPr/>
            </p:nvSpPr>
            <p:spPr>
              <a:xfrm>
                <a:off x="450000" y="3483500"/>
                <a:ext cx="56100" cy="56100"/>
              </a:xfrm>
              <a:prstGeom prst="ellipse">
                <a:avLst/>
              </a:prstGeom>
              <a:solidFill>
                <a:srgbClr val="DDDDDD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24" name="Google Shape;124;p13"/>
            <p:cNvGrpSpPr/>
            <p:nvPr/>
          </p:nvGrpSpPr>
          <p:grpSpPr>
            <a:xfrm>
              <a:off x="450000" y="6181919"/>
              <a:ext cx="6392825" cy="138600"/>
              <a:chOff x="450000" y="3442250"/>
              <a:chExt cx="6392825" cy="138600"/>
            </a:xfrm>
          </p:grpSpPr>
          <p:sp>
            <p:nvSpPr>
              <p:cNvPr id="125" name="Google Shape;125;p13"/>
              <p:cNvSpPr txBox="1"/>
              <p:nvPr/>
            </p:nvSpPr>
            <p:spPr>
              <a:xfrm>
                <a:off x="731225" y="3442250"/>
                <a:ext cx="6111600" cy="13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Led mentorship initiatives, pairing underclassmen with senior finance students.</a:t>
                </a:r>
                <a:endParaRPr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  <p:sp>
            <p:nvSpPr>
              <p:cNvPr id="126" name="Google Shape;126;p13"/>
              <p:cNvSpPr/>
              <p:nvPr/>
            </p:nvSpPr>
            <p:spPr>
              <a:xfrm>
                <a:off x="450000" y="3483500"/>
                <a:ext cx="56100" cy="56100"/>
              </a:xfrm>
              <a:prstGeom prst="ellipse">
                <a:avLst/>
              </a:prstGeom>
              <a:solidFill>
                <a:srgbClr val="DDDDDD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27" name="Google Shape;127;p13"/>
          <p:cNvGrpSpPr/>
          <p:nvPr/>
        </p:nvGrpSpPr>
        <p:grpSpPr>
          <a:xfrm>
            <a:off x="450000" y="7753585"/>
            <a:ext cx="6659775" cy="512469"/>
            <a:chOff x="450000" y="7753585"/>
            <a:chExt cx="6659775" cy="512469"/>
          </a:xfrm>
        </p:grpSpPr>
        <p:grpSp>
          <p:nvGrpSpPr>
            <p:cNvPr id="128" name="Google Shape;128;p13"/>
            <p:cNvGrpSpPr/>
            <p:nvPr/>
          </p:nvGrpSpPr>
          <p:grpSpPr>
            <a:xfrm>
              <a:off x="450000" y="7753585"/>
              <a:ext cx="6659775" cy="138612"/>
              <a:chOff x="450000" y="1542388"/>
              <a:chExt cx="6659775" cy="138612"/>
            </a:xfrm>
          </p:grpSpPr>
          <p:sp>
            <p:nvSpPr>
              <p:cNvPr id="129" name="Google Shape;129;p13"/>
              <p:cNvSpPr txBox="1"/>
              <p:nvPr/>
            </p:nvSpPr>
            <p:spPr>
              <a:xfrm>
                <a:off x="450000" y="1542388"/>
                <a:ext cx="3876000" cy="13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Volunteer at Habitat for Humanity  </a:t>
                </a:r>
                <a:endParaRPr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  <p:sp>
            <p:nvSpPr>
              <p:cNvPr id="130" name="Google Shape;130;p13"/>
              <p:cNvSpPr txBox="1"/>
              <p:nvPr/>
            </p:nvSpPr>
            <p:spPr>
              <a:xfrm>
                <a:off x="5548575" y="1542400"/>
                <a:ext cx="1561200" cy="13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May 2021 – Present</a:t>
                </a:r>
                <a:endParaRPr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</p:grpSp>
        <p:grpSp>
          <p:nvGrpSpPr>
            <p:cNvPr id="131" name="Google Shape;131;p13"/>
            <p:cNvGrpSpPr/>
            <p:nvPr/>
          </p:nvGrpSpPr>
          <p:grpSpPr>
            <a:xfrm>
              <a:off x="450000" y="8127454"/>
              <a:ext cx="6392825" cy="138600"/>
              <a:chOff x="450000" y="3442250"/>
              <a:chExt cx="6392825" cy="138600"/>
            </a:xfrm>
          </p:grpSpPr>
          <p:sp>
            <p:nvSpPr>
              <p:cNvPr id="132" name="Google Shape;132;p13"/>
              <p:cNvSpPr txBox="1"/>
              <p:nvPr/>
            </p:nvSpPr>
            <p:spPr>
              <a:xfrm>
                <a:off x="731225" y="3442250"/>
                <a:ext cx="6111600" cy="13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Coordinated teams to build homes for families in need, contributing over 150 volunteer hours.</a:t>
                </a:r>
                <a:endParaRPr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  <p:sp>
            <p:nvSpPr>
              <p:cNvPr id="133" name="Google Shape;133;p13"/>
              <p:cNvSpPr/>
              <p:nvPr/>
            </p:nvSpPr>
            <p:spPr>
              <a:xfrm>
                <a:off x="450000" y="3483500"/>
                <a:ext cx="56100" cy="56100"/>
              </a:xfrm>
              <a:prstGeom prst="ellipse">
                <a:avLst/>
              </a:prstGeom>
              <a:solidFill>
                <a:srgbClr val="DDDDDD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34" name="Google Shape;134;p13"/>
          <p:cNvGrpSpPr/>
          <p:nvPr/>
        </p:nvGrpSpPr>
        <p:grpSpPr>
          <a:xfrm>
            <a:off x="450000" y="8448450"/>
            <a:ext cx="6669300" cy="200100"/>
            <a:chOff x="450000" y="1233634"/>
            <a:chExt cx="6669300" cy="200100"/>
          </a:xfrm>
        </p:grpSpPr>
        <p:sp>
          <p:nvSpPr>
            <p:cNvPr id="135" name="Google Shape;135;p13"/>
            <p:cNvSpPr txBox="1"/>
            <p:nvPr/>
          </p:nvSpPr>
          <p:spPr>
            <a:xfrm>
              <a:off x="450000" y="1233634"/>
              <a:ext cx="763500" cy="200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3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HONORS</a:t>
              </a:r>
              <a:endParaRPr b="1" sz="13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136" name="Google Shape;136;p13"/>
            <p:cNvCxnSpPr/>
            <p:nvPr/>
          </p:nvCxnSpPr>
          <p:spPr>
            <a:xfrm rot="10800000">
              <a:off x="1250100" y="1378750"/>
              <a:ext cx="5869200" cy="0"/>
            </a:xfrm>
            <a:prstGeom prst="straightConnector1">
              <a:avLst/>
            </a:prstGeom>
            <a:noFill/>
            <a:ln cap="flat" cmpd="sng" w="9525">
              <a:solidFill>
                <a:srgbClr val="DDDDDD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37" name="Google Shape;137;p13"/>
          <p:cNvGrpSpPr/>
          <p:nvPr/>
        </p:nvGrpSpPr>
        <p:grpSpPr>
          <a:xfrm>
            <a:off x="450000" y="8765185"/>
            <a:ext cx="6659775" cy="327137"/>
            <a:chOff x="450000" y="8765185"/>
            <a:chExt cx="6659775" cy="327137"/>
          </a:xfrm>
        </p:grpSpPr>
        <p:grpSp>
          <p:nvGrpSpPr>
            <p:cNvPr id="138" name="Google Shape;138;p13"/>
            <p:cNvGrpSpPr/>
            <p:nvPr/>
          </p:nvGrpSpPr>
          <p:grpSpPr>
            <a:xfrm>
              <a:off x="450000" y="8765185"/>
              <a:ext cx="6659775" cy="138612"/>
              <a:chOff x="450000" y="1542388"/>
              <a:chExt cx="6659775" cy="138612"/>
            </a:xfrm>
          </p:grpSpPr>
          <p:sp>
            <p:nvSpPr>
              <p:cNvPr id="139" name="Google Shape;139;p13"/>
              <p:cNvSpPr txBox="1"/>
              <p:nvPr/>
            </p:nvSpPr>
            <p:spPr>
              <a:xfrm>
                <a:off x="450000" y="1542388"/>
                <a:ext cx="3876000" cy="13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Dean’s List, University of Texas at Austin </a:t>
                </a:r>
                <a:endParaRPr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  <p:sp>
            <p:nvSpPr>
              <p:cNvPr id="140" name="Google Shape;140;p13"/>
              <p:cNvSpPr txBox="1"/>
              <p:nvPr/>
            </p:nvSpPr>
            <p:spPr>
              <a:xfrm>
                <a:off x="5548575" y="1542400"/>
                <a:ext cx="1561200" cy="13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4 Semesters</a:t>
                </a:r>
                <a:endParaRPr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</p:grpSp>
        <p:grpSp>
          <p:nvGrpSpPr>
            <p:cNvPr id="141" name="Google Shape;141;p13"/>
            <p:cNvGrpSpPr/>
            <p:nvPr/>
          </p:nvGrpSpPr>
          <p:grpSpPr>
            <a:xfrm>
              <a:off x="450000" y="8953710"/>
              <a:ext cx="6659775" cy="138612"/>
              <a:chOff x="450000" y="1542388"/>
              <a:chExt cx="6659775" cy="138612"/>
            </a:xfrm>
          </p:grpSpPr>
          <p:sp>
            <p:nvSpPr>
              <p:cNvPr id="142" name="Google Shape;142;p13"/>
              <p:cNvSpPr txBox="1"/>
              <p:nvPr/>
            </p:nvSpPr>
            <p:spPr>
              <a:xfrm>
                <a:off x="450000" y="1542388"/>
                <a:ext cx="3876000" cy="13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Excellence in Financial Analysis Award, XYZ Bank  </a:t>
                </a:r>
                <a:endParaRPr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  <p:sp>
            <p:nvSpPr>
              <p:cNvPr id="143" name="Google Shape;143;p13"/>
              <p:cNvSpPr txBox="1"/>
              <p:nvPr/>
            </p:nvSpPr>
            <p:spPr>
              <a:xfrm>
                <a:off x="5548575" y="1542400"/>
                <a:ext cx="1561200" cy="13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ru" sz="900">
                    <a:solidFill>
                      <a:srgbClr val="262626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2022</a:t>
                </a:r>
                <a:endParaRPr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</p:grpSp>
      </p:grpSp>
      <p:grpSp>
        <p:nvGrpSpPr>
          <p:cNvPr id="144" name="Google Shape;144;p13"/>
          <p:cNvGrpSpPr/>
          <p:nvPr/>
        </p:nvGrpSpPr>
        <p:grpSpPr>
          <a:xfrm>
            <a:off x="450000" y="9274725"/>
            <a:ext cx="6669300" cy="200100"/>
            <a:chOff x="450000" y="1233634"/>
            <a:chExt cx="6669300" cy="200100"/>
          </a:xfrm>
        </p:grpSpPr>
        <p:sp>
          <p:nvSpPr>
            <p:cNvPr id="145" name="Google Shape;145;p13"/>
            <p:cNvSpPr txBox="1"/>
            <p:nvPr/>
          </p:nvSpPr>
          <p:spPr>
            <a:xfrm>
              <a:off x="450000" y="1233634"/>
              <a:ext cx="2302200" cy="200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3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ADDITIONAL INFORMATION</a:t>
              </a:r>
              <a:endParaRPr b="1" sz="13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146" name="Google Shape;146;p13"/>
            <p:cNvCxnSpPr/>
            <p:nvPr/>
          </p:nvCxnSpPr>
          <p:spPr>
            <a:xfrm rot="10800000">
              <a:off x="2775600" y="1378750"/>
              <a:ext cx="4343700" cy="0"/>
            </a:xfrm>
            <a:prstGeom prst="straightConnector1">
              <a:avLst/>
            </a:prstGeom>
            <a:noFill/>
            <a:ln cap="flat" cmpd="sng" w="9525">
              <a:solidFill>
                <a:srgbClr val="DDDDDD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47" name="Google Shape;147;p13"/>
          <p:cNvGrpSpPr/>
          <p:nvPr/>
        </p:nvGrpSpPr>
        <p:grpSpPr>
          <a:xfrm>
            <a:off x="450000" y="9591450"/>
            <a:ext cx="6669300" cy="711455"/>
            <a:chOff x="450000" y="9591450"/>
            <a:chExt cx="6669300" cy="711455"/>
          </a:xfrm>
        </p:grpSpPr>
        <p:sp>
          <p:nvSpPr>
            <p:cNvPr id="148" name="Google Shape;148;p13"/>
            <p:cNvSpPr txBox="1"/>
            <p:nvPr/>
          </p:nvSpPr>
          <p:spPr>
            <a:xfrm>
              <a:off x="450000" y="9591450"/>
              <a:ext cx="6669300" cy="138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Technical Skills:</a:t>
              </a:r>
              <a:r>
                <a:rPr lang="ru"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 Microsoft Excel (Advanced), Python (Intermediate), PowerPoint, SAP</a:t>
              </a:r>
              <a:endParaRPr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49" name="Google Shape;149;p13"/>
            <p:cNvSpPr txBox="1"/>
            <p:nvPr/>
          </p:nvSpPr>
          <p:spPr>
            <a:xfrm>
              <a:off x="450000" y="9782402"/>
              <a:ext cx="6669300" cy="138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Languages:</a:t>
              </a:r>
              <a:r>
                <a:rPr lang="ru"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 English (</a:t>
              </a:r>
              <a:r>
                <a:rPr lang="ru"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Native</a:t>
              </a:r>
              <a:r>
                <a:rPr lang="ru"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), Chinese (Fluent), Spanish (Conversational)</a:t>
              </a:r>
              <a:endParaRPr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50" name="Google Shape;150;p13"/>
            <p:cNvSpPr txBox="1"/>
            <p:nvPr/>
          </p:nvSpPr>
          <p:spPr>
            <a:xfrm>
              <a:off x="450000" y="9973353"/>
              <a:ext cx="6669300" cy="138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Interests:</a:t>
              </a:r>
              <a:r>
                <a:rPr lang="ru"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 Investment strategies, International travel, Tennis</a:t>
              </a:r>
              <a:endParaRPr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51" name="Google Shape;151;p13"/>
            <p:cNvSpPr txBox="1"/>
            <p:nvPr/>
          </p:nvSpPr>
          <p:spPr>
            <a:xfrm>
              <a:off x="450000" y="10164305"/>
              <a:ext cx="6669300" cy="138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Work Authorization:</a:t>
              </a:r>
              <a:r>
                <a:rPr lang="ru" sz="9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 U.S. Permanent Resident</a:t>
              </a:r>
              <a:endParaRPr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