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Raleway"/>
      <p:regular r:id="rId6"/>
      <p:bold r:id="rId7"/>
      <p:italic r:id="rId8"/>
      <p:boldItalic r:id="rId9"/>
    </p:embeddedFont>
    <p:embeddedFont>
      <p:font typeface="Lato"/>
      <p:regular r:id="rId10"/>
      <p:bold r:id="rId11"/>
      <p:italic r:id="rId12"/>
      <p:boldItalic r:id="rId13"/>
    </p:embeddedFont>
    <p:embeddedFont>
      <p:font typeface="Raleway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aleway-boldItalic.fntdata"/><Relationship Id="rId15" Type="http://schemas.openxmlformats.org/officeDocument/2006/relationships/font" Target="fonts/RalewayMedium-bold.fntdata"/><Relationship Id="rId14" Type="http://schemas.openxmlformats.org/officeDocument/2006/relationships/font" Target="fonts/RalewayMedium-regular.fntdata"/><Relationship Id="rId17" Type="http://schemas.openxmlformats.org/officeDocument/2006/relationships/font" Target="fonts/RalewayMedium-boldItalic.fntdata"/><Relationship Id="rId16" Type="http://schemas.openxmlformats.org/officeDocument/2006/relationships/font" Target="fonts/RalewayMedium-italic.fntdata"/><Relationship Id="rId5" Type="http://schemas.openxmlformats.org/officeDocument/2006/relationships/slide" Target="slides/slide1.xml"/><Relationship Id="rId6" Type="http://schemas.openxmlformats.org/officeDocument/2006/relationships/font" Target="fonts/Raleway-regular.fntdata"/><Relationship Id="rId7" Type="http://schemas.openxmlformats.org/officeDocument/2006/relationships/font" Target="fonts/Raleway-bold.fntdata"/><Relationship Id="rId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22343">
            <a:off x="2115561" y="3318608"/>
            <a:ext cx="4608830" cy="416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751" y="6714950"/>
            <a:ext cx="3385225" cy="30313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540000" y="3427425"/>
            <a:ext cx="2520000" cy="7920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0" y="0"/>
            <a:ext cx="7560000" cy="2727600"/>
          </a:xfrm>
          <a:prstGeom prst="rect">
            <a:avLst/>
          </a:prstGeom>
          <a:gradFill>
            <a:gsLst>
              <a:gs pos="0">
                <a:srgbClr val="354C9B"/>
              </a:gs>
              <a:gs pos="100000">
                <a:srgbClr val="4165AE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8821">
            <a:off x="137588" y="141601"/>
            <a:ext cx="2606175" cy="2269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 b="0" l="119" r="119" t="0"/>
          <a:stretch/>
        </p:blipFill>
        <p:spPr>
          <a:xfrm>
            <a:off x="533800" y="186475"/>
            <a:ext cx="1552574" cy="2541124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1080000" dist="104775">
              <a:schemeClr val="dk1">
                <a:alpha val="22000"/>
              </a:schemeClr>
            </a:outerShdw>
          </a:effectLst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63113" y="217125"/>
            <a:ext cx="2747675" cy="23376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419575" y="221400"/>
            <a:ext cx="361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Cecilia Metz</a:t>
            </a:r>
            <a:endParaRPr sz="4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419575" y="996875"/>
            <a:ext cx="406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MARKETING ASSISTANT</a:t>
            </a:r>
            <a:endParaRPr sz="16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24440" y="1494650"/>
            <a:ext cx="261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Personal Profile</a:t>
            </a:r>
            <a:endParaRPr b="1"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424451" y="1804975"/>
            <a:ext cx="45957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Lorem ipsum dolor sit amet, consectetuer adipiscing elit, sed diam nonummy nibh euismod tincidunt ut laoreet dolore magna aliquam erat volutpat.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16200" y="2889525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74C9B"/>
                </a:solidFill>
                <a:latin typeface="Lato"/>
                <a:ea typeface="Lato"/>
                <a:cs typeface="Lato"/>
                <a:sym typeface="Lato"/>
              </a:rPr>
              <a:t>Work Experience</a:t>
            </a:r>
            <a:endParaRPr b="1" sz="1800">
              <a:solidFill>
                <a:srgbClr val="374C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540000" y="4454275"/>
            <a:ext cx="2520000" cy="7920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13"/>
          <p:cNvGrpSpPr/>
          <p:nvPr/>
        </p:nvGrpSpPr>
        <p:grpSpPr>
          <a:xfrm>
            <a:off x="616134" y="4448025"/>
            <a:ext cx="2519904" cy="794600"/>
            <a:chOff x="463800" y="3619500"/>
            <a:chExt cx="2743200" cy="794600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463800" y="3619500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Hirthe-Senger</a:t>
              </a:r>
              <a:endParaRPr b="1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463800" y="3852875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66666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Marketing Assistant</a:t>
              </a:r>
              <a:endParaRPr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691909" y="4091000"/>
              <a:ext cx="243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Jun 2018 - Jun 2019</a:t>
              </a:r>
              <a:endParaRPr sz="9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616134" y="3421175"/>
            <a:ext cx="2519904" cy="794600"/>
            <a:chOff x="463800" y="3619500"/>
            <a:chExt cx="2743200" cy="7946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463800" y="3619500"/>
              <a:ext cx="249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Jerde and Sons</a:t>
              </a:r>
              <a:endParaRPr b="1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686738" y="4091000"/>
              <a:ext cx="2437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Jun 2019 - Jan 2020</a:t>
              </a:r>
              <a:endParaRPr sz="9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463800" y="3852875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66666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Marketing Assistant</a:t>
              </a:r>
              <a:endParaRPr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</p:grpSp>
      <p:pic>
        <p:nvPicPr>
          <p:cNvPr id="75" name="Google Shape;7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125" y="3974700"/>
            <a:ext cx="126000" cy="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125" y="5017700"/>
            <a:ext cx="108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540000" y="5481125"/>
            <a:ext cx="2520000" cy="7920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" name="Google Shape;78;p13"/>
          <p:cNvGrpSpPr/>
          <p:nvPr/>
        </p:nvGrpSpPr>
        <p:grpSpPr>
          <a:xfrm>
            <a:off x="616134" y="5474875"/>
            <a:ext cx="2519904" cy="794600"/>
            <a:chOff x="463800" y="3619500"/>
            <a:chExt cx="2743200" cy="7946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463800" y="3619500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Lubowitz-Berge</a:t>
              </a:r>
              <a:endParaRPr b="1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463800" y="3852875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66666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Marketing Assistant</a:t>
              </a:r>
              <a:endParaRPr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691909" y="4091000"/>
              <a:ext cx="243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Jun 2017 - Jan 2018</a:t>
              </a:r>
              <a:endParaRPr sz="9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82" name="Google Shape;8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125" y="6044550"/>
            <a:ext cx="108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616200" y="6421875"/>
            <a:ext cx="244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74C9B"/>
                </a:solidFill>
                <a:latin typeface="Lato"/>
                <a:ea typeface="Lato"/>
                <a:cs typeface="Lato"/>
                <a:sym typeface="Lato"/>
              </a:rPr>
              <a:t>Education Highlights</a:t>
            </a:r>
            <a:endParaRPr b="1" sz="1800">
              <a:solidFill>
                <a:srgbClr val="374C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540000" y="6968875"/>
            <a:ext cx="2520000" cy="7920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3"/>
          <p:cNvGrpSpPr/>
          <p:nvPr/>
        </p:nvGrpSpPr>
        <p:grpSpPr>
          <a:xfrm>
            <a:off x="616134" y="6962625"/>
            <a:ext cx="2519904" cy="794600"/>
            <a:chOff x="463800" y="3619500"/>
            <a:chExt cx="2743200" cy="794600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463800" y="3619500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San Diego University</a:t>
              </a:r>
              <a:endParaRPr b="1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463800" y="3852875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66666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Bachelor in Marketing</a:t>
              </a:r>
              <a:endParaRPr sz="12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691909" y="4091000"/>
              <a:ext cx="243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Jun 2018 - Jan 2014</a:t>
              </a:r>
              <a:endParaRPr sz="9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89" name="Google Shape;8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125" y="7532300"/>
            <a:ext cx="108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540000" y="7995725"/>
            <a:ext cx="2520000" cy="7920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616134" y="7989475"/>
            <a:ext cx="2519904" cy="794600"/>
            <a:chOff x="463800" y="3619500"/>
            <a:chExt cx="2743200" cy="79460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463800" y="3619500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Oatsbrook College</a:t>
              </a:r>
              <a:endParaRPr b="1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463800" y="3852875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66666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Business Management</a:t>
              </a:r>
              <a:endParaRPr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691909" y="4091000"/>
              <a:ext cx="243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Jun 2011 - Jan 2014</a:t>
              </a:r>
              <a:endParaRPr sz="9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95" name="Google Shape;9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125" y="8559150"/>
            <a:ext cx="108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 rot="5400000">
            <a:off x="2818875" y="7108175"/>
            <a:ext cx="468000" cy="6105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354C9B"/>
              </a:gs>
              <a:gs pos="100000">
                <a:srgbClr val="4165AE"/>
              </a:gs>
            </a:gsLst>
            <a:lin ang="16200038" scaled="0"/>
          </a:gradFill>
          <a:ln>
            <a:noFill/>
          </a:ln>
          <a:effectLst>
            <a:outerShdw blurRad="228600" rotWithShape="0" algn="bl" dir="3000000" dist="38100">
              <a:srgbClr val="1C458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733413" y="9969313"/>
            <a:ext cx="141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(123) 456-7890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8" name="Google Shape;98;p13"/>
          <p:cNvGrpSpPr/>
          <p:nvPr/>
        </p:nvGrpSpPr>
        <p:grpSpPr>
          <a:xfrm>
            <a:off x="4154425" y="9969325"/>
            <a:ext cx="1759513" cy="369300"/>
            <a:chOff x="3960175" y="9969325"/>
            <a:chExt cx="1759513" cy="369300"/>
          </a:xfrm>
        </p:grpSpPr>
        <p:sp>
          <p:nvSpPr>
            <p:cNvPr id="99" name="Google Shape;99;p13"/>
            <p:cNvSpPr txBox="1"/>
            <p:nvPr/>
          </p:nvSpPr>
          <p:spPr>
            <a:xfrm>
              <a:off x="4167188" y="9969325"/>
              <a:ext cx="155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mail@domain.ltd</a:t>
              </a:r>
              <a:endPara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00" name="Google Shape;10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960175" y="10045975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3800" y="10045963"/>
            <a:ext cx="216000" cy="2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3"/>
          <p:cNvGrpSpPr/>
          <p:nvPr/>
        </p:nvGrpSpPr>
        <p:grpSpPr>
          <a:xfrm>
            <a:off x="2444925" y="9969325"/>
            <a:ext cx="1617725" cy="369300"/>
            <a:chOff x="2471813" y="9969325"/>
            <a:chExt cx="1617725" cy="369300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2675038" y="9969325"/>
              <a:ext cx="14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domain.ltd</a:t>
              </a:r>
              <a:endParaRPr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104" name="Google Shape;104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471813" y="10045975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3"/>
          <p:cNvSpPr/>
          <p:nvPr/>
        </p:nvSpPr>
        <p:spPr>
          <a:xfrm>
            <a:off x="3510975" y="3427425"/>
            <a:ext cx="3499500" cy="1590300"/>
          </a:xfrm>
          <a:prstGeom prst="roundRect">
            <a:avLst>
              <a:gd fmla="val 3662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3587175" y="2889525"/>
            <a:ext cx="216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74C9B"/>
                </a:solidFill>
                <a:latin typeface="Lato"/>
                <a:ea typeface="Lato"/>
                <a:cs typeface="Lato"/>
                <a:sym typeface="Lato"/>
              </a:rPr>
              <a:t>Skills</a:t>
            </a:r>
            <a:endParaRPr b="1" sz="1800">
              <a:solidFill>
                <a:srgbClr val="374C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587109" y="3421175"/>
            <a:ext cx="229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Professional Skills</a:t>
            </a:r>
            <a:endParaRPr b="1"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3510975" y="5253875"/>
            <a:ext cx="3499500" cy="10974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3587076" y="5257150"/>
            <a:ext cx="13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Languages</a:t>
            </a:r>
            <a:endParaRPr b="1"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587077" y="5501625"/>
            <a:ext cx="13374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English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Hindi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Spanish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3587175" y="6503238"/>
            <a:ext cx="244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374C9B"/>
                </a:solidFill>
                <a:latin typeface="Lato"/>
                <a:ea typeface="Lato"/>
                <a:cs typeface="Lato"/>
                <a:sym typeface="Lato"/>
              </a:rPr>
              <a:t>Publications</a:t>
            </a:r>
            <a:endParaRPr b="1" sz="1800">
              <a:solidFill>
                <a:srgbClr val="374C9B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3510975" y="7055688"/>
            <a:ext cx="3499500" cy="10722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" name="Google Shape;113;p13"/>
          <p:cNvGrpSpPr/>
          <p:nvPr/>
        </p:nvGrpSpPr>
        <p:grpSpPr>
          <a:xfrm>
            <a:off x="3587100" y="7049438"/>
            <a:ext cx="3433176" cy="1013675"/>
            <a:chOff x="463790" y="3619500"/>
            <a:chExt cx="3737400" cy="1013675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463800" y="3619500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Dissertation</a:t>
              </a:r>
              <a:endParaRPr b="1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463790" y="3852888"/>
              <a:ext cx="37374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66666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Relationship of Purchase Intentions &amp; Social Media Amongst Generation Y, MICA</a:t>
              </a:r>
              <a:endParaRPr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691909" y="4310075"/>
              <a:ext cx="243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March - 2020</a:t>
              </a:r>
              <a:endParaRPr sz="9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7" name="Google Shape;117;p13"/>
          <p:cNvSpPr txBox="1"/>
          <p:nvPr/>
        </p:nvSpPr>
        <p:spPr>
          <a:xfrm>
            <a:off x="3587109" y="3664013"/>
            <a:ext cx="22914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Brand Management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New Product Development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Go-To-Market Strategy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Social Media Management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Consumer Behaviour</a:t>
            </a:r>
            <a:endParaRPr sz="1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pSp>
        <p:nvGrpSpPr>
          <p:cNvPr id="118" name="Google Shape;118;p13"/>
          <p:cNvGrpSpPr/>
          <p:nvPr/>
        </p:nvGrpSpPr>
        <p:grpSpPr>
          <a:xfrm>
            <a:off x="6107000" y="3788569"/>
            <a:ext cx="717600" cy="108000"/>
            <a:chOff x="6107000" y="3845719"/>
            <a:chExt cx="717600" cy="108000"/>
          </a:xfrm>
        </p:grpSpPr>
        <p:sp>
          <p:nvSpPr>
            <p:cNvPr id="119" name="Google Shape;119;p13"/>
            <p:cNvSpPr/>
            <p:nvPr/>
          </p:nvSpPr>
          <p:spPr>
            <a:xfrm>
              <a:off x="6107000" y="3845719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259400" y="3845719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411800" y="3845719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564200" y="3845719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716600" y="3845719"/>
              <a:ext cx="108000" cy="108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6107000" y="4034256"/>
            <a:ext cx="717600" cy="108000"/>
            <a:chOff x="6107000" y="4048544"/>
            <a:chExt cx="717600" cy="108000"/>
          </a:xfrm>
        </p:grpSpPr>
        <p:sp>
          <p:nvSpPr>
            <p:cNvPr id="125" name="Google Shape;125;p13"/>
            <p:cNvSpPr/>
            <p:nvPr/>
          </p:nvSpPr>
          <p:spPr>
            <a:xfrm>
              <a:off x="6107000" y="4048544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259400" y="4048544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6411800" y="4048544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6564200" y="4048544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6716600" y="4048544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" name="Google Shape;130;p13"/>
          <p:cNvGrpSpPr/>
          <p:nvPr/>
        </p:nvGrpSpPr>
        <p:grpSpPr>
          <a:xfrm>
            <a:off x="6107000" y="4273344"/>
            <a:ext cx="717600" cy="108000"/>
            <a:chOff x="6107000" y="4282869"/>
            <a:chExt cx="717600" cy="108000"/>
          </a:xfrm>
        </p:grpSpPr>
        <p:sp>
          <p:nvSpPr>
            <p:cNvPr id="131" name="Google Shape;131;p13"/>
            <p:cNvSpPr/>
            <p:nvPr/>
          </p:nvSpPr>
          <p:spPr>
            <a:xfrm>
              <a:off x="6107000" y="4282869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259400" y="4282869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411800" y="4282869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564200" y="4282869"/>
              <a:ext cx="108000" cy="108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716600" y="4282869"/>
              <a:ext cx="108000" cy="108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3"/>
          <p:cNvGrpSpPr/>
          <p:nvPr/>
        </p:nvGrpSpPr>
        <p:grpSpPr>
          <a:xfrm>
            <a:off x="6107000" y="4516100"/>
            <a:ext cx="717600" cy="108000"/>
            <a:chOff x="6107000" y="4497050"/>
            <a:chExt cx="717600" cy="108000"/>
          </a:xfrm>
        </p:grpSpPr>
        <p:sp>
          <p:nvSpPr>
            <p:cNvPr id="137" name="Google Shape;137;p13"/>
            <p:cNvSpPr/>
            <p:nvPr/>
          </p:nvSpPr>
          <p:spPr>
            <a:xfrm>
              <a:off x="6107000" y="4497050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6259400" y="4497050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6411800" y="4497050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6564200" y="4497050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6716600" y="4497050"/>
              <a:ext cx="108000" cy="1080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6107000" y="4744563"/>
            <a:ext cx="717600" cy="108000"/>
            <a:chOff x="6107000" y="4711225"/>
            <a:chExt cx="717600" cy="108000"/>
          </a:xfrm>
        </p:grpSpPr>
        <p:sp>
          <p:nvSpPr>
            <p:cNvPr id="143" name="Google Shape;143;p13"/>
            <p:cNvSpPr/>
            <p:nvPr/>
          </p:nvSpPr>
          <p:spPr>
            <a:xfrm>
              <a:off x="6107000" y="47112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259400" y="47112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411800" y="47112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564200" y="47112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6716600" y="4711225"/>
              <a:ext cx="108000" cy="108000"/>
            </a:xfrm>
            <a:prstGeom prst="ellipse">
              <a:avLst/>
            </a:prstGeom>
            <a:gradFill>
              <a:gsLst>
                <a:gs pos="0">
                  <a:srgbClr val="354C9B"/>
                </a:gs>
                <a:gs pos="100000">
                  <a:srgbClr val="4165AE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3"/>
          <p:cNvSpPr txBox="1"/>
          <p:nvPr/>
        </p:nvSpPr>
        <p:spPr>
          <a:xfrm>
            <a:off x="6030800" y="5501625"/>
            <a:ext cx="9702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(Native)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(Full)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(Full)</a:t>
            </a:r>
            <a:endParaRPr sz="1200">
              <a:solidFill>
                <a:srgbClr val="666666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49" name="Google Shape;14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1400" y="7834863"/>
            <a:ext cx="108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/>
          <p:nvPr/>
        </p:nvSpPr>
        <p:spPr>
          <a:xfrm>
            <a:off x="3510975" y="8362738"/>
            <a:ext cx="3499500" cy="1072200"/>
          </a:xfrm>
          <a:prstGeom prst="roundRect">
            <a:avLst>
              <a:gd fmla="val 9920" name="adj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r="3000000" dist="95250">
              <a:srgbClr val="374C9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13"/>
          <p:cNvGrpSpPr/>
          <p:nvPr/>
        </p:nvGrpSpPr>
        <p:grpSpPr>
          <a:xfrm>
            <a:off x="3587097" y="8356488"/>
            <a:ext cx="3361513" cy="1013675"/>
            <a:chOff x="463787" y="3619500"/>
            <a:chExt cx="3779104" cy="1013675"/>
          </a:xfrm>
        </p:grpSpPr>
        <p:sp>
          <p:nvSpPr>
            <p:cNvPr id="152" name="Google Shape;152;p13"/>
            <p:cNvSpPr txBox="1"/>
            <p:nvPr/>
          </p:nvSpPr>
          <p:spPr>
            <a:xfrm>
              <a:off x="463787" y="3619500"/>
              <a:ext cx="3737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434343"/>
                  </a:solidFill>
                  <a:latin typeface="Raleway"/>
                  <a:ea typeface="Raleway"/>
                  <a:cs typeface="Raleway"/>
                  <a:sym typeface="Raleway"/>
                </a:rPr>
                <a:t>Rural Research Project in Anand, Gujarat</a:t>
              </a:r>
              <a:endParaRPr b="1" sz="1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53" name="Google Shape;153;p13"/>
            <p:cNvSpPr txBox="1"/>
            <p:nvPr/>
          </p:nvSpPr>
          <p:spPr>
            <a:xfrm>
              <a:off x="463790" y="3852875"/>
              <a:ext cx="3779100" cy="5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666666"/>
                  </a:solidFill>
                  <a:latin typeface="Raleway Medium"/>
                  <a:ea typeface="Raleway Medium"/>
                  <a:cs typeface="Raleway Medium"/>
                  <a:sym typeface="Raleway Medium"/>
                </a:rPr>
                <a:t>Youth Perceptions &amp; Aspirations with Relation to Milk Industry, MICA</a:t>
              </a:r>
              <a:endParaRPr sz="1200">
                <a:solidFill>
                  <a:srgbClr val="666666"/>
                </a:solidFill>
                <a:latin typeface="Raleway Medium"/>
                <a:ea typeface="Raleway Medium"/>
                <a:cs typeface="Raleway Medium"/>
                <a:sym typeface="Raleway Medium"/>
              </a:endParaRPr>
            </a:p>
          </p:txBody>
        </p:sp>
        <p:sp>
          <p:nvSpPr>
            <p:cNvPr id="154" name="Google Shape;154;p13"/>
            <p:cNvSpPr txBox="1"/>
            <p:nvPr/>
          </p:nvSpPr>
          <p:spPr>
            <a:xfrm>
              <a:off x="691909" y="4310075"/>
              <a:ext cx="243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666666"/>
                  </a:solidFill>
                  <a:latin typeface="Raleway"/>
                  <a:ea typeface="Raleway"/>
                  <a:cs typeface="Raleway"/>
                  <a:sym typeface="Raleway"/>
                </a:rPr>
                <a:t>March - 2019</a:t>
              </a:r>
              <a:endParaRPr sz="900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55" name="Google Shape;15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1400" y="9141913"/>
            <a:ext cx="108000" cy="1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