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772400" cx="10058400"/>
  <p:notesSz cx="6858000" cy="9144000"/>
  <p:embeddedFontLst>
    <p:embeddedFont>
      <p:font typeface="Comfortaa Medium"/>
      <p:regular r:id="rId8"/>
      <p:bold r:id="rId9"/>
    </p:embeddedFont>
    <p:embeddedFont>
      <p:font typeface="Comfortaa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098">
          <p15:clr>
            <a:srgbClr val="747775"/>
          </p15:clr>
        </p15:guide>
        <p15:guide id="2" pos="4238">
          <p15:clr>
            <a:srgbClr val="747775"/>
          </p15:clr>
        </p15:guide>
        <p15:guide id="3" pos="4365">
          <p15:clr>
            <a:srgbClr val="747775"/>
          </p15:clr>
        </p15:guide>
        <p15:guide id="4" pos="170">
          <p15:clr>
            <a:srgbClr val="747775"/>
          </p15:clr>
        </p15:guide>
        <p15:guide id="5" orient="horz" pos="165">
          <p15:clr>
            <a:srgbClr val="747775"/>
          </p15:clr>
        </p15:guide>
        <p15:guide id="6" pos="549">
          <p15:clr>
            <a:srgbClr val="747775"/>
          </p15:clr>
        </p15:guide>
        <p15:guide id="7" pos="87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98"/>
        <p:guide pos="4238"/>
        <p:guide pos="4365"/>
        <p:guide pos="170"/>
        <p:guide pos="165" orient="horz"/>
        <p:guide pos="549"/>
        <p:guide pos="87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omfortaa-bold.fntdata"/><Relationship Id="rId10" Type="http://schemas.openxmlformats.org/officeDocument/2006/relationships/font" Target="fonts/Comfortaa-regular.fntdata"/><Relationship Id="rId9" Type="http://schemas.openxmlformats.org/officeDocument/2006/relationships/font" Target="fonts/Comfortaa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mfortaa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a0f15be47a_0_131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a0f15be47a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9.jpg"/><Relationship Id="rId5" Type="http://schemas.openxmlformats.org/officeDocument/2006/relationships/image" Target="../media/image8.jpg"/><Relationship Id="rId6" Type="http://schemas.openxmlformats.org/officeDocument/2006/relationships/image" Target="../media/image4.png"/><Relationship Id="rId7" Type="http://schemas.openxmlformats.org/officeDocument/2006/relationships/image" Target="../media/image2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579650" y="0"/>
            <a:ext cx="3090000" cy="7782752"/>
            <a:chOff x="3579650" y="0"/>
            <a:chExt cx="3090000" cy="7782752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567927" y="6791727"/>
              <a:ext cx="1977775" cy="9910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6" name="Google Shape;56;p13"/>
            <p:cNvCxnSpPr/>
            <p:nvPr/>
          </p:nvCxnSpPr>
          <p:spPr>
            <a:xfrm flipH="1">
              <a:off x="4036250" y="1"/>
              <a:ext cx="2633400" cy="635100"/>
            </a:xfrm>
            <a:prstGeom prst="bentConnector3">
              <a:avLst>
                <a:gd fmla="val 0" name="adj1"/>
              </a:avLst>
            </a:prstGeom>
            <a:noFill/>
            <a:ln cap="flat" cmpd="sng" w="114300">
              <a:solidFill>
                <a:srgbClr val="D4EC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" name="Google Shape;57;p13"/>
            <p:cNvSpPr/>
            <p:nvPr/>
          </p:nvSpPr>
          <p:spPr>
            <a:xfrm>
              <a:off x="3579650" y="0"/>
              <a:ext cx="566400" cy="1431900"/>
            </a:xfrm>
            <a:prstGeom prst="rect">
              <a:avLst/>
            </a:prstGeom>
            <a:solidFill>
              <a:srgbClr val="1A355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58" name="Google Shape;58;p13"/>
          <p:cNvPicPr preferRelativeResize="0"/>
          <p:nvPr/>
        </p:nvPicPr>
        <p:blipFill rotWithShape="1">
          <a:blip r:embed="rId4">
            <a:alphaModFix/>
          </a:blip>
          <a:srcRect b="10492" l="14379" r="47172" t="4408"/>
          <a:stretch/>
        </p:blipFill>
        <p:spPr>
          <a:xfrm>
            <a:off x="6728375" y="2857500"/>
            <a:ext cx="3330600" cy="4914750"/>
          </a:xfrm>
          <a:prstGeom prst="flowChartManualInpu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5">
            <a:alphaModFix/>
          </a:blip>
          <a:srcRect b="8889" l="26171" r="19270" t="6127"/>
          <a:stretch/>
        </p:blipFill>
        <p:spPr>
          <a:xfrm>
            <a:off x="-5125" y="0"/>
            <a:ext cx="3330624" cy="7772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66075" y="262125"/>
            <a:ext cx="2131650" cy="213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27175" y="2329475"/>
            <a:ext cx="794800" cy="114385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6914265" y="2588315"/>
            <a:ext cx="3033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Unlock Your Digital Potential</a:t>
            </a:r>
            <a:endParaRPr b="1" sz="11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512397" y="3872885"/>
            <a:ext cx="3033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800">
                <a:solidFill>
                  <a:srgbClr val="1A3550"/>
                </a:solidFill>
                <a:latin typeface="Spartan"/>
                <a:ea typeface="Spartan"/>
                <a:cs typeface="Spartan"/>
                <a:sym typeface="Spartan"/>
              </a:rPr>
              <a:t>CONTACT DETAILS</a:t>
            </a:r>
            <a:endParaRPr b="1" sz="1800">
              <a:solidFill>
                <a:srgbClr val="1A3550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512397" y="4464632"/>
            <a:ext cx="30336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2542 Pike Street, San Diego,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California, 92126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 +1  858-635-3615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DigitalMarketing@mail.com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512397" y="7354456"/>
            <a:ext cx="3033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Comfortaa Medium"/>
                <a:ea typeface="Comfortaa Medium"/>
                <a:cs typeface="Comfortaa Medium"/>
                <a:sym typeface="Comfortaa Medium"/>
              </a:rPr>
              <a:t>DigitalMarketingBrochure.com</a:t>
            </a:r>
            <a:endParaRPr sz="1200">
              <a:latin typeface="Comfortaa Medium"/>
              <a:ea typeface="Comfortaa Medium"/>
              <a:cs typeface="Comfortaa Medium"/>
              <a:sym typeface="Comfortaa Medium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8078125" y="5764550"/>
            <a:ext cx="1734450" cy="1732847"/>
            <a:chOff x="8078125" y="5764550"/>
            <a:chExt cx="1734450" cy="1732847"/>
          </a:xfrm>
        </p:grpSpPr>
        <p:grpSp>
          <p:nvGrpSpPr>
            <p:cNvPr id="67" name="Google Shape;67;p13"/>
            <p:cNvGrpSpPr/>
            <p:nvPr/>
          </p:nvGrpSpPr>
          <p:grpSpPr>
            <a:xfrm>
              <a:off x="8078125" y="5764550"/>
              <a:ext cx="1734450" cy="82500"/>
              <a:chOff x="8078125" y="5764550"/>
              <a:chExt cx="1734450" cy="82500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8078125" y="5970843"/>
              <a:ext cx="1734450" cy="82500"/>
              <a:chOff x="8078125" y="5764550"/>
              <a:chExt cx="1734450" cy="82500"/>
            </a:xfrm>
          </p:grpSpPr>
          <p:sp>
            <p:nvSpPr>
              <p:cNvPr id="78" name="Google Shape;7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8078125" y="6177137"/>
              <a:ext cx="1734450" cy="82500"/>
              <a:chOff x="8078125" y="5764550"/>
              <a:chExt cx="1734450" cy="82500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8078125" y="6383430"/>
              <a:ext cx="1734450" cy="82500"/>
              <a:chOff x="8078125" y="5764550"/>
              <a:chExt cx="1734450" cy="82500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8078125" y="6589724"/>
              <a:ext cx="1734450" cy="82500"/>
              <a:chOff x="8078125" y="5764550"/>
              <a:chExt cx="1734450" cy="82500"/>
            </a:xfrm>
          </p:grpSpPr>
          <p:sp>
            <p:nvSpPr>
              <p:cNvPr id="108" name="Google Shape;10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8078125" y="6796017"/>
              <a:ext cx="1734450" cy="82500"/>
              <a:chOff x="8078125" y="5764550"/>
              <a:chExt cx="1734450" cy="82500"/>
            </a:xfrm>
          </p:grpSpPr>
          <p:sp>
            <p:nvSpPr>
              <p:cNvPr id="118" name="Google Shape;11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8078125" y="7002310"/>
              <a:ext cx="1734450" cy="82500"/>
              <a:chOff x="8078125" y="5764550"/>
              <a:chExt cx="1734450" cy="82500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>
              <a:off x="8078125" y="7208604"/>
              <a:ext cx="1734450" cy="82500"/>
              <a:chOff x="8078125" y="5764550"/>
              <a:chExt cx="1734450" cy="82500"/>
            </a:xfrm>
          </p:grpSpPr>
          <p:sp>
            <p:nvSpPr>
              <p:cNvPr id="138" name="Google Shape;13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Google Shape;14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7" name="Google Shape;147;p13"/>
            <p:cNvGrpSpPr/>
            <p:nvPr/>
          </p:nvGrpSpPr>
          <p:grpSpPr>
            <a:xfrm>
              <a:off x="8078125" y="7414897"/>
              <a:ext cx="1734450" cy="82500"/>
              <a:chOff x="8078125" y="5764550"/>
              <a:chExt cx="1734450" cy="82500"/>
            </a:xfrm>
          </p:grpSpPr>
          <p:sp>
            <p:nvSpPr>
              <p:cNvPr id="148" name="Google Shape;148;p13"/>
              <p:cNvSpPr/>
              <p:nvPr/>
            </p:nvSpPr>
            <p:spPr>
              <a:xfrm>
                <a:off x="973007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13"/>
              <p:cNvSpPr/>
              <p:nvPr/>
            </p:nvSpPr>
            <p:spPr>
              <a:xfrm>
                <a:off x="9523581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3"/>
              <p:cNvSpPr/>
              <p:nvPr/>
            </p:nvSpPr>
            <p:spPr>
              <a:xfrm>
                <a:off x="9317088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9110594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3"/>
              <p:cNvSpPr/>
              <p:nvPr/>
            </p:nvSpPr>
            <p:spPr>
              <a:xfrm>
                <a:off x="8904100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3"/>
              <p:cNvSpPr/>
              <p:nvPr/>
            </p:nvSpPr>
            <p:spPr>
              <a:xfrm>
                <a:off x="8697606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8491113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8284619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3"/>
              <p:cNvSpPr/>
              <p:nvPr/>
            </p:nvSpPr>
            <p:spPr>
              <a:xfrm>
                <a:off x="8078125" y="5764550"/>
                <a:ext cx="82500" cy="82500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7" name="Google Shape;157;p13"/>
          <p:cNvGrpSpPr/>
          <p:nvPr/>
        </p:nvGrpSpPr>
        <p:grpSpPr>
          <a:xfrm>
            <a:off x="-5125" y="3465382"/>
            <a:ext cx="3334983" cy="4306871"/>
            <a:chOff x="-5125" y="3465382"/>
            <a:chExt cx="3334983" cy="4306871"/>
          </a:xfrm>
        </p:grpSpPr>
        <p:sp>
          <p:nvSpPr>
            <p:cNvPr id="158" name="Google Shape;158;p13"/>
            <p:cNvSpPr/>
            <p:nvPr/>
          </p:nvSpPr>
          <p:spPr>
            <a:xfrm>
              <a:off x="-5125" y="3465382"/>
              <a:ext cx="3334983" cy="4306871"/>
            </a:xfrm>
            <a:custGeom>
              <a:rect b="b" l="l" r="r" t="t"/>
              <a:pathLst>
                <a:path extrusionOk="0" h="172034" w="133841">
                  <a:moveTo>
                    <a:pt x="0" y="0"/>
                  </a:moveTo>
                  <a:lnTo>
                    <a:pt x="133841" y="48751"/>
                  </a:lnTo>
                  <a:lnTo>
                    <a:pt x="133841" y="103888"/>
                  </a:lnTo>
                  <a:lnTo>
                    <a:pt x="24" y="172034"/>
                  </a:lnTo>
                  <a:close/>
                </a:path>
              </a:pathLst>
            </a:custGeom>
            <a:solidFill>
              <a:srgbClr val="C2CD3D"/>
            </a:solidFill>
            <a:ln>
              <a:noFill/>
            </a:ln>
            <a:effectLst>
              <a:outerShdw blurRad="271463" rotWithShape="0" algn="bl" dir="7200000" dist="114300">
                <a:srgbClr val="000000">
                  <a:alpha val="50000"/>
                </a:srgbClr>
              </a:outerShdw>
            </a:effectLst>
          </p:spPr>
        </p:sp>
        <p:sp>
          <p:nvSpPr>
            <p:cNvPr id="159" name="Google Shape;159;p13"/>
            <p:cNvSpPr txBox="1"/>
            <p:nvPr/>
          </p:nvSpPr>
          <p:spPr>
            <a:xfrm>
              <a:off x="394775" y="4655748"/>
              <a:ext cx="2759100" cy="176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Ready to take your digital presence to the next level? Contact us today for a free consultation and let's discuss how our digital marketing solutions can benefit your business</a:t>
              </a:r>
              <a:endParaRPr sz="13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pic>
        <p:nvPicPr>
          <p:cNvPr id="160" name="Google Shape;160;p13"/>
          <p:cNvPicPr preferRelativeResize="0"/>
          <p:nvPr/>
        </p:nvPicPr>
        <p:blipFill rotWithShape="1">
          <a:blip r:embed="rId8">
            <a:alphaModFix/>
          </a:blip>
          <a:srcRect b="0" l="16853" r="0" t="53288"/>
          <a:stretch/>
        </p:blipFill>
        <p:spPr>
          <a:xfrm>
            <a:off x="-5125" y="0"/>
            <a:ext cx="1977775" cy="111112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3"/>
          <p:cNvSpPr txBox="1"/>
          <p:nvPr/>
        </p:nvSpPr>
        <p:spPr>
          <a:xfrm>
            <a:off x="6893558" y="424256"/>
            <a:ext cx="3033600" cy="19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3800">
                <a:solidFill>
                  <a:srgbClr val="C2CD3D"/>
                </a:solidFill>
                <a:latin typeface="Spartan"/>
                <a:ea typeface="Spartan"/>
                <a:cs typeface="Spartan"/>
                <a:sym typeface="Spartan"/>
              </a:rPr>
              <a:t>DIGITAL</a:t>
            </a:r>
            <a:r>
              <a:rPr b="1" lang="uk" sz="3800">
                <a:solidFill>
                  <a:schemeClr val="dk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endParaRPr b="1" sz="3800">
              <a:solidFill>
                <a:schemeClr val="dk2"/>
              </a:solidFill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3300">
                <a:solidFill>
                  <a:srgbClr val="1A3550"/>
                </a:solidFill>
                <a:latin typeface="Spartan"/>
                <a:ea typeface="Spartan"/>
                <a:cs typeface="Spartan"/>
                <a:sym typeface="Spartan"/>
              </a:rPr>
              <a:t>MARKETING</a:t>
            </a:r>
            <a:r>
              <a:rPr b="1" lang="uk" sz="3800">
                <a:solidFill>
                  <a:schemeClr val="dk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endParaRPr b="1" sz="3800">
              <a:solidFill>
                <a:schemeClr val="dk2"/>
              </a:solidFill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400">
                <a:solidFill>
                  <a:srgbClr val="C2CD3D"/>
                </a:solidFill>
                <a:latin typeface="Spartan"/>
                <a:ea typeface="Spartan"/>
                <a:cs typeface="Spartan"/>
                <a:sym typeface="Spartan"/>
              </a:rPr>
              <a:t>BROCHURE</a:t>
            </a:r>
            <a:endParaRPr b="1" sz="3400">
              <a:solidFill>
                <a:srgbClr val="C2CD3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oogle Shape;166;p14"/>
          <p:cNvGrpSpPr/>
          <p:nvPr/>
        </p:nvGrpSpPr>
        <p:grpSpPr>
          <a:xfrm>
            <a:off x="6728400" y="-875"/>
            <a:ext cx="3335100" cy="7773275"/>
            <a:chOff x="6728400" y="-875"/>
            <a:chExt cx="3335100" cy="7773275"/>
          </a:xfrm>
        </p:grpSpPr>
        <p:sp>
          <p:nvSpPr>
            <p:cNvPr id="167" name="Google Shape;167;p14"/>
            <p:cNvSpPr/>
            <p:nvPr/>
          </p:nvSpPr>
          <p:spPr>
            <a:xfrm>
              <a:off x="6728400" y="0"/>
              <a:ext cx="3335100" cy="7772400"/>
            </a:xfrm>
            <a:prstGeom prst="rect">
              <a:avLst/>
            </a:prstGeom>
            <a:solidFill>
              <a:srgbClr val="1A355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68" name="Google Shape;168;p14"/>
            <p:cNvPicPr preferRelativeResize="0"/>
            <p:nvPr/>
          </p:nvPicPr>
          <p:blipFill rotWithShape="1">
            <a:blip r:embed="rId3">
              <a:alphaModFix/>
            </a:blip>
            <a:srcRect b="0" l="0" r="23424" t="14383"/>
            <a:stretch/>
          </p:blipFill>
          <p:spPr>
            <a:xfrm>
              <a:off x="8873950" y="-875"/>
              <a:ext cx="1189550" cy="666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9" name="Google Shape;169;p14"/>
          <p:cNvSpPr txBox="1"/>
          <p:nvPr/>
        </p:nvSpPr>
        <p:spPr>
          <a:xfrm>
            <a:off x="6929999" y="220150"/>
            <a:ext cx="3098400" cy="11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100">
                <a:solidFill>
                  <a:srgbClr val="C2CD3D"/>
                </a:solidFill>
                <a:latin typeface="Spartan"/>
                <a:ea typeface="Spartan"/>
                <a:cs typeface="Spartan"/>
                <a:sym typeface="Spartan"/>
              </a:rPr>
              <a:t>WHY </a:t>
            </a:r>
            <a:endParaRPr b="1" sz="3100">
              <a:solidFill>
                <a:srgbClr val="C2CD3D"/>
              </a:solidFill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100">
                <a:solidFill>
                  <a:srgbClr val="C2CD3D"/>
                </a:solidFill>
                <a:latin typeface="Spartan"/>
                <a:ea typeface="Spartan"/>
                <a:cs typeface="Spartan"/>
                <a:sym typeface="Spartan"/>
              </a:rPr>
              <a:t>CHOOSE US:</a:t>
            </a:r>
            <a:endParaRPr b="1" sz="3100">
              <a:solidFill>
                <a:srgbClr val="C2CD3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170" name="Google Shape;170;p14"/>
          <p:cNvGrpSpPr/>
          <p:nvPr/>
        </p:nvGrpSpPr>
        <p:grpSpPr>
          <a:xfrm>
            <a:off x="6930000" y="1765605"/>
            <a:ext cx="2948700" cy="1166235"/>
            <a:chOff x="6930000" y="1765605"/>
            <a:chExt cx="2948700" cy="1166235"/>
          </a:xfrm>
        </p:grpSpPr>
        <p:sp>
          <p:nvSpPr>
            <p:cNvPr id="171" name="Google Shape;171;p14"/>
            <p:cNvSpPr txBox="1"/>
            <p:nvPr/>
          </p:nvSpPr>
          <p:spPr>
            <a:xfrm>
              <a:off x="6930000" y="1765605"/>
              <a:ext cx="2759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Tailored Strategies:</a:t>
              </a:r>
              <a:endParaRPr b="1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2" name="Google Shape;172;p14"/>
            <p:cNvSpPr txBox="1"/>
            <p:nvPr/>
          </p:nvSpPr>
          <p:spPr>
            <a:xfrm>
              <a:off x="6930000" y="2051339"/>
              <a:ext cx="2948700" cy="88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D5DADF"/>
                  </a:solidFill>
                  <a:latin typeface="Comfortaa"/>
                  <a:ea typeface="Comfortaa"/>
                  <a:cs typeface="Comfortaa"/>
                  <a:sym typeface="Comfortaa"/>
                </a:rPr>
                <a:t>Our approach isn't one-size-fits-all. We craft bespoke marketing strategies based on your unique business needs, ensuring maximum impact and results.</a:t>
              </a:r>
              <a:endParaRPr sz="1100">
                <a:solidFill>
                  <a:srgbClr val="D5DAD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73" name="Google Shape;173;p14"/>
          <p:cNvGrpSpPr/>
          <p:nvPr/>
        </p:nvGrpSpPr>
        <p:grpSpPr>
          <a:xfrm>
            <a:off x="6930000" y="3369512"/>
            <a:ext cx="2948700" cy="1396431"/>
            <a:chOff x="6930000" y="1779212"/>
            <a:chExt cx="2948700" cy="1396431"/>
          </a:xfrm>
        </p:grpSpPr>
        <p:sp>
          <p:nvSpPr>
            <p:cNvPr id="174" name="Google Shape;174;p14"/>
            <p:cNvSpPr txBox="1"/>
            <p:nvPr/>
          </p:nvSpPr>
          <p:spPr>
            <a:xfrm>
              <a:off x="6930000" y="1779212"/>
              <a:ext cx="2759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Proven Track Record:</a:t>
              </a:r>
              <a:endParaRPr b="1" sz="15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5" name="Google Shape;175;p14"/>
            <p:cNvSpPr txBox="1"/>
            <p:nvPr/>
          </p:nvSpPr>
          <p:spPr>
            <a:xfrm>
              <a:off x="6930000" y="2058143"/>
              <a:ext cx="2948700" cy="111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D5DADF"/>
                  </a:solidFill>
                  <a:latin typeface="Comfortaa"/>
                  <a:ea typeface="Comfortaa"/>
                  <a:cs typeface="Comfortaa"/>
                  <a:sym typeface="Comfortaa"/>
                </a:rPr>
                <a:t>Backed by a history of success, we've helped numerous businesses thrive in the digital landscape. Our portfolio showcases tangible results and satisfied clients.</a:t>
              </a:r>
              <a:endParaRPr sz="1100">
                <a:solidFill>
                  <a:srgbClr val="D5DAD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76" name="Google Shape;176;p14"/>
          <p:cNvGrpSpPr/>
          <p:nvPr/>
        </p:nvGrpSpPr>
        <p:grpSpPr>
          <a:xfrm>
            <a:off x="6930000" y="5224023"/>
            <a:ext cx="2948700" cy="1403235"/>
            <a:chOff x="6930000" y="1779212"/>
            <a:chExt cx="2948700" cy="1403235"/>
          </a:xfrm>
        </p:grpSpPr>
        <p:sp>
          <p:nvSpPr>
            <p:cNvPr id="177" name="Google Shape;177;p14"/>
            <p:cNvSpPr txBox="1"/>
            <p:nvPr/>
          </p:nvSpPr>
          <p:spPr>
            <a:xfrm>
              <a:off x="6930000" y="1779212"/>
              <a:ext cx="2759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Innovative Technologies:</a:t>
              </a:r>
              <a:endParaRPr b="1" sz="15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6930000" y="2064946"/>
              <a:ext cx="2948700" cy="111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D5DADF"/>
                  </a:solidFill>
                  <a:latin typeface="Comfortaa"/>
                  <a:ea typeface="Comfortaa"/>
                  <a:cs typeface="Comfortaa"/>
                  <a:sym typeface="Comfortaa"/>
                </a:rPr>
                <a:t>We leverage cutting-edge tools and stay updated with the latest trends to keep your campaigns ahead of the curve, ensuring you're always at the forefront of your industry.</a:t>
              </a:r>
              <a:endParaRPr sz="1100">
                <a:solidFill>
                  <a:srgbClr val="D5DAD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179" name="Google Shape;179;p14"/>
          <p:cNvSpPr txBox="1"/>
          <p:nvPr/>
        </p:nvSpPr>
        <p:spPr>
          <a:xfrm>
            <a:off x="235982" y="240561"/>
            <a:ext cx="3989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300">
                <a:solidFill>
                  <a:srgbClr val="1A3550"/>
                </a:solidFill>
                <a:latin typeface="Spartan"/>
                <a:ea typeface="Spartan"/>
                <a:cs typeface="Spartan"/>
                <a:sym typeface="Spartan"/>
              </a:rPr>
              <a:t>INTRODUCTION:</a:t>
            </a:r>
            <a:endParaRPr b="1" sz="2300">
              <a:solidFill>
                <a:srgbClr val="1A3550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80" name="Google Shape;180;p14"/>
          <p:cNvSpPr txBox="1"/>
          <p:nvPr/>
        </p:nvSpPr>
        <p:spPr>
          <a:xfrm>
            <a:off x="870850" y="847107"/>
            <a:ext cx="56130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rPr>
              <a:t>Welcome to [Your Company Name], where innovation meets results! In today's digital age, a robust online presence is paramount for business success. Our tailored digital marketing solutions are designed to elevate your brand, increase visibility, and drive measurable results.</a:t>
            </a:r>
            <a:endParaRPr sz="1100">
              <a:solidFill>
                <a:srgbClr val="1D1D1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1" name="Google Shape;181;p14"/>
          <p:cNvSpPr txBox="1"/>
          <p:nvPr/>
        </p:nvSpPr>
        <p:spPr>
          <a:xfrm>
            <a:off x="235982" y="2104757"/>
            <a:ext cx="398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00">
                <a:solidFill>
                  <a:srgbClr val="1A3550"/>
                </a:solidFill>
                <a:latin typeface="Spartan"/>
                <a:ea typeface="Spartan"/>
                <a:cs typeface="Spartan"/>
                <a:sym typeface="Spartan"/>
              </a:rPr>
              <a:t>SERVICES WE OFFER:</a:t>
            </a:r>
            <a:endParaRPr b="1" sz="2600">
              <a:solidFill>
                <a:srgbClr val="1A3550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82" name="Google Shape;182;p14"/>
          <p:cNvSpPr txBox="1"/>
          <p:nvPr/>
        </p:nvSpPr>
        <p:spPr>
          <a:xfrm>
            <a:off x="1381125" y="2738507"/>
            <a:ext cx="2612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rPr>
              <a:t>Social Media Management:</a:t>
            </a:r>
            <a:endParaRPr b="1" sz="1300">
              <a:solidFill>
                <a:srgbClr val="1D1D1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3" name="Google Shape;183;p14"/>
          <p:cNvSpPr txBox="1"/>
          <p:nvPr/>
        </p:nvSpPr>
        <p:spPr>
          <a:xfrm>
            <a:off x="1376026" y="3013575"/>
            <a:ext cx="52557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rPr>
              <a:t>• Engage your audience on platforms like Facebook, Instagram, and Twitter.</a:t>
            </a:r>
            <a:endParaRPr sz="1000">
              <a:solidFill>
                <a:srgbClr val="1D1D1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rPr>
              <a:t>• Craft compelling content and leverage targeted advertising.</a:t>
            </a:r>
            <a:endParaRPr sz="1000">
              <a:solidFill>
                <a:srgbClr val="1D1D1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84" name="Google Shape;184;p14"/>
          <p:cNvGrpSpPr/>
          <p:nvPr/>
        </p:nvGrpSpPr>
        <p:grpSpPr>
          <a:xfrm>
            <a:off x="1376025" y="3700454"/>
            <a:ext cx="5223600" cy="666779"/>
            <a:chOff x="1376025" y="3697800"/>
            <a:chExt cx="5223600" cy="666779"/>
          </a:xfrm>
        </p:grpSpPr>
        <p:sp>
          <p:nvSpPr>
            <p:cNvPr id="185" name="Google Shape;185;p14"/>
            <p:cNvSpPr txBox="1"/>
            <p:nvPr/>
          </p:nvSpPr>
          <p:spPr>
            <a:xfrm>
              <a:off x="1381125" y="3697800"/>
              <a:ext cx="3335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Search Engine Optimization (SEO):</a:t>
              </a:r>
              <a:endParaRPr b="1" sz="13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1376025" y="3979679"/>
              <a:ext cx="52236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Improve your website's ranking on search engines.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Drive organic traffic and increase online visibility.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87" name="Google Shape;187;p14"/>
          <p:cNvGrpSpPr/>
          <p:nvPr/>
        </p:nvGrpSpPr>
        <p:grpSpPr>
          <a:xfrm>
            <a:off x="1376025" y="4669211"/>
            <a:ext cx="5223600" cy="666779"/>
            <a:chOff x="1376025" y="3697800"/>
            <a:chExt cx="5223600" cy="666779"/>
          </a:xfrm>
        </p:grpSpPr>
        <p:sp>
          <p:nvSpPr>
            <p:cNvPr id="188" name="Google Shape;188;p14"/>
            <p:cNvSpPr txBox="1"/>
            <p:nvPr/>
          </p:nvSpPr>
          <p:spPr>
            <a:xfrm>
              <a:off x="1381125" y="3697800"/>
              <a:ext cx="3335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Pay-Per-Click (PPC) Advertising:</a:t>
              </a:r>
              <a:endParaRPr b="1" sz="13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1376025" y="3979679"/>
              <a:ext cx="52236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Create effective ad campaigns to reach your target audience.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Maximize ROI with data-driven strategies.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90" name="Google Shape;190;p14"/>
          <p:cNvGrpSpPr/>
          <p:nvPr/>
        </p:nvGrpSpPr>
        <p:grpSpPr>
          <a:xfrm>
            <a:off x="1376025" y="5637968"/>
            <a:ext cx="5223600" cy="897479"/>
            <a:chOff x="1376025" y="3697800"/>
            <a:chExt cx="5223600" cy="897479"/>
          </a:xfrm>
        </p:grpSpPr>
        <p:sp>
          <p:nvSpPr>
            <p:cNvPr id="191" name="Google Shape;191;p14"/>
            <p:cNvSpPr txBox="1"/>
            <p:nvPr/>
          </p:nvSpPr>
          <p:spPr>
            <a:xfrm>
              <a:off x="1381125" y="3697800"/>
              <a:ext cx="3335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Content Marketing:</a:t>
              </a:r>
              <a:endParaRPr b="1" sz="13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2" name="Google Shape;192;p14"/>
            <p:cNvSpPr txBox="1"/>
            <p:nvPr/>
          </p:nvSpPr>
          <p:spPr>
            <a:xfrm>
              <a:off x="1376025" y="3979679"/>
              <a:ext cx="52236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Develop and distribute valuable content to attract and retain 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your audience.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Establish thought leadership in your industry.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93" name="Google Shape;193;p14"/>
          <p:cNvGrpSpPr/>
          <p:nvPr/>
        </p:nvGrpSpPr>
        <p:grpSpPr>
          <a:xfrm>
            <a:off x="1376025" y="6837425"/>
            <a:ext cx="5223600" cy="666779"/>
            <a:chOff x="1376025" y="3697800"/>
            <a:chExt cx="5223600" cy="666779"/>
          </a:xfrm>
        </p:grpSpPr>
        <p:sp>
          <p:nvSpPr>
            <p:cNvPr id="194" name="Google Shape;194;p14"/>
            <p:cNvSpPr txBox="1"/>
            <p:nvPr/>
          </p:nvSpPr>
          <p:spPr>
            <a:xfrm>
              <a:off x="1381125" y="3697800"/>
              <a:ext cx="3335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Email Marketing:</a:t>
              </a:r>
              <a:endParaRPr b="1" sz="13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5" name="Google Shape;195;p14"/>
            <p:cNvSpPr txBox="1"/>
            <p:nvPr/>
          </p:nvSpPr>
          <p:spPr>
            <a:xfrm>
              <a:off x="1376025" y="3979679"/>
              <a:ext cx="52236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Nurture leads and maintain customer engagement.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• Personalized campaigns for increased conversion rates.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196" name="Google Shape;196;p14"/>
          <p:cNvSpPr txBox="1"/>
          <p:nvPr/>
        </p:nvSpPr>
        <p:spPr>
          <a:xfrm>
            <a:off x="811514" y="2682742"/>
            <a:ext cx="40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400">
                <a:solidFill>
                  <a:srgbClr val="EDEDED"/>
                </a:solidFill>
                <a:latin typeface="Spartan"/>
                <a:ea typeface="Spartan"/>
                <a:cs typeface="Spartan"/>
                <a:sym typeface="Spartan"/>
              </a:rPr>
              <a:t>1</a:t>
            </a:r>
            <a:endParaRPr b="1" sz="5400">
              <a:solidFill>
                <a:srgbClr val="EDEDE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97" name="Google Shape;197;p14"/>
          <p:cNvSpPr txBox="1"/>
          <p:nvPr/>
        </p:nvSpPr>
        <p:spPr>
          <a:xfrm>
            <a:off x="811514" y="3652079"/>
            <a:ext cx="40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400">
                <a:solidFill>
                  <a:srgbClr val="EDEDED"/>
                </a:solidFill>
                <a:latin typeface="Spartan"/>
                <a:ea typeface="Spartan"/>
                <a:cs typeface="Spartan"/>
                <a:sym typeface="Spartan"/>
              </a:rPr>
              <a:t>2</a:t>
            </a:r>
            <a:endParaRPr b="1" sz="5400">
              <a:solidFill>
                <a:srgbClr val="EDEDE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98" name="Google Shape;198;p14"/>
          <p:cNvSpPr txBox="1"/>
          <p:nvPr/>
        </p:nvSpPr>
        <p:spPr>
          <a:xfrm>
            <a:off x="811514" y="4617242"/>
            <a:ext cx="40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400">
                <a:solidFill>
                  <a:srgbClr val="EDEDED"/>
                </a:solidFill>
                <a:latin typeface="Spartan"/>
                <a:ea typeface="Spartan"/>
                <a:cs typeface="Spartan"/>
                <a:sym typeface="Spartan"/>
              </a:rPr>
              <a:t>3</a:t>
            </a:r>
            <a:endParaRPr b="1" sz="5400">
              <a:solidFill>
                <a:srgbClr val="EDEDE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99" name="Google Shape;199;p14"/>
          <p:cNvSpPr txBox="1"/>
          <p:nvPr/>
        </p:nvSpPr>
        <p:spPr>
          <a:xfrm>
            <a:off x="811514" y="5567907"/>
            <a:ext cx="40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400">
                <a:solidFill>
                  <a:srgbClr val="EDEDED"/>
                </a:solidFill>
                <a:latin typeface="Spartan"/>
                <a:ea typeface="Spartan"/>
                <a:cs typeface="Spartan"/>
                <a:sym typeface="Spartan"/>
              </a:rPr>
              <a:t>4</a:t>
            </a:r>
            <a:endParaRPr b="1" sz="5400">
              <a:solidFill>
                <a:srgbClr val="EDEDE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200" name="Google Shape;200;p14"/>
          <p:cNvSpPr txBox="1"/>
          <p:nvPr/>
        </p:nvSpPr>
        <p:spPr>
          <a:xfrm>
            <a:off x="811514" y="6772139"/>
            <a:ext cx="40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400">
                <a:solidFill>
                  <a:srgbClr val="EDEDED"/>
                </a:solidFill>
                <a:latin typeface="Spartan"/>
                <a:ea typeface="Spartan"/>
                <a:cs typeface="Spartan"/>
                <a:sym typeface="Spartan"/>
              </a:rPr>
              <a:t>5</a:t>
            </a:r>
            <a:endParaRPr b="1" sz="5400">
              <a:solidFill>
                <a:srgbClr val="EDEDE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201" name="Google Shape;201;p14"/>
          <p:cNvSpPr/>
          <p:nvPr/>
        </p:nvSpPr>
        <p:spPr>
          <a:xfrm rot="5400000">
            <a:off x="-184400" y="963325"/>
            <a:ext cx="922500" cy="553500"/>
          </a:xfrm>
          <a:prstGeom prst="triangle">
            <a:avLst>
              <a:gd fmla="val 50388" name="adj"/>
            </a:avLst>
          </a:prstGeom>
          <a:solidFill>
            <a:srgbClr val="C2CD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2" name="Google Shape;202;p14"/>
          <p:cNvPicPr preferRelativeResize="0"/>
          <p:nvPr/>
        </p:nvPicPr>
        <p:blipFill rotWithShape="1">
          <a:blip r:embed="rId4">
            <a:alphaModFix/>
          </a:blip>
          <a:srcRect b="0" l="63906" r="0" t="0"/>
          <a:stretch/>
        </p:blipFill>
        <p:spPr>
          <a:xfrm>
            <a:off x="96" y="4669200"/>
            <a:ext cx="553500" cy="153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5400000">
            <a:off x="5572163" y="3889890"/>
            <a:ext cx="1540550" cy="77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14"/>
          <p:cNvPicPr preferRelativeResize="0"/>
          <p:nvPr/>
        </p:nvPicPr>
        <p:blipFill rotWithShape="1">
          <a:blip r:embed="rId6">
            <a:alphaModFix/>
          </a:blip>
          <a:srcRect b="36840" l="0" r="0" t="0"/>
          <a:stretch/>
        </p:blipFill>
        <p:spPr>
          <a:xfrm>
            <a:off x="8340375" y="6837253"/>
            <a:ext cx="1475975" cy="93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