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Lst>
  <p:sldSz cy="10692000" cx="7560000"/>
  <p:notesSz cx="6858000" cy="9144000"/>
  <p:embeddedFontLst>
    <p:embeddedFont>
      <p:font typeface="Ubuntu"/>
      <p:regular r:id="rId9"/>
      <p:bold r:id="rId10"/>
      <p:italic r:id="rId11"/>
      <p:boldItalic r:id="rId12"/>
    </p:embeddedFont>
    <p:embeddedFont>
      <p:font typeface="Ubuntu Medium"/>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Ubuntu-italic.fntdata"/><Relationship Id="rId10" Type="http://schemas.openxmlformats.org/officeDocument/2006/relationships/font" Target="fonts/Ubuntu-bold.fntdata"/><Relationship Id="rId13" Type="http://schemas.openxmlformats.org/officeDocument/2006/relationships/font" Target="fonts/UbuntuMedium-regular.fntdata"/><Relationship Id="rId12" Type="http://schemas.openxmlformats.org/officeDocument/2006/relationships/font" Target="fonts/Ubuntu-bold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Ubuntu-regular.fntdata"/><Relationship Id="rId15" Type="http://schemas.openxmlformats.org/officeDocument/2006/relationships/font" Target="fonts/UbuntuMedium-italic.fntdata"/><Relationship Id="rId14" Type="http://schemas.openxmlformats.org/officeDocument/2006/relationships/font" Target="fonts/UbuntuMedium-bold.fntdata"/><Relationship Id="rId16" Type="http://schemas.openxmlformats.org/officeDocument/2006/relationships/font" Target="fonts/UbuntuMedium-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0db9e166f7_0_15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0db9e166f7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0db9e166f7_0_28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20db9e166f7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0db9e166f7_0_397: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0db9e166f7_0_3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2007275"/>
            <a:ext cx="2430000" cy="8684700"/>
          </a:xfrm>
          <a:prstGeom prst="rect">
            <a:avLst/>
          </a:prstGeom>
          <a:solidFill>
            <a:srgbClr val="F1F1F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5" name="Google Shape;55;p13"/>
          <p:cNvGrpSpPr/>
          <p:nvPr/>
        </p:nvGrpSpPr>
        <p:grpSpPr>
          <a:xfrm>
            <a:off x="1245300" y="664316"/>
            <a:ext cx="5069400" cy="818734"/>
            <a:chOff x="1245300" y="664316"/>
            <a:chExt cx="5069400" cy="818734"/>
          </a:xfrm>
        </p:grpSpPr>
        <p:sp>
          <p:nvSpPr>
            <p:cNvPr id="56" name="Google Shape;56;p13"/>
            <p:cNvSpPr txBox="1"/>
            <p:nvPr/>
          </p:nvSpPr>
          <p:spPr>
            <a:xfrm>
              <a:off x="1245300" y="664316"/>
              <a:ext cx="5069400" cy="477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100">
                  <a:solidFill>
                    <a:srgbClr val="343434"/>
                  </a:solidFill>
                  <a:latin typeface="Ubuntu Medium"/>
                  <a:ea typeface="Ubuntu Medium"/>
                  <a:cs typeface="Ubuntu Medium"/>
                  <a:sym typeface="Ubuntu Medium"/>
                </a:rPr>
                <a:t>D A V I D  T A Y L O R</a:t>
              </a:r>
              <a:endParaRPr sz="3100">
                <a:solidFill>
                  <a:srgbClr val="343434"/>
                </a:solidFill>
                <a:latin typeface="Ubuntu Medium"/>
                <a:ea typeface="Ubuntu Medium"/>
                <a:cs typeface="Ubuntu Medium"/>
                <a:sym typeface="Ubuntu Medium"/>
              </a:endParaRPr>
            </a:p>
          </p:txBody>
        </p:sp>
        <p:sp>
          <p:nvSpPr>
            <p:cNvPr id="57" name="Google Shape;57;p13"/>
            <p:cNvSpPr txBox="1"/>
            <p:nvPr/>
          </p:nvSpPr>
          <p:spPr>
            <a:xfrm>
              <a:off x="2033475" y="1298250"/>
              <a:ext cx="3493200" cy="1848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200">
                  <a:solidFill>
                    <a:srgbClr val="343434"/>
                  </a:solidFill>
                  <a:latin typeface="Ubuntu"/>
                  <a:ea typeface="Ubuntu"/>
                  <a:cs typeface="Ubuntu"/>
                  <a:sym typeface="Ubuntu"/>
                </a:rPr>
                <a:t>RESEARCH ASSISTANT</a:t>
              </a:r>
              <a:endParaRPr sz="1200">
                <a:solidFill>
                  <a:srgbClr val="343434"/>
                </a:solidFill>
                <a:latin typeface="Ubuntu"/>
                <a:ea typeface="Ubuntu"/>
                <a:cs typeface="Ubuntu"/>
                <a:sym typeface="Ubuntu"/>
              </a:endParaRPr>
            </a:p>
          </p:txBody>
        </p:sp>
      </p:grpSp>
      <p:cxnSp>
        <p:nvCxnSpPr>
          <p:cNvPr id="58" name="Google Shape;58;p13"/>
          <p:cNvCxnSpPr/>
          <p:nvPr/>
        </p:nvCxnSpPr>
        <p:spPr>
          <a:xfrm>
            <a:off x="0" y="2011975"/>
            <a:ext cx="7563900" cy="0"/>
          </a:xfrm>
          <a:prstGeom prst="straightConnector1">
            <a:avLst/>
          </a:prstGeom>
          <a:noFill/>
          <a:ln cap="flat" cmpd="sng" w="38100">
            <a:solidFill>
              <a:srgbClr val="F1F1F1"/>
            </a:solidFill>
            <a:prstDash val="solid"/>
            <a:round/>
            <a:headEnd len="med" w="med" type="none"/>
            <a:tailEnd len="med" w="med" type="none"/>
          </a:ln>
        </p:spPr>
      </p:cxnSp>
      <p:grpSp>
        <p:nvGrpSpPr>
          <p:cNvPr id="59" name="Google Shape;59;p13"/>
          <p:cNvGrpSpPr/>
          <p:nvPr/>
        </p:nvGrpSpPr>
        <p:grpSpPr>
          <a:xfrm>
            <a:off x="2819475" y="2403150"/>
            <a:ext cx="4499988" cy="1401000"/>
            <a:chOff x="2819475" y="2403150"/>
            <a:chExt cx="4499988" cy="1401000"/>
          </a:xfrm>
        </p:grpSpPr>
        <p:sp>
          <p:nvSpPr>
            <p:cNvPr id="60" name="Google Shape;60;p13"/>
            <p:cNvSpPr txBox="1"/>
            <p:nvPr/>
          </p:nvSpPr>
          <p:spPr>
            <a:xfrm>
              <a:off x="2819475" y="240315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OBJECTIVE:</a:t>
              </a:r>
              <a:endParaRPr sz="1200">
                <a:solidFill>
                  <a:srgbClr val="343434"/>
                </a:solidFill>
                <a:latin typeface="Ubuntu"/>
                <a:ea typeface="Ubuntu"/>
                <a:cs typeface="Ubuntu"/>
                <a:sym typeface="Ubuntu"/>
              </a:endParaRPr>
            </a:p>
          </p:txBody>
        </p:sp>
        <p:sp>
          <p:nvSpPr>
            <p:cNvPr id="61" name="Google Shape;61;p13"/>
            <p:cNvSpPr txBox="1"/>
            <p:nvPr/>
          </p:nvSpPr>
          <p:spPr>
            <a:xfrm>
              <a:off x="2823663" y="2822250"/>
              <a:ext cx="44958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Motivated and results-driven computer science researcher with a passion for advancing the field of artificial intelligence and machine learning. Seeking opportunities to leverage my expertise in natural language processing and deep learning to contribute to innovative research projects, drive technological advancements in the industry.</a:t>
              </a:r>
              <a:endParaRPr sz="1100">
                <a:solidFill>
                  <a:srgbClr val="343434"/>
                </a:solidFill>
                <a:latin typeface="Ubuntu"/>
                <a:ea typeface="Ubuntu"/>
                <a:cs typeface="Ubuntu"/>
                <a:sym typeface="Ubuntu"/>
              </a:endParaRPr>
            </a:p>
          </p:txBody>
        </p:sp>
      </p:grpSp>
      <p:grpSp>
        <p:nvGrpSpPr>
          <p:cNvPr id="62" name="Google Shape;62;p13"/>
          <p:cNvGrpSpPr/>
          <p:nvPr/>
        </p:nvGrpSpPr>
        <p:grpSpPr>
          <a:xfrm>
            <a:off x="326025" y="2403150"/>
            <a:ext cx="2065842" cy="1392633"/>
            <a:chOff x="326025" y="2403150"/>
            <a:chExt cx="2065842" cy="1392633"/>
          </a:xfrm>
        </p:grpSpPr>
        <p:sp>
          <p:nvSpPr>
            <p:cNvPr id="63" name="Google Shape;63;p13"/>
            <p:cNvSpPr txBox="1"/>
            <p:nvPr/>
          </p:nvSpPr>
          <p:spPr>
            <a:xfrm>
              <a:off x="326025" y="240315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CONTACT:</a:t>
              </a:r>
              <a:endParaRPr sz="1200">
                <a:solidFill>
                  <a:srgbClr val="343434"/>
                </a:solidFill>
                <a:latin typeface="Ubuntu"/>
                <a:ea typeface="Ubuntu"/>
                <a:cs typeface="Ubuntu"/>
                <a:sym typeface="Ubuntu"/>
              </a:endParaRPr>
            </a:p>
          </p:txBody>
        </p:sp>
        <p:grpSp>
          <p:nvGrpSpPr>
            <p:cNvPr id="64" name="Google Shape;64;p13"/>
            <p:cNvGrpSpPr/>
            <p:nvPr/>
          </p:nvGrpSpPr>
          <p:grpSpPr>
            <a:xfrm>
              <a:off x="333891" y="3626583"/>
              <a:ext cx="2057976" cy="169200"/>
              <a:chOff x="333891" y="3626583"/>
              <a:chExt cx="2057976" cy="169200"/>
            </a:xfrm>
          </p:grpSpPr>
          <p:sp>
            <p:nvSpPr>
              <p:cNvPr id="65" name="Google Shape;65;p13"/>
              <p:cNvSpPr txBox="1"/>
              <p:nvPr/>
            </p:nvSpPr>
            <p:spPr>
              <a:xfrm>
                <a:off x="643467" y="3626583"/>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david.tayl@email.ltd</a:t>
                </a:r>
                <a:endParaRPr sz="1100">
                  <a:solidFill>
                    <a:srgbClr val="343434"/>
                  </a:solidFill>
                  <a:latin typeface="Ubuntu"/>
                  <a:ea typeface="Ubuntu"/>
                  <a:cs typeface="Ubuntu"/>
                  <a:sym typeface="Ubuntu"/>
                </a:endParaRPr>
              </a:p>
            </p:txBody>
          </p:sp>
          <p:pic>
            <p:nvPicPr>
              <p:cNvPr id="66" name="Google Shape;66;p13"/>
              <p:cNvPicPr preferRelativeResize="0"/>
              <p:nvPr/>
            </p:nvPicPr>
            <p:blipFill>
              <a:blip r:embed="rId3">
                <a:alphaModFix/>
              </a:blip>
              <a:stretch>
                <a:fillRect/>
              </a:stretch>
            </p:blipFill>
            <p:spPr>
              <a:xfrm>
                <a:off x="333891" y="3652958"/>
                <a:ext cx="171625" cy="116450"/>
              </a:xfrm>
              <a:prstGeom prst="rect">
                <a:avLst/>
              </a:prstGeom>
              <a:noFill/>
              <a:ln>
                <a:noFill/>
              </a:ln>
            </p:spPr>
          </p:pic>
        </p:grpSp>
        <p:grpSp>
          <p:nvGrpSpPr>
            <p:cNvPr id="67" name="Google Shape;67;p13"/>
            <p:cNvGrpSpPr/>
            <p:nvPr/>
          </p:nvGrpSpPr>
          <p:grpSpPr>
            <a:xfrm>
              <a:off x="364531" y="3207713"/>
              <a:ext cx="2027336" cy="200825"/>
              <a:chOff x="364531" y="3207713"/>
              <a:chExt cx="2027336" cy="200825"/>
            </a:xfrm>
          </p:grpSpPr>
          <p:sp>
            <p:nvSpPr>
              <p:cNvPr id="68" name="Google Shape;68;p13"/>
              <p:cNvSpPr txBox="1"/>
              <p:nvPr/>
            </p:nvSpPr>
            <p:spPr>
              <a:xfrm>
                <a:off x="643467" y="3223525"/>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(123) 456-7890</a:t>
                </a:r>
                <a:endParaRPr sz="1100">
                  <a:solidFill>
                    <a:srgbClr val="343434"/>
                  </a:solidFill>
                  <a:latin typeface="Ubuntu"/>
                  <a:ea typeface="Ubuntu"/>
                  <a:cs typeface="Ubuntu"/>
                  <a:sym typeface="Ubuntu"/>
                </a:endParaRPr>
              </a:p>
            </p:txBody>
          </p:sp>
          <p:pic>
            <p:nvPicPr>
              <p:cNvPr id="69" name="Google Shape;69;p13"/>
              <p:cNvPicPr preferRelativeResize="0"/>
              <p:nvPr/>
            </p:nvPicPr>
            <p:blipFill>
              <a:blip r:embed="rId4">
                <a:alphaModFix/>
              </a:blip>
              <a:stretch>
                <a:fillRect/>
              </a:stretch>
            </p:blipFill>
            <p:spPr>
              <a:xfrm>
                <a:off x="364531" y="3207713"/>
                <a:ext cx="108150" cy="200825"/>
              </a:xfrm>
              <a:prstGeom prst="rect">
                <a:avLst/>
              </a:prstGeom>
              <a:noFill/>
              <a:ln>
                <a:noFill/>
              </a:ln>
            </p:spPr>
          </p:pic>
        </p:grpSp>
        <p:grpSp>
          <p:nvGrpSpPr>
            <p:cNvPr id="70" name="Google Shape;70;p13"/>
            <p:cNvGrpSpPr/>
            <p:nvPr/>
          </p:nvGrpSpPr>
          <p:grpSpPr>
            <a:xfrm>
              <a:off x="345407" y="2807977"/>
              <a:ext cx="2046460" cy="193750"/>
              <a:chOff x="345407" y="2807977"/>
              <a:chExt cx="2046460" cy="193750"/>
            </a:xfrm>
          </p:grpSpPr>
          <p:sp>
            <p:nvSpPr>
              <p:cNvPr id="71" name="Google Shape;71;p13"/>
              <p:cNvSpPr txBox="1"/>
              <p:nvPr/>
            </p:nvSpPr>
            <p:spPr>
              <a:xfrm>
                <a:off x="643467" y="2822258"/>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Academic City, State</a:t>
                </a:r>
                <a:endParaRPr sz="1100">
                  <a:solidFill>
                    <a:srgbClr val="343434"/>
                  </a:solidFill>
                  <a:latin typeface="Ubuntu"/>
                  <a:ea typeface="Ubuntu"/>
                  <a:cs typeface="Ubuntu"/>
                  <a:sym typeface="Ubuntu"/>
                </a:endParaRPr>
              </a:p>
            </p:txBody>
          </p:sp>
          <p:pic>
            <p:nvPicPr>
              <p:cNvPr id="72" name="Google Shape;72;p13"/>
              <p:cNvPicPr preferRelativeResize="0"/>
              <p:nvPr/>
            </p:nvPicPr>
            <p:blipFill>
              <a:blip r:embed="rId5">
                <a:alphaModFix/>
              </a:blip>
              <a:stretch>
                <a:fillRect/>
              </a:stretch>
            </p:blipFill>
            <p:spPr>
              <a:xfrm>
                <a:off x="345407" y="2807977"/>
                <a:ext cx="145325" cy="193750"/>
              </a:xfrm>
              <a:prstGeom prst="rect">
                <a:avLst/>
              </a:prstGeom>
              <a:noFill/>
              <a:ln>
                <a:noFill/>
              </a:ln>
            </p:spPr>
          </p:pic>
        </p:grpSp>
      </p:grpSp>
      <p:grpSp>
        <p:nvGrpSpPr>
          <p:cNvPr id="73" name="Google Shape;73;p13"/>
          <p:cNvGrpSpPr/>
          <p:nvPr/>
        </p:nvGrpSpPr>
        <p:grpSpPr>
          <a:xfrm>
            <a:off x="326025" y="4196088"/>
            <a:ext cx="2044800" cy="1799348"/>
            <a:chOff x="326025" y="4196088"/>
            <a:chExt cx="2044800" cy="1799348"/>
          </a:xfrm>
        </p:grpSpPr>
        <p:sp>
          <p:nvSpPr>
            <p:cNvPr id="74" name="Google Shape;74;p13"/>
            <p:cNvSpPr txBox="1"/>
            <p:nvPr/>
          </p:nvSpPr>
          <p:spPr>
            <a:xfrm>
              <a:off x="326025" y="419608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SKILLS:</a:t>
              </a:r>
              <a:endParaRPr sz="1200">
                <a:solidFill>
                  <a:srgbClr val="343434"/>
                </a:solidFill>
                <a:latin typeface="Ubuntu"/>
                <a:ea typeface="Ubuntu"/>
                <a:cs typeface="Ubuntu"/>
                <a:sym typeface="Ubuntu"/>
              </a:endParaRPr>
            </a:p>
          </p:txBody>
        </p:sp>
        <p:sp>
          <p:nvSpPr>
            <p:cNvPr id="75" name="Google Shape;75;p13"/>
            <p:cNvSpPr txBox="1"/>
            <p:nvPr/>
          </p:nvSpPr>
          <p:spPr>
            <a:xfrm>
              <a:off x="32602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Python, Java, and C++</a:t>
              </a:r>
              <a:endParaRPr sz="1100">
                <a:solidFill>
                  <a:srgbClr val="343434"/>
                </a:solidFill>
                <a:latin typeface="Ubuntu"/>
                <a:ea typeface="Ubuntu"/>
                <a:cs typeface="Ubuntu"/>
                <a:sym typeface="Ubuntu"/>
              </a:endParaRPr>
            </a:p>
          </p:txBody>
        </p:sp>
        <p:sp>
          <p:nvSpPr>
            <p:cNvPr id="76" name="Google Shape;76;p13"/>
            <p:cNvSpPr txBox="1"/>
            <p:nvPr/>
          </p:nvSpPr>
          <p:spPr>
            <a:xfrm>
              <a:off x="326025" y="501028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TensorFlow, PyTorch</a:t>
              </a:r>
              <a:endParaRPr sz="1100">
                <a:solidFill>
                  <a:srgbClr val="343434"/>
                </a:solidFill>
                <a:latin typeface="Ubuntu"/>
                <a:ea typeface="Ubuntu"/>
                <a:cs typeface="Ubuntu"/>
                <a:sym typeface="Ubuntu"/>
              </a:endParaRPr>
            </a:p>
          </p:txBody>
        </p:sp>
        <p:sp>
          <p:nvSpPr>
            <p:cNvPr id="77" name="Google Shape;77;p13"/>
            <p:cNvSpPr txBox="1"/>
            <p:nvPr/>
          </p:nvSpPr>
          <p:spPr>
            <a:xfrm>
              <a:off x="326025" y="5418258"/>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NumPy, Pandas</a:t>
              </a:r>
              <a:endParaRPr sz="1100">
                <a:solidFill>
                  <a:srgbClr val="343434"/>
                </a:solidFill>
                <a:latin typeface="Ubuntu"/>
                <a:ea typeface="Ubuntu"/>
                <a:cs typeface="Ubuntu"/>
                <a:sym typeface="Ubuntu"/>
              </a:endParaRPr>
            </a:p>
          </p:txBody>
        </p:sp>
        <p:sp>
          <p:nvSpPr>
            <p:cNvPr id="78" name="Google Shape;78;p13"/>
            <p:cNvSpPr txBox="1"/>
            <p:nvPr/>
          </p:nvSpPr>
          <p:spPr>
            <a:xfrm>
              <a:off x="326025" y="5826236"/>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Matplotlib, AWS </a:t>
              </a:r>
              <a:endParaRPr sz="1100">
                <a:solidFill>
                  <a:srgbClr val="343434"/>
                </a:solidFill>
                <a:latin typeface="Ubuntu"/>
                <a:ea typeface="Ubuntu"/>
                <a:cs typeface="Ubuntu"/>
                <a:sym typeface="Ubuntu"/>
              </a:endParaRPr>
            </a:p>
          </p:txBody>
        </p:sp>
      </p:grpSp>
      <p:grpSp>
        <p:nvGrpSpPr>
          <p:cNvPr id="79" name="Google Shape;79;p13"/>
          <p:cNvGrpSpPr/>
          <p:nvPr/>
        </p:nvGrpSpPr>
        <p:grpSpPr>
          <a:xfrm>
            <a:off x="326025" y="6415170"/>
            <a:ext cx="2044800" cy="1995992"/>
            <a:chOff x="326025" y="6415170"/>
            <a:chExt cx="2044800" cy="1995992"/>
          </a:xfrm>
        </p:grpSpPr>
        <p:sp>
          <p:nvSpPr>
            <p:cNvPr id="80" name="Google Shape;80;p13"/>
            <p:cNvSpPr txBox="1"/>
            <p:nvPr/>
          </p:nvSpPr>
          <p:spPr>
            <a:xfrm>
              <a:off x="326025" y="64151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EDUCATION:</a:t>
              </a:r>
              <a:endParaRPr sz="1200">
                <a:solidFill>
                  <a:srgbClr val="343434"/>
                </a:solidFill>
                <a:latin typeface="Ubuntu"/>
                <a:ea typeface="Ubuntu"/>
                <a:cs typeface="Ubuntu"/>
                <a:sym typeface="Ubuntu"/>
              </a:endParaRPr>
            </a:p>
          </p:txBody>
        </p:sp>
        <p:grpSp>
          <p:nvGrpSpPr>
            <p:cNvPr id="81" name="Google Shape;81;p13"/>
            <p:cNvGrpSpPr/>
            <p:nvPr/>
          </p:nvGrpSpPr>
          <p:grpSpPr>
            <a:xfrm>
              <a:off x="326025" y="6840979"/>
              <a:ext cx="2044800" cy="574460"/>
              <a:chOff x="326025" y="6840979"/>
              <a:chExt cx="2044800" cy="574460"/>
            </a:xfrm>
          </p:grpSpPr>
          <p:sp>
            <p:nvSpPr>
              <p:cNvPr id="82" name="Google Shape;82;p13"/>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Ph.D. in Computer Science</a:t>
                </a:r>
                <a:endParaRPr sz="1100">
                  <a:solidFill>
                    <a:srgbClr val="343434"/>
                  </a:solidFill>
                  <a:latin typeface="Ubuntu Medium"/>
                  <a:ea typeface="Ubuntu Medium"/>
                  <a:cs typeface="Ubuntu Medium"/>
                  <a:sym typeface="Ubuntu Medium"/>
                </a:endParaRPr>
              </a:p>
            </p:txBody>
          </p:sp>
          <p:sp>
            <p:nvSpPr>
              <p:cNvPr id="83" name="Google Shape;83;p13"/>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 Academic City</a:t>
                </a:r>
                <a:endParaRPr sz="1100">
                  <a:solidFill>
                    <a:srgbClr val="343434"/>
                  </a:solidFill>
                  <a:latin typeface="Ubuntu"/>
                  <a:ea typeface="Ubuntu"/>
                  <a:cs typeface="Ubuntu"/>
                  <a:sym typeface="Ubuntu"/>
                </a:endParaRPr>
              </a:p>
            </p:txBody>
          </p:sp>
          <p:sp>
            <p:nvSpPr>
              <p:cNvPr id="84" name="Google Shape;84;p13"/>
              <p:cNvSpPr txBox="1"/>
              <p:nvPr/>
            </p:nvSpPr>
            <p:spPr>
              <a:xfrm>
                <a:off x="326025" y="724624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nvGrpSpPr>
            <p:cNvPr id="85" name="Google Shape;85;p13"/>
            <p:cNvGrpSpPr/>
            <p:nvPr/>
          </p:nvGrpSpPr>
          <p:grpSpPr>
            <a:xfrm>
              <a:off x="326025" y="7633672"/>
              <a:ext cx="2044800" cy="777490"/>
              <a:chOff x="326025" y="7627279"/>
              <a:chExt cx="2044800" cy="777490"/>
            </a:xfrm>
          </p:grpSpPr>
          <p:sp>
            <p:nvSpPr>
              <p:cNvPr id="86" name="Google Shape;86;p13"/>
              <p:cNvSpPr txBox="1"/>
              <p:nvPr/>
            </p:nvSpPr>
            <p:spPr>
              <a:xfrm>
                <a:off x="326025" y="7627279"/>
                <a:ext cx="20448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Medium"/>
                    <a:ea typeface="Ubuntu Medium"/>
                    <a:cs typeface="Ubuntu Medium"/>
                    <a:sym typeface="Ubuntu Medium"/>
                  </a:rPr>
                  <a:t>Bachelor of Science in Computer Science</a:t>
                </a:r>
                <a:endParaRPr sz="1100">
                  <a:solidFill>
                    <a:srgbClr val="343434"/>
                  </a:solidFill>
                  <a:latin typeface="Ubuntu Medium"/>
                  <a:ea typeface="Ubuntu Medium"/>
                  <a:cs typeface="Ubuntu Medium"/>
                  <a:sym typeface="Ubuntu Medium"/>
                </a:endParaRPr>
              </a:p>
            </p:txBody>
          </p:sp>
          <p:sp>
            <p:nvSpPr>
              <p:cNvPr id="87" name="Google Shape;87;p13"/>
              <p:cNvSpPr txBox="1"/>
              <p:nvPr/>
            </p:nvSpPr>
            <p:spPr>
              <a:xfrm>
                <a:off x="326025" y="8033124"/>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Institute | Academic Town</a:t>
                </a:r>
                <a:endParaRPr sz="1100">
                  <a:solidFill>
                    <a:srgbClr val="343434"/>
                  </a:solidFill>
                  <a:latin typeface="Ubuntu"/>
                  <a:ea typeface="Ubuntu"/>
                  <a:cs typeface="Ubuntu"/>
                  <a:sym typeface="Ubuntu"/>
                </a:endParaRPr>
              </a:p>
            </p:txBody>
          </p:sp>
          <p:sp>
            <p:nvSpPr>
              <p:cNvPr id="88" name="Google Shape;88;p13"/>
              <p:cNvSpPr txBox="1"/>
              <p:nvPr/>
            </p:nvSpPr>
            <p:spPr>
              <a:xfrm>
                <a:off x="326025" y="823556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sp>
        <p:nvSpPr>
          <p:cNvPr id="89" name="Google Shape;89;p13"/>
          <p:cNvSpPr txBox="1"/>
          <p:nvPr/>
        </p:nvSpPr>
        <p:spPr>
          <a:xfrm>
            <a:off x="2819475" y="419608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WORK EXPERIENCE:</a:t>
            </a:r>
            <a:endParaRPr sz="1200">
              <a:solidFill>
                <a:srgbClr val="343434"/>
              </a:solidFill>
              <a:latin typeface="Ubuntu"/>
              <a:ea typeface="Ubuntu"/>
              <a:cs typeface="Ubuntu"/>
              <a:sym typeface="Ubuntu"/>
            </a:endParaRPr>
          </a:p>
        </p:txBody>
      </p:sp>
      <p:grpSp>
        <p:nvGrpSpPr>
          <p:cNvPr id="90" name="Google Shape;90;p13"/>
          <p:cNvGrpSpPr/>
          <p:nvPr/>
        </p:nvGrpSpPr>
        <p:grpSpPr>
          <a:xfrm>
            <a:off x="2819475" y="4602301"/>
            <a:ext cx="4375450" cy="2405467"/>
            <a:chOff x="2819475" y="4602301"/>
            <a:chExt cx="4375450" cy="2405467"/>
          </a:xfrm>
        </p:grpSpPr>
        <p:sp>
          <p:nvSpPr>
            <p:cNvPr id="91" name="Google Shape;91;p13"/>
            <p:cNvSpPr txBox="1"/>
            <p:nvPr/>
          </p:nvSpPr>
          <p:spPr>
            <a:xfrm>
              <a:off x="281947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Research Assistant</a:t>
              </a:r>
              <a:endParaRPr sz="1100">
                <a:solidFill>
                  <a:srgbClr val="343434"/>
                </a:solidFill>
                <a:latin typeface="Ubuntu Medium"/>
                <a:ea typeface="Ubuntu Medium"/>
                <a:cs typeface="Ubuntu Medium"/>
                <a:sym typeface="Ubuntu Medium"/>
              </a:endParaRPr>
            </a:p>
          </p:txBody>
        </p:sp>
        <p:grpSp>
          <p:nvGrpSpPr>
            <p:cNvPr id="92" name="Google Shape;92;p13"/>
            <p:cNvGrpSpPr/>
            <p:nvPr/>
          </p:nvGrpSpPr>
          <p:grpSpPr>
            <a:xfrm>
              <a:off x="2819475" y="5010838"/>
              <a:ext cx="4366867" cy="169201"/>
              <a:chOff x="2819475" y="5027175"/>
              <a:chExt cx="4366867" cy="169201"/>
            </a:xfrm>
          </p:grpSpPr>
          <p:sp>
            <p:nvSpPr>
              <p:cNvPr id="93" name="Google Shape;93;p13"/>
              <p:cNvSpPr txBox="1"/>
              <p:nvPr/>
            </p:nvSpPr>
            <p:spPr>
              <a:xfrm>
                <a:off x="2819475" y="5027176"/>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Center for Artificial Intelligence</a:t>
                </a:r>
                <a:endParaRPr sz="1100">
                  <a:solidFill>
                    <a:srgbClr val="343434"/>
                  </a:solidFill>
                  <a:latin typeface="Ubuntu"/>
                  <a:ea typeface="Ubuntu"/>
                  <a:cs typeface="Ubuntu"/>
                  <a:sym typeface="Ubuntu"/>
                </a:endParaRPr>
              </a:p>
            </p:txBody>
          </p:sp>
          <p:sp>
            <p:nvSpPr>
              <p:cNvPr id="94" name="Google Shape;94;p13"/>
              <p:cNvSpPr txBox="1"/>
              <p:nvPr/>
            </p:nvSpPr>
            <p:spPr>
              <a:xfrm>
                <a:off x="5583742" y="5027175"/>
                <a:ext cx="16026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343434"/>
                    </a:solidFill>
                    <a:latin typeface="Ubuntu"/>
                    <a:ea typeface="Ubuntu"/>
                    <a:cs typeface="Ubuntu"/>
                    <a:sym typeface="Ubuntu"/>
                  </a:rPr>
                  <a:t>January 20XX - Present</a:t>
                </a:r>
                <a:endParaRPr sz="1100">
                  <a:solidFill>
                    <a:srgbClr val="343434"/>
                  </a:solidFill>
                  <a:latin typeface="Ubuntu"/>
                  <a:ea typeface="Ubuntu"/>
                  <a:cs typeface="Ubuntu"/>
                  <a:sym typeface="Ubuntu"/>
                </a:endParaRPr>
              </a:p>
            </p:txBody>
          </p:sp>
        </p:grpSp>
        <p:grpSp>
          <p:nvGrpSpPr>
            <p:cNvPr id="95" name="Google Shape;95;p13"/>
            <p:cNvGrpSpPr/>
            <p:nvPr/>
          </p:nvGrpSpPr>
          <p:grpSpPr>
            <a:xfrm>
              <a:off x="2828478" y="5419375"/>
              <a:ext cx="4366447" cy="372600"/>
              <a:chOff x="2828478" y="5419375"/>
              <a:chExt cx="4366447" cy="372600"/>
            </a:xfrm>
          </p:grpSpPr>
          <p:sp>
            <p:nvSpPr>
              <p:cNvPr id="96" name="Google Shape;96;p13"/>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lang="uk" sz="1100">
                    <a:solidFill>
                      <a:srgbClr val="343434"/>
                    </a:solidFill>
                    <a:latin typeface="Ubuntu"/>
                    <a:ea typeface="Ubuntu"/>
                    <a:cs typeface="Ubuntu"/>
                    <a:sym typeface="Ubuntu"/>
                  </a:rPr>
                  <a:t>Conducted research on machine learning algorithms for natural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language processing tasks</a:t>
                </a:r>
                <a:endParaRPr sz="1100">
                  <a:solidFill>
                    <a:srgbClr val="343434"/>
                  </a:solidFill>
                  <a:latin typeface="Ubuntu"/>
                  <a:ea typeface="Ubuntu"/>
                  <a:cs typeface="Ubuntu"/>
                  <a:sym typeface="Ubuntu"/>
                </a:endParaRPr>
              </a:p>
            </p:txBody>
          </p:sp>
          <p:sp>
            <p:nvSpPr>
              <p:cNvPr id="97" name="Google Shape;97;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98" name="Google Shape;98;p13"/>
            <p:cNvGrpSpPr/>
            <p:nvPr/>
          </p:nvGrpSpPr>
          <p:grpSpPr>
            <a:xfrm>
              <a:off x="2828478" y="5824640"/>
              <a:ext cx="4366447" cy="372600"/>
              <a:chOff x="2828478" y="5419375"/>
              <a:chExt cx="4366447" cy="372600"/>
            </a:xfrm>
          </p:grpSpPr>
          <p:sp>
            <p:nvSpPr>
              <p:cNvPr id="99" name="Google Shape;99;p13"/>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Published several papers in top-tier conferences and journals  in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top-tier conferences and journals</a:t>
                </a:r>
                <a:endParaRPr sz="1100">
                  <a:solidFill>
                    <a:srgbClr val="343434"/>
                  </a:solidFill>
                  <a:latin typeface="Ubuntu"/>
                  <a:ea typeface="Ubuntu"/>
                  <a:cs typeface="Ubuntu"/>
                  <a:sym typeface="Ubuntu"/>
                </a:endParaRPr>
              </a:p>
            </p:txBody>
          </p:sp>
          <p:sp>
            <p:nvSpPr>
              <p:cNvPr id="100" name="Google Shape;100;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01" name="Google Shape;101;p13"/>
            <p:cNvGrpSpPr/>
            <p:nvPr/>
          </p:nvGrpSpPr>
          <p:grpSpPr>
            <a:xfrm>
              <a:off x="2828478" y="6229904"/>
              <a:ext cx="4366447" cy="372600"/>
              <a:chOff x="2828478" y="5419375"/>
              <a:chExt cx="4366447" cy="372600"/>
            </a:xfrm>
          </p:grpSpPr>
          <p:sp>
            <p:nvSpPr>
              <p:cNvPr id="102" name="Google Shape;102;p13"/>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Collaborated with professors and fellow researchers on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interdisciplinary projects</a:t>
                </a:r>
                <a:endParaRPr sz="1100">
                  <a:solidFill>
                    <a:srgbClr val="343434"/>
                  </a:solidFill>
                  <a:latin typeface="Ubuntu"/>
                  <a:ea typeface="Ubuntu"/>
                  <a:cs typeface="Ubuntu"/>
                  <a:sym typeface="Ubuntu"/>
                </a:endParaRPr>
              </a:p>
            </p:txBody>
          </p:sp>
          <p:sp>
            <p:nvSpPr>
              <p:cNvPr id="103" name="Google Shape;103;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04" name="Google Shape;104;p13"/>
            <p:cNvGrpSpPr/>
            <p:nvPr/>
          </p:nvGrpSpPr>
          <p:grpSpPr>
            <a:xfrm>
              <a:off x="2828478" y="6635169"/>
              <a:ext cx="4366447" cy="372600"/>
              <a:chOff x="2828478" y="5419375"/>
              <a:chExt cx="4366447" cy="372600"/>
            </a:xfrm>
          </p:grpSpPr>
          <p:sp>
            <p:nvSpPr>
              <p:cNvPr id="105" name="Google Shape;105;p13"/>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Mentored students on course material and provided </a:t>
                </a:r>
                <a:r>
                  <a:rPr lang="uk" sz="1100">
                    <a:solidFill>
                      <a:srgbClr val="343434"/>
                    </a:solidFill>
                    <a:latin typeface="Ubuntu"/>
                    <a:ea typeface="Ubuntu"/>
                    <a:cs typeface="Ubuntu"/>
                    <a:sym typeface="Ubuntu"/>
                  </a:rPr>
                  <a:t>academic</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support</a:t>
                </a:r>
                <a:endParaRPr sz="1100">
                  <a:solidFill>
                    <a:srgbClr val="343434"/>
                  </a:solidFill>
                  <a:latin typeface="Ubuntu"/>
                  <a:ea typeface="Ubuntu"/>
                  <a:cs typeface="Ubuntu"/>
                  <a:sym typeface="Ubuntu"/>
                </a:endParaRPr>
              </a:p>
            </p:txBody>
          </p:sp>
          <p:sp>
            <p:nvSpPr>
              <p:cNvPr id="106" name="Google Shape;106;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107" name="Google Shape;107;p13"/>
          <p:cNvGrpSpPr/>
          <p:nvPr/>
        </p:nvGrpSpPr>
        <p:grpSpPr>
          <a:xfrm>
            <a:off x="2819475" y="7425797"/>
            <a:ext cx="4385340" cy="2851440"/>
            <a:chOff x="2819475" y="7425797"/>
            <a:chExt cx="4385340" cy="2851440"/>
          </a:xfrm>
        </p:grpSpPr>
        <p:sp>
          <p:nvSpPr>
            <p:cNvPr id="108" name="Google Shape;108;p13"/>
            <p:cNvSpPr txBox="1"/>
            <p:nvPr/>
          </p:nvSpPr>
          <p:spPr>
            <a:xfrm>
              <a:off x="2819475" y="7425797"/>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Teaching Assistant</a:t>
              </a:r>
              <a:endParaRPr sz="1100">
                <a:solidFill>
                  <a:srgbClr val="343434"/>
                </a:solidFill>
                <a:latin typeface="Ubuntu Medium"/>
                <a:ea typeface="Ubuntu Medium"/>
                <a:cs typeface="Ubuntu Medium"/>
                <a:sym typeface="Ubuntu Medium"/>
              </a:endParaRPr>
            </a:p>
          </p:txBody>
        </p:sp>
        <p:grpSp>
          <p:nvGrpSpPr>
            <p:cNvPr id="109" name="Google Shape;109;p13"/>
            <p:cNvGrpSpPr/>
            <p:nvPr/>
          </p:nvGrpSpPr>
          <p:grpSpPr>
            <a:xfrm>
              <a:off x="2819475" y="7834333"/>
              <a:ext cx="4385340" cy="169201"/>
              <a:chOff x="2819475" y="5027175"/>
              <a:chExt cx="4385340" cy="169201"/>
            </a:xfrm>
          </p:grpSpPr>
          <p:sp>
            <p:nvSpPr>
              <p:cNvPr id="110" name="Google Shape;110;p13"/>
              <p:cNvSpPr txBox="1"/>
              <p:nvPr/>
            </p:nvSpPr>
            <p:spPr>
              <a:xfrm>
                <a:off x="2819475" y="5027176"/>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Department of Computer Science  </a:t>
                </a:r>
                <a:endParaRPr sz="1100">
                  <a:solidFill>
                    <a:srgbClr val="343434"/>
                  </a:solidFill>
                  <a:latin typeface="Ubuntu"/>
                  <a:ea typeface="Ubuntu"/>
                  <a:cs typeface="Ubuntu"/>
                  <a:sym typeface="Ubuntu"/>
                </a:endParaRPr>
              </a:p>
            </p:txBody>
          </p:sp>
          <p:sp>
            <p:nvSpPr>
              <p:cNvPr id="111" name="Google Shape;111;p13"/>
              <p:cNvSpPr txBox="1"/>
              <p:nvPr/>
            </p:nvSpPr>
            <p:spPr>
              <a:xfrm>
                <a:off x="5602215" y="5027175"/>
                <a:ext cx="16026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343434"/>
                    </a:solidFill>
                    <a:latin typeface="Ubuntu"/>
                    <a:ea typeface="Ubuntu"/>
                    <a:cs typeface="Ubuntu"/>
                    <a:sym typeface="Ubuntu"/>
                  </a:rPr>
                  <a:t>June 20XX - June 20XX  </a:t>
                </a:r>
                <a:endParaRPr sz="1100">
                  <a:solidFill>
                    <a:srgbClr val="343434"/>
                  </a:solidFill>
                  <a:latin typeface="Ubuntu"/>
                  <a:ea typeface="Ubuntu"/>
                  <a:cs typeface="Ubuntu"/>
                  <a:sym typeface="Ubuntu"/>
                </a:endParaRPr>
              </a:p>
            </p:txBody>
          </p:sp>
        </p:grpSp>
        <p:grpSp>
          <p:nvGrpSpPr>
            <p:cNvPr id="112" name="Google Shape;112;p13"/>
            <p:cNvGrpSpPr/>
            <p:nvPr/>
          </p:nvGrpSpPr>
          <p:grpSpPr>
            <a:xfrm>
              <a:off x="2828478" y="8242871"/>
              <a:ext cx="4366447" cy="372600"/>
              <a:chOff x="2828478" y="5419375"/>
              <a:chExt cx="4366447" cy="372600"/>
            </a:xfrm>
          </p:grpSpPr>
          <p:sp>
            <p:nvSpPr>
              <p:cNvPr id="113" name="Google Shape;113;p13"/>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Assisted professors in teaching undergraduate and graduate-level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courses in computer science</a:t>
                </a:r>
                <a:endParaRPr sz="1100">
                  <a:solidFill>
                    <a:srgbClr val="343434"/>
                  </a:solidFill>
                  <a:latin typeface="Ubuntu"/>
                  <a:ea typeface="Ubuntu"/>
                  <a:cs typeface="Ubuntu"/>
                  <a:sym typeface="Ubuntu"/>
                </a:endParaRPr>
              </a:p>
            </p:txBody>
          </p:sp>
          <p:sp>
            <p:nvSpPr>
              <p:cNvPr id="114" name="Google Shape;114;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15" name="Google Shape;115;p13"/>
            <p:cNvGrpSpPr/>
            <p:nvPr/>
          </p:nvGrpSpPr>
          <p:grpSpPr>
            <a:xfrm>
              <a:off x="2828478" y="8656584"/>
              <a:ext cx="4366447" cy="169200"/>
              <a:chOff x="2828478" y="5419375"/>
              <a:chExt cx="4366447" cy="169200"/>
            </a:xfrm>
          </p:grpSpPr>
          <p:sp>
            <p:nvSpPr>
              <p:cNvPr id="116" name="Google Shape;116;p13"/>
              <p:cNvSpPr txBox="1"/>
              <p:nvPr/>
            </p:nvSpPr>
            <p:spPr>
              <a:xfrm>
                <a:off x="2974225" y="5419375"/>
                <a:ext cx="42207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Published several papers in top-tier conferences and journals</a:t>
                </a:r>
                <a:endParaRPr sz="1100">
                  <a:solidFill>
                    <a:srgbClr val="343434"/>
                  </a:solidFill>
                  <a:latin typeface="Ubuntu"/>
                  <a:ea typeface="Ubuntu"/>
                  <a:cs typeface="Ubuntu"/>
                  <a:sym typeface="Ubuntu"/>
                </a:endParaRPr>
              </a:p>
            </p:txBody>
          </p:sp>
          <p:sp>
            <p:nvSpPr>
              <p:cNvPr id="117" name="Google Shape;117;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18" name="Google Shape;118;p13"/>
            <p:cNvGrpSpPr/>
            <p:nvPr/>
          </p:nvGrpSpPr>
          <p:grpSpPr>
            <a:xfrm>
              <a:off x="2828478" y="8866897"/>
              <a:ext cx="4366447" cy="372600"/>
              <a:chOff x="2828478" y="5235012"/>
              <a:chExt cx="4366447" cy="372600"/>
            </a:xfrm>
          </p:grpSpPr>
          <p:sp>
            <p:nvSpPr>
              <p:cNvPr id="119" name="Google Shape;119;p13"/>
              <p:cNvSpPr txBox="1"/>
              <p:nvPr/>
            </p:nvSpPr>
            <p:spPr>
              <a:xfrm>
                <a:off x="2974225" y="5235012"/>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Collaborated with professors and fellow researchers on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interdisciplinary projects</a:t>
                </a:r>
                <a:endParaRPr sz="1100">
                  <a:solidFill>
                    <a:srgbClr val="343434"/>
                  </a:solidFill>
                  <a:latin typeface="Ubuntu"/>
                  <a:ea typeface="Ubuntu"/>
                  <a:cs typeface="Ubuntu"/>
                  <a:sym typeface="Ubuntu"/>
                </a:endParaRPr>
              </a:p>
            </p:txBody>
          </p:sp>
          <p:sp>
            <p:nvSpPr>
              <p:cNvPr id="120" name="Google Shape;120;p13"/>
              <p:cNvSpPr/>
              <p:nvPr/>
            </p:nvSpPr>
            <p:spPr>
              <a:xfrm>
                <a:off x="2828478" y="5291912"/>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21" name="Google Shape;121;p13"/>
            <p:cNvGrpSpPr/>
            <p:nvPr/>
          </p:nvGrpSpPr>
          <p:grpSpPr>
            <a:xfrm>
              <a:off x="2828478" y="9280610"/>
              <a:ext cx="4366447" cy="372600"/>
              <a:chOff x="2828478" y="5235012"/>
              <a:chExt cx="4366447" cy="372600"/>
            </a:xfrm>
          </p:grpSpPr>
          <p:sp>
            <p:nvSpPr>
              <p:cNvPr id="122" name="Google Shape;122;p13"/>
              <p:cNvSpPr txBox="1"/>
              <p:nvPr/>
            </p:nvSpPr>
            <p:spPr>
              <a:xfrm>
                <a:off x="2974225" y="5235012"/>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Assisted professors in teaching undergraduate and graduate-level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courses in computer science</a:t>
                </a:r>
                <a:endParaRPr sz="1100">
                  <a:solidFill>
                    <a:srgbClr val="343434"/>
                  </a:solidFill>
                  <a:latin typeface="Ubuntu"/>
                  <a:ea typeface="Ubuntu"/>
                  <a:cs typeface="Ubuntu"/>
                  <a:sym typeface="Ubuntu"/>
                </a:endParaRPr>
              </a:p>
            </p:txBody>
          </p:sp>
          <p:sp>
            <p:nvSpPr>
              <p:cNvPr id="123" name="Google Shape;123;p13"/>
              <p:cNvSpPr/>
              <p:nvPr/>
            </p:nvSpPr>
            <p:spPr>
              <a:xfrm>
                <a:off x="2828478" y="5291912"/>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24" name="Google Shape;124;p13"/>
            <p:cNvGrpSpPr/>
            <p:nvPr/>
          </p:nvGrpSpPr>
          <p:grpSpPr>
            <a:xfrm>
              <a:off x="2828478" y="9694323"/>
              <a:ext cx="4366447" cy="169200"/>
              <a:chOff x="2828478" y="5419375"/>
              <a:chExt cx="4366447" cy="169200"/>
            </a:xfrm>
          </p:grpSpPr>
          <p:sp>
            <p:nvSpPr>
              <p:cNvPr id="125" name="Google Shape;125;p13"/>
              <p:cNvSpPr txBox="1"/>
              <p:nvPr/>
            </p:nvSpPr>
            <p:spPr>
              <a:xfrm>
                <a:off x="2974225" y="5419375"/>
                <a:ext cx="42207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Conducted lab sessions and graded assignments and exams</a:t>
                </a:r>
                <a:endParaRPr sz="1100">
                  <a:solidFill>
                    <a:srgbClr val="343434"/>
                  </a:solidFill>
                  <a:latin typeface="Ubuntu"/>
                  <a:ea typeface="Ubuntu"/>
                  <a:cs typeface="Ubuntu"/>
                  <a:sym typeface="Ubuntu"/>
                </a:endParaRPr>
              </a:p>
            </p:txBody>
          </p:sp>
          <p:sp>
            <p:nvSpPr>
              <p:cNvPr id="126" name="Google Shape;126;p13"/>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27" name="Google Shape;127;p13"/>
            <p:cNvGrpSpPr/>
            <p:nvPr/>
          </p:nvGrpSpPr>
          <p:grpSpPr>
            <a:xfrm>
              <a:off x="2828478" y="9904637"/>
              <a:ext cx="4366447" cy="372600"/>
              <a:chOff x="2828478" y="5235012"/>
              <a:chExt cx="4366447" cy="372600"/>
            </a:xfrm>
          </p:grpSpPr>
          <p:sp>
            <p:nvSpPr>
              <p:cNvPr id="128" name="Google Shape;128;p13"/>
              <p:cNvSpPr txBox="1"/>
              <p:nvPr/>
            </p:nvSpPr>
            <p:spPr>
              <a:xfrm>
                <a:off x="2974225" y="5235012"/>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Mentored students on course material and provided academic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support</a:t>
                </a:r>
                <a:endParaRPr sz="1100">
                  <a:solidFill>
                    <a:srgbClr val="343434"/>
                  </a:solidFill>
                  <a:latin typeface="Ubuntu"/>
                  <a:ea typeface="Ubuntu"/>
                  <a:cs typeface="Ubuntu"/>
                  <a:sym typeface="Ubuntu"/>
                </a:endParaRPr>
              </a:p>
            </p:txBody>
          </p:sp>
          <p:sp>
            <p:nvSpPr>
              <p:cNvPr id="129" name="Google Shape;129;p13"/>
              <p:cNvSpPr/>
              <p:nvPr/>
            </p:nvSpPr>
            <p:spPr>
              <a:xfrm>
                <a:off x="2828478" y="5291912"/>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130" name="Google Shape;130;p13"/>
          <p:cNvGrpSpPr/>
          <p:nvPr/>
        </p:nvGrpSpPr>
        <p:grpSpPr>
          <a:xfrm>
            <a:off x="326025" y="8844370"/>
            <a:ext cx="2044800" cy="1429685"/>
            <a:chOff x="326025" y="8844370"/>
            <a:chExt cx="2044800" cy="1429685"/>
          </a:xfrm>
        </p:grpSpPr>
        <p:sp>
          <p:nvSpPr>
            <p:cNvPr id="131" name="Google Shape;131;p13"/>
            <p:cNvSpPr txBox="1"/>
            <p:nvPr/>
          </p:nvSpPr>
          <p:spPr>
            <a:xfrm>
              <a:off x="326025" y="88443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LANGUAGES:</a:t>
              </a:r>
              <a:endParaRPr sz="1200">
                <a:solidFill>
                  <a:srgbClr val="343434"/>
                </a:solidFill>
                <a:latin typeface="Ubuntu"/>
                <a:ea typeface="Ubuntu"/>
                <a:cs typeface="Ubuntu"/>
                <a:sym typeface="Ubuntu"/>
              </a:endParaRPr>
            </a:p>
          </p:txBody>
        </p:sp>
        <p:grpSp>
          <p:nvGrpSpPr>
            <p:cNvPr id="132" name="Google Shape;132;p13"/>
            <p:cNvGrpSpPr/>
            <p:nvPr/>
          </p:nvGrpSpPr>
          <p:grpSpPr>
            <a:xfrm>
              <a:off x="326025" y="9270179"/>
              <a:ext cx="2044800" cy="371830"/>
              <a:chOff x="326025" y="6840979"/>
              <a:chExt cx="2044800" cy="371830"/>
            </a:xfrm>
          </p:grpSpPr>
          <p:sp>
            <p:nvSpPr>
              <p:cNvPr id="133" name="Google Shape;133;p13"/>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English: </a:t>
                </a:r>
                <a:endParaRPr sz="1100">
                  <a:solidFill>
                    <a:srgbClr val="343434"/>
                  </a:solidFill>
                  <a:latin typeface="Ubuntu Medium"/>
                  <a:ea typeface="Ubuntu Medium"/>
                  <a:cs typeface="Ubuntu Medium"/>
                  <a:sym typeface="Ubuntu Medium"/>
                </a:endParaRPr>
              </a:p>
            </p:txBody>
          </p:sp>
          <p:sp>
            <p:nvSpPr>
              <p:cNvPr id="134" name="Google Shape;134;p13"/>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Native proficiency</a:t>
                </a:r>
                <a:endParaRPr sz="1100">
                  <a:solidFill>
                    <a:srgbClr val="343434"/>
                  </a:solidFill>
                  <a:latin typeface="Ubuntu"/>
                  <a:ea typeface="Ubuntu"/>
                  <a:cs typeface="Ubuntu"/>
                  <a:sym typeface="Ubuntu"/>
                </a:endParaRPr>
              </a:p>
            </p:txBody>
          </p:sp>
        </p:grpSp>
        <p:grpSp>
          <p:nvGrpSpPr>
            <p:cNvPr id="135" name="Google Shape;135;p13"/>
            <p:cNvGrpSpPr/>
            <p:nvPr/>
          </p:nvGrpSpPr>
          <p:grpSpPr>
            <a:xfrm>
              <a:off x="326025" y="9902225"/>
              <a:ext cx="2044800" cy="371830"/>
              <a:chOff x="326025" y="6840979"/>
              <a:chExt cx="2044800" cy="371830"/>
            </a:xfrm>
          </p:grpSpPr>
          <p:sp>
            <p:nvSpPr>
              <p:cNvPr id="136" name="Google Shape;136;p13"/>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Spanish: </a:t>
                </a:r>
                <a:endParaRPr sz="1100">
                  <a:solidFill>
                    <a:srgbClr val="343434"/>
                  </a:solidFill>
                  <a:latin typeface="Ubuntu Medium"/>
                  <a:ea typeface="Ubuntu Medium"/>
                  <a:cs typeface="Ubuntu Medium"/>
                  <a:sym typeface="Ubuntu Medium"/>
                </a:endParaRPr>
              </a:p>
            </p:txBody>
          </p:sp>
          <p:sp>
            <p:nvSpPr>
              <p:cNvPr id="137" name="Google Shape;137;p13"/>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Conversational proficiency</a:t>
                </a:r>
                <a:endParaRPr sz="1100">
                  <a:solidFill>
                    <a:srgbClr val="343434"/>
                  </a:solidFill>
                  <a:latin typeface="Ubuntu"/>
                  <a:ea typeface="Ubuntu"/>
                  <a:cs typeface="Ubuntu"/>
                  <a:sym typeface="Ubuntu"/>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4"/>
          <p:cNvSpPr/>
          <p:nvPr/>
        </p:nvSpPr>
        <p:spPr>
          <a:xfrm>
            <a:off x="0" y="2007275"/>
            <a:ext cx="2430000" cy="8684700"/>
          </a:xfrm>
          <a:prstGeom prst="rect">
            <a:avLst/>
          </a:prstGeom>
          <a:solidFill>
            <a:srgbClr val="F1F1F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43" name="Google Shape;143;p14"/>
          <p:cNvGrpSpPr/>
          <p:nvPr/>
        </p:nvGrpSpPr>
        <p:grpSpPr>
          <a:xfrm>
            <a:off x="1245300" y="664316"/>
            <a:ext cx="5069400" cy="818734"/>
            <a:chOff x="1245300" y="664316"/>
            <a:chExt cx="5069400" cy="818734"/>
          </a:xfrm>
        </p:grpSpPr>
        <p:sp>
          <p:nvSpPr>
            <p:cNvPr id="144" name="Google Shape;144;p14"/>
            <p:cNvSpPr txBox="1"/>
            <p:nvPr/>
          </p:nvSpPr>
          <p:spPr>
            <a:xfrm>
              <a:off x="1245300" y="664316"/>
              <a:ext cx="5069400" cy="477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100">
                  <a:solidFill>
                    <a:srgbClr val="343434"/>
                  </a:solidFill>
                  <a:latin typeface="Ubuntu Medium"/>
                  <a:ea typeface="Ubuntu Medium"/>
                  <a:cs typeface="Ubuntu Medium"/>
                  <a:sym typeface="Ubuntu Medium"/>
                </a:rPr>
                <a:t>D A V I D  T A Y L O R</a:t>
              </a:r>
              <a:endParaRPr sz="3100">
                <a:solidFill>
                  <a:srgbClr val="343434"/>
                </a:solidFill>
                <a:latin typeface="Ubuntu Medium"/>
                <a:ea typeface="Ubuntu Medium"/>
                <a:cs typeface="Ubuntu Medium"/>
                <a:sym typeface="Ubuntu Medium"/>
              </a:endParaRPr>
            </a:p>
          </p:txBody>
        </p:sp>
        <p:sp>
          <p:nvSpPr>
            <p:cNvPr id="145" name="Google Shape;145;p14"/>
            <p:cNvSpPr txBox="1"/>
            <p:nvPr/>
          </p:nvSpPr>
          <p:spPr>
            <a:xfrm>
              <a:off x="2033475" y="1298250"/>
              <a:ext cx="3493200" cy="1848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200">
                  <a:solidFill>
                    <a:srgbClr val="343434"/>
                  </a:solidFill>
                  <a:latin typeface="Ubuntu"/>
                  <a:ea typeface="Ubuntu"/>
                  <a:cs typeface="Ubuntu"/>
                  <a:sym typeface="Ubuntu"/>
                </a:rPr>
                <a:t>RESEARCH ASSISTANT</a:t>
              </a:r>
              <a:endParaRPr sz="1200">
                <a:solidFill>
                  <a:srgbClr val="343434"/>
                </a:solidFill>
                <a:latin typeface="Ubuntu"/>
                <a:ea typeface="Ubuntu"/>
                <a:cs typeface="Ubuntu"/>
                <a:sym typeface="Ubuntu"/>
              </a:endParaRPr>
            </a:p>
          </p:txBody>
        </p:sp>
      </p:grpSp>
      <p:cxnSp>
        <p:nvCxnSpPr>
          <p:cNvPr id="146" name="Google Shape;146;p14"/>
          <p:cNvCxnSpPr/>
          <p:nvPr/>
        </p:nvCxnSpPr>
        <p:spPr>
          <a:xfrm>
            <a:off x="0" y="2011975"/>
            <a:ext cx="7563900" cy="0"/>
          </a:xfrm>
          <a:prstGeom prst="straightConnector1">
            <a:avLst/>
          </a:prstGeom>
          <a:noFill/>
          <a:ln cap="flat" cmpd="sng" w="38100">
            <a:solidFill>
              <a:srgbClr val="F1F1F1"/>
            </a:solidFill>
            <a:prstDash val="solid"/>
            <a:round/>
            <a:headEnd len="med" w="med" type="none"/>
            <a:tailEnd len="med" w="med" type="none"/>
          </a:ln>
        </p:spPr>
      </p:cxnSp>
      <p:grpSp>
        <p:nvGrpSpPr>
          <p:cNvPr id="147" name="Google Shape;147;p14"/>
          <p:cNvGrpSpPr/>
          <p:nvPr/>
        </p:nvGrpSpPr>
        <p:grpSpPr>
          <a:xfrm>
            <a:off x="326025" y="2403150"/>
            <a:ext cx="2065842" cy="1392633"/>
            <a:chOff x="326025" y="2403150"/>
            <a:chExt cx="2065842" cy="1392633"/>
          </a:xfrm>
        </p:grpSpPr>
        <p:sp>
          <p:nvSpPr>
            <p:cNvPr id="148" name="Google Shape;148;p14"/>
            <p:cNvSpPr txBox="1"/>
            <p:nvPr/>
          </p:nvSpPr>
          <p:spPr>
            <a:xfrm>
              <a:off x="326025" y="240315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CONTACT:</a:t>
              </a:r>
              <a:endParaRPr sz="1200">
                <a:solidFill>
                  <a:srgbClr val="343434"/>
                </a:solidFill>
                <a:latin typeface="Ubuntu"/>
                <a:ea typeface="Ubuntu"/>
                <a:cs typeface="Ubuntu"/>
                <a:sym typeface="Ubuntu"/>
              </a:endParaRPr>
            </a:p>
          </p:txBody>
        </p:sp>
        <p:grpSp>
          <p:nvGrpSpPr>
            <p:cNvPr id="149" name="Google Shape;149;p14"/>
            <p:cNvGrpSpPr/>
            <p:nvPr/>
          </p:nvGrpSpPr>
          <p:grpSpPr>
            <a:xfrm>
              <a:off x="333891" y="3626583"/>
              <a:ext cx="2057976" cy="169200"/>
              <a:chOff x="333891" y="3626583"/>
              <a:chExt cx="2057976" cy="169200"/>
            </a:xfrm>
          </p:grpSpPr>
          <p:sp>
            <p:nvSpPr>
              <p:cNvPr id="150" name="Google Shape;150;p14"/>
              <p:cNvSpPr txBox="1"/>
              <p:nvPr/>
            </p:nvSpPr>
            <p:spPr>
              <a:xfrm>
                <a:off x="643467" y="3626583"/>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david.tayl@email.ltd</a:t>
                </a:r>
                <a:endParaRPr sz="1100">
                  <a:solidFill>
                    <a:srgbClr val="343434"/>
                  </a:solidFill>
                  <a:latin typeface="Ubuntu"/>
                  <a:ea typeface="Ubuntu"/>
                  <a:cs typeface="Ubuntu"/>
                  <a:sym typeface="Ubuntu"/>
                </a:endParaRPr>
              </a:p>
            </p:txBody>
          </p:sp>
          <p:pic>
            <p:nvPicPr>
              <p:cNvPr id="151" name="Google Shape;151;p14"/>
              <p:cNvPicPr preferRelativeResize="0"/>
              <p:nvPr/>
            </p:nvPicPr>
            <p:blipFill>
              <a:blip r:embed="rId3">
                <a:alphaModFix/>
              </a:blip>
              <a:stretch>
                <a:fillRect/>
              </a:stretch>
            </p:blipFill>
            <p:spPr>
              <a:xfrm>
                <a:off x="333891" y="3652958"/>
                <a:ext cx="171625" cy="116450"/>
              </a:xfrm>
              <a:prstGeom prst="rect">
                <a:avLst/>
              </a:prstGeom>
              <a:noFill/>
              <a:ln>
                <a:noFill/>
              </a:ln>
            </p:spPr>
          </p:pic>
        </p:grpSp>
        <p:grpSp>
          <p:nvGrpSpPr>
            <p:cNvPr id="152" name="Google Shape;152;p14"/>
            <p:cNvGrpSpPr/>
            <p:nvPr/>
          </p:nvGrpSpPr>
          <p:grpSpPr>
            <a:xfrm>
              <a:off x="364531" y="3207713"/>
              <a:ext cx="2027336" cy="200825"/>
              <a:chOff x="364531" y="3207713"/>
              <a:chExt cx="2027336" cy="200825"/>
            </a:xfrm>
          </p:grpSpPr>
          <p:sp>
            <p:nvSpPr>
              <p:cNvPr id="153" name="Google Shape;153;p14"/>
              <p:cNvSpPr txBox="1"/>
              <p:nvPr/>
            </p:nvSpPr>
            <p:spPr>
              <a:xfrm>
                <a:off x="643467" y="3223525"/>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(123) 456-7890</a:t>
                </a:r>
                <a:endParaRPr sz="1100">
                  <a:solidFill>
                    <a:srgbClr val="343434"/>
                  </a:solidFill>
                  <a:latin typeface="Ubuntu"/>
                  <a:ea typeface="Ubuntu"/>
                  <a:cs typeface="Ubuntu"/>
                  <a:sym typeface="Ubuntu"/>
                </a:endParaRPr>
              </a:p>
            </p:txBody>
          </p:sp>
          <p:pic>
            <p:nvPicPr>
              <p:cNvPr id="154" name="Google Shape;154;p14"/>
              <p:cNvPicPr preferRelativeResize="0"/>
              <p:nvPr/>
            </p:nvPicPr>
            <p:blipFill>
              <a:blip r:embed="rId4">
                <a:alphaModFix/>
              </a:blip>
              <a:stretch>
                <a:fillRect/>
              </a:stretch>
            </p:blipFill>
            <p:spPr>
              <a:xfrm>
                <a:off x="364531" y="3207713"/>
                <a:ext cx="108150" cy="200825"/>
              </a:xfrm>
              <a:prstGeom prst="rect">
                <a:avLst/>
              </a:prstGeom>
              <a:noFill/>
              <a:ln>
                <a:noFill/>
              </a:ln>
            </p:spPr>
          </p:pic>
        </p:grpSp>
        <p:grpSp>
          <p:nvGrpSpPr>
            <p:cNvPr id="155" name="Google Shape;155;p14"/>
            <p:cNvGrpSpPr/>
            <p:nvPr/>
          </p:nvGrpSpPr>
          <p:grpSpPr>
            <a:xfrm>
              <a:off x="345407" y="2807977"/>
              <a:ext cx="2046460" cy="193750"/>
              <a:chOff x="345407" y="2807977"/>
              <a:chExt cx="2046460" cy="193750"/>
            </a:xfrm>
          </p:grpSpPr>
          <p:sp>
            <p:nvSpPr>
              <p:cNvPr id="156" name="Google Shape;156;p14"/>
              <p:cNvSpPr txBox="1"/>
              <p:nvPr/>
            </p:nvSpPr>
            <p:spPr>
              <a:xfrm>
                <a:off x="643467" y="2822258"/>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Academic City, State</a:t>
                </a:r>
                <a:endParaRPr sz="1100">
                  <a:solidFill>
                    <a:srgbClr val="343434"/>
                  </a:solidFill>
                  <a:latin typeface="Ubuntu"/>
                  <a:ea typeface="Ubuntu"/>
                  <a:cs typeface="Ubuntu"/>
                  <a:sym typeface="Ubuntu"/>
                </a:endParaRPr>
              </a:p>
            </p:txBody>
          </p:sp>
          <p:pic>
            <p:nvPicPr>
              <p:cNvPr id="157" name="Google Shape;157;p14"/>
              <p:cNvPicPr preferRelativeResize="0"/>
              <p:nvPr/>
            </p:nvPicPr>
            <p:blipFill>
              <a:blip r:embed="rId5">
                <a:alphaModFix/>
              </a:blip>
              <a:stretch>
                <a:fillRect/>
              </a:stretch>
            </p:blipFill>
            <p:spPr>
              <a:xfrm>
                <a:off x="345407" y="2807977"/>
                <a:ext cx="145325" cy="193750"/>
              </a:xfrm>
              <a:prstGeom prst="rect">
                <a:avLst/>
              </a:prstGeom>
              <a:noFill/>
              <a:ln>
                <a:noFill/>
              </a:ln>
            </p:spPr>
          </p:pic>
        </p:grpSp>
      </p:grpSp>
      <p:grpSp>
        <p:nvGrpSpPr>
          <p:cNvPr id="158" name="Google Shape;158;p14"/>
          <p:cNvGrpSpPr/>
          <p:nvPr/>
        </p:nvGrpSpPr>
        <p:grpSpPr>
          <a:xfrm>
            <a:off x="326025" y="4196088"/>
            <a:ext cx="2044800" cy="1799348"/>
            <a:chOff x="326025" y="4196088"/>
            <a:chExt cx="2044800" cy="1799348"/>
          </a:xfrm>
        </p:grpSpPr>
        <p:sp>
          <p:nvSpPr>
            <p:cNvPr id="159" name="Google Shape;159;p14"/>
            <p:cNvSpPr txBox="1"/>
            <p:nvPr/>
          </p:nvSpPr>
          <p:spPr>
            <a:xfrm>
              <a:off x="326025" y="419608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SKILLS:</a:t>
              </a:r>
              <a:endParaRPr sz="1200">
                <a:solidFill>
                  <a:srgbClr val="343434"/>
                </a:solidFill>
                <a:latin typeface="Ubuntu"/>
                <a:ea typeface="Ubuntu"/>
                <a:cs typeface="Ubuntu"/>
                <a:sym typeface="Ubuntu"/>
              </a:endParaRPr>
            </a:p>
          </p:txBody>
        </p:sp>
        <p:sp>
          <p:nvSpPr>
            <p:cNvPr id="160" name="Google Shape;160;p14"/>
            <p:cNvSpPr txBox="1"/>
            <p:nvPr/>
          </p:nvSpPr>
          <p:spPr>
            <a:xfrm>
              <a:off x="32602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Python, Java, and C++</a:t>
              </a:r>
              <a:endParaRPr sz="1100">
                <a:solidFill>
                  <a:srgbClr val="343434"/>
                </a:solidFill>
                <a:latin typeface="Ubuntu"/>
                <a:ea typeface="Ubuntu"/>
                <a:cs typeface="Ubuntu"/>
                <a:sym typeface="Ubuntu"/>
              </a:endParaRPr>
            </a:p>
          </p:txBody>
        </p:sp>
        <p:sp>
          <p:nvSpPr>
            <p:cNvPr id="161" name="Google Shape;161;p14"/>
            <p:cNvSpPr txBox="1"/>
            <p:nvPr/>
          </p:nvSpPr>
          <p:spPr>
            <a:xfrm>
              <a:off x="326025" y="501028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TensorFlow, PyTorch</a:t>
              </a:r>
              <a:endParaRPr sz="1100">
                <a:solidFill>
                  <a:srgbClr val="343434"/>
                </a:solidFill>
                <a:latin typeface="Ubuntu"/>
                <a:ea typeface="Ubuntu"/>
                <a:cs typeface="Ubuntu"/>
                <a:sym typeface="Ubuntu"/>
              </a:endParaRPr>
            </a:p>
          </p:txBody>
        </p:sp>
        <p:sp>
          <p:nvSpPr>
            <p:cNvPr id="162" name="Google Shape;162;p14"/>
            <p:cNvSpPr txBox="1"/>
            <p:nvPr/>
          </p:nvSpPr>
          <p:spPr>
            <a:xfrm>
              <a:off x="326025" y="5418258"/>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NumPy, Pandas</a:t>
              </a:r>
              <a:endParaRPr sz="1100">
                <a:solidFill>
                  <a:srgbClr val="343434"/>
                </a:solidFill>
                <a:latin typeface="Ubuntu"/>
                <a:ea typeface="Ubuntu"/>
                <a:cs typeface="Ubuntu"/>
                <a:sym typeface="Ubuntu"/>
              </a:endParaRPr>
            </a:p>
          </p:txBody>
        </p:sp>
        <p:sp>
          <p:nvSpPr>
            <p:cNvPr id="163" name="Google Shape;163;p14"/>
            <p:cNvSpPr txBox="1"/>
            <p:nvPr/>
          </p:nvSpPr>
          <p:spPr>
            <a:xfrm>
              <a:off x="326025" y="5826236"/>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Matplotlib, AWS </a:t>
              </a:r>
              <a:endParaRPr sz="1100">
                <a:solidFill>
                  <a:srgbClr val="343434"/>
                </a:solidFill>
                <a:latin typeface="Ubuntu"/>
                <a:ea typeface="Ubuntu"/>
                <a:cs typeface="Ubuntu"/>
                <a:sym typeface="Ubuntu"/>
              </a:endParaRPr>
            </a:p>
          </p:txBody>
        </p:sp>
      </p:grpSp>
      <p:grpSp>
        <p:nvGrpSpPr>
          <p:cNvPr id="164" name="Google Shape;164;p14"/>
          <p:cNvGrpSpPr/>
          <p:nvPr/>
        </p:nvGrpSpPr>
        <p:grpSpPr>
          <a:xfrm>
            <a:off x="326025" y="6415170"/>
            <a:ext cx="2044800" cy="1995992"/>
            <a:chOff x="326025" y="6415170"/>
            <a:chExt cx="2044800" cy="1995992"/>
          </a:xfrm>
        </p:grpSpPr>
        <p:sp>
          <p:nvSpPr>
            <p:cNvPr id="165" name="Google Shape;165;p14"/>
            <p:cNvSpPr txBox="1"/>
            <p:nvPr/>
          </p:nvSpPr>
          <p:spPr>
            <a:xfrm>
              <a:off x="326025" y="64151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EDUCATION:</a:t>
              </a:r>
              <a:endParaRPr sz="1200">
                <a:solidFill>
                  <a:srgbClr val="343434"/>
                </a:solidFill>
                <a:latin typeface="Ubuntu"/>
                <a:ea typeface="Ubuntu"/>
                <a:cs typeface="Ubuntu"/>
                <a:sym typeface="Ubuntu"/>
              </a:endParaRPr>
            </a:p>
          </p:txBody>
        </p:sp>
        <p:grpSp>
          <p:nvGrpSpPr>
            <p:cNvPr id="166" name="Google Shape;166;p14"/>
            <p:cNvGrpSpPr/>
            <p:nvPr/>
          </p:nvGrpSpPr>
          <p:grpSpPr>
            <a:xfrm>
              <a:off x="326025" y="6840979"/>
              <a:ext cx="2044800" cy="574460"/>
              <a:chOff x="326025" y="6840979"/>
              <a:chExt cx="2044800" cy="574460"/>
            </a:xfrm>
          </p:grpSpPr>
          <p:sp>
            <p:nvSpPr>
              <p:cNvPr id="167" name="Google Shape;167;p14"/>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Ph.D. in Computer Science</a:t>
                </a:r>
                <a:endParaRPr sz="1100">
                  <a:solidFill>
                    <a:srgbClr val="343434"/>
                  </a:solidFill>
                  <a:latin typeface="Ubuntu Medium"/>
                  <a:ea typeface="Ubuntu Medium"/>
                  <a:cs typeface="Ubuntu Medium"/>
                  <a:sym typeface="Ubuntu Medium"/>
                </a:endParaRPr>
              </a:p>
            </p:txBody>
          </p:sp>
          <p:sp>
            <p:nvSpPr>
              <p:cNvPr id="168" name="Google Shape;168;p14"/>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 Academic City</a:t>
                </a:r>
                <a:endParaRPr sz="1100">
                  <a:solidFill>
                    <a:srgbClr val="343434"/>
                  </a:solidFill>
                  <a:latin typeface="Ubuntu"/>
                  <a:ea typeface="Ubuntu"/>
                  <a:cs typeface="Ubuntu"/>
                  <a:sym typeface="Ubuntu"/>
                </a:endParaRPr>
              </a:p>
            </p:txBody>
          </p:sp>
          <p:sp>
            <p:nvSpPr>
              <p:cNvPr id="169" name="Google Shape;169;p14"/>
              <p:cNvSpPr txBox="1"/>
              <p:nvPr/>
            </p:nvSpPr>
            <p:spPr>
              <a:xfrm>
                <a:off x="326025" y="724624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nvGrpSpPr>
            <p:cNvPr id="170" name="Google Shape;170;p14"/>
            <p:cNvGrpSpPr/>
            <p:nvPr/>
          </p:nvGrpSpPr>
          <p:grpSpPr>
            <a:xfrm>
              <a:off x="326025" y="7633672"/>
              <a:ext cx="2044800" cy="777490"/>
              <a:chOff x="326025" y="7627279"/>
              <a:chExt cx="2044800" cy="777490"/>
            </a:xfrm>
          </p:grpSpPr>
          <p:sp>
            <p:nvSpPr>
              <p:cNvPr id="171" name="Google Shape;171;p14"/>
              <p:cNvSpPr txBox="1"/>
              <p:nvPr/>
            </p:nvSpPr>
            <p:spPr>
              <a:xfrm>
                <a:off x="326025" y="7627279"/>
                <a:ext cx="20448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Medium"/>
                    <a:ea typeface="Ubuntu Medium"/>
                    <a:cs typeface="Ubuntu Medium"/>
                    <a:sym typeface="Ubuntu Medium"/>
                  </a:rPr>
                  <a:t>Bachelor of Science in Computer Science</a:t>
                </a:r>
                <a:endParaRPr sz="1100">
                  <a:solidFill>
                    <a:srgbClr val="343434"/>
                  </a:solidFill>
                  <a:latin typeface="Ubuntu Medium"/>
                  <a:ea typeface="Ubuntu Medium"/>
                  <a:cs typeface="Ubuntu Medium"/>
                  <a:sym typeface="Ubuntu Medium"/>
                </a:endParaRPr>
              </a:p>
            </p:txBody>
          </p:sp>
          <p:sp>
            <p:nvSpPr>
              <p:cNvPr id="172" name="Google Shape;172;p14"/>
              <p:cNvSpPr txBox="1"/>
              <p:nvPr/>
            </p:nvSpPr>
            <p:spPr>
              <a:xfrm>
                <a:off x="326025" y="8033124"/>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Institute | Academic Town</a:t>
                </a:r>
                <a:endParaRPr sz="1100">
                  <a:solidFill>
                    <a:srgbClr val="343434"/>
                  </a:solidFill>
                  <a:latin typeface="Ubuntu"/>
                  <a:ea typeface="Ubuntu"/>
                  <a:cs typeface="Ubuntu"/>
                  <a:sym typeface="Ubuntu"/>
                </a:endParaRPr>
              </a:p>
            </p:txBody>
          </p:sp>
          <p:sp>
            <p:nvSpPr>
              <p:cNvPr id="173" name="Google Shape;173;p14"/>
              <p:cNvSpPr txBox="1"/>
              <p:nvPr/>
            </p:nvSpPr>
            <p:spPr>
              <a:xfrm>
                <a:off x="326025" y="823556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sp>
        <p:nvSpPr>
          <p:cNvPr id="174" name="Google Shape;174;p14"/>
          <p:cNvSpPr txBox="1"/>
          <p:nvPr/>
        </p:nvSpPr>
        <p:spPr>
          <a:xfrm>
            <a:off x="2819475" y="240313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WORK EXPERIENCE:</a:t>
            </a:r>
            <a:endParaRPr sz="1200">
              <a:solidFill>
                <a:srgbClr val="343434"/>
              </a:solidFill>
              <a:latin typeface="Ubuntu"/>
              <a:ea typeface="Ubuntu"/>
              <a:cs typeface="Ubuntu"/>
              <a:sym typeface="Ubuntu"/>
            </a:endParaRPr>
          </a:p>
        </p:txBody>
      </p:sp>
      <p:grpSp>
        <p:nvGrpSpPr>
          <p:cNvPr id="175" name="Google Shape;175;p14"/>
          <p:cNvGrpSpPr/>
          <p:nvPr/>
        </p:nvGrpSpPr>
        <p:grpSpPr>
          <a:xfrm>
            <a:off x="2819475" y="2809351"/>
            <a:ext cx="4375450" cy="2405467"/>
            <a:chOff x="2819475" y="4602301"/>
            <a:chExt cx="4375450" cy="2405467"/>
          </a:xfrm>
        </p:grpSpPr>
        <p:sp>
          <p:nvSpPr>
            <p:cNvPr id="176" name="Google Shape;176;p14"/>
            <p:cNvSpPr txBox="1"/>
            <p:nvPr/>
          </p:nvSpPr>
          <p:spPr>
            <a:xfrm>
              <a:off x="281947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Research Assistant</a:t>
              </a:r>
              <a:endParaRPr sz="1100">
                <a:solidFill>
                  <a:srgbClr val="343434"/>
                </a:solidFill>
                <a:latin typeface="Ubuntu Medium"/>
                <a:ea typeface="Ubuntu Medium"/>
                <a:cs typeface="Ubuntu Medium"/>
                <a:sym typeface="Ubuntu Medium"/>
              </a:endParaRPr>
            </a:p>
          </p:txBody>
        </p:sp>
        <p:grpSp>
          <p:nvGrpSpPr>
            <p:cNvPr id="177" name="Google Shape;177;p14"/>
            <p:cNvGrpSpPr/>
            <p:nvPr/>
          </p:nvGrpSpPr>
          <p:grpSpPr>
            <a:xfrm>
              <a:off x="2819475" y="5010838"/>
              <a:ext cx="4371677" cy="169201"/>
              <a:chOff x="2819475" y="5027175"/>
              <a:chExt cx="4371677" cy="169201"/>
            </a:xfrm>
          </p:grpSpPr>
          <p:sp>
            <p:nvSpPr>
              <p:cNvPr id="178" name="Google Shape;178;p14"/>
              <p:cNvSpPr txBox="1"/>
              <p:nvPr/>
            </p:nvSpPr>
            <p:spPr>
              <a:xfrm>
                <a:off x="2819475" y="5027176"/>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Center for Artificial Intelligence</a:t>
                </a:r>
                <a:endParaRPr sz="1100">
                  <a:solidFill>
                    <a:srgbClr val="343434"/>
                  </a:solidFill>
                  <a:latin typeface="Ubuntu"/>
                  <a:ea typeface="Ubuntu"/>
                  <a:cs typeface="Ubuntu"/>
                  <a:sym typeface="Ubuntu"/>
                </a:endParaRPr>
              </a:p>
            </p:txBody>
          </p:sp>
          <p:sp>
            <p:nvSpPr>
              <p:cNvPr id="179" name="Google Shape;179;p14"/>
              <p:cNvSpPr txBox="1"/>
              <p:nvPr/>
            </p:nvSpPr>
            <p:spPr>
              <a:xfrm>
                <a:off x="5588552" y="5027175"/>
                <a:ext cx="16026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343434"/>
                    </a:solidFill>
                    <a:latin typeface="Ubuntu"/>
                    <a:ea typeface="Ubuntu"/>
                    <a:cs typeface="Ubuntu"/>
                    <a:sym typeface="Ubuntu"/>
                  </a:rPr>
                  <a:t>January 20XX - Present</a:t>
                </a:r>
                <a:endParaRPr sz="1100">
                  <a:solidFill>
                    <a:srgbClr val="343434"/>
                  </a:solidFill>
                  <a:latin typeface="Ubuntu"/>
                  <a:ea typeface="Ubuntu"/>
                  <a:cs typeface="Ubuntu"/>
                  <a:sym typeface="Ubuntu"/>
                </a:endParaRPr>
              </a:p>
            </p:txBody>
          </p:sp>
        </p:grpSp>
        <p:grpSp>
          <p:nvGrpSpPr>
            <p:cNvPr id="180" name="Google Shape;180;p14"/>
            <p:cNvGrpSpPr/>
            <p:nvPr/>
          </p:nvGrpSpPr>
          <p:grpSpPr>
            <a:xfrm>
              <a:off x="2828478" y="5419375"/>
              <a:ext cx="4366447" cy="372600"/>
              <a:chOff x="2828478" y="5419375"/>
              <a:chExt cx="4366447" cy="372600"/>
            </a:xfrm>
          </p:grpSpPr>
          <p:sp>
            <p:nvSpPr>
              <p:cNvPr id="181" name="Google Shape;181;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Conducted research on machine learning algorithms for natural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language processing tasks</a:t>
                </a:r>
                <a:endParaRPr sz="1100">
                  <a:solidFill>
                    <a:srgbClr val="343434"/>
                  </a:solidFill>
                  <a:latin typeface="Ubuntu"/>
                  <a:ea typeface="Ubuntu"/>
                  <a:cs typeface="Ubuntu"/>
                  <a:sym typeface="Ubuntu"/>
                </a:endParaRPr>
              </a:p>
            </p:txBody>
          </p:sp>
          <p:sp>
            <p:nvSpPr>
              <p:cNvPr id="182" name="Google Shape;182;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83" name="Google Shape;183;p14"/>
            <p:cNvGrpSpPr/>
            <p:nvPr/>
          </p:nvGrpSpPr>
          <p:grpSpPr>
            <a:xfrm>
              <a:off x="2828478" y="5824640"/>
              <a:ext cx="4366447" cy="372600"/>
              <a:chOff x="2828478" y="5419375"/>
              <a:chExt cx="4366447" cy="372600"/>
            </a:xfrm>
          </p:grpSpPr>
          <p:sp>
            <p:nvSpPr>
              <p:cNvPr id="184" name="Google Shape;184;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Published several papers in top-tier conferences and journals  in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top-tier conferences and journals</a:t>
                </a:r>
                <a:endParaRPr sz="1100">
                  <a:solidFill>
                    <a:srgbClr val="343434"/>
                  </a:solidFill>
                  <a:latin typeface="Ubuntu"/>
                  <a:ea typeface="Ubuntu"/>
                  <a:cs typeface="Ubuntu"/>
                  <a:sym typeface="Ubuntu"/>
                </a:endParaRPr>
              </a:p>
            </p:txBody>
          </p:sp>
          <p:sp>
            <p:nvSpPr>
              <p:cNvPr id="185" name="Google Shape;185;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86" name="Google Shape;186;p14"/>
            <p:cNvGrpSpPr/>
            <p:nvPr/>
          </p:nvGrpSpPr>
          <p:grpSpPr>
            <a:xfrm>
              <a:off x="2828478" y="6229904"/>
              <a:ext cx="4366447" cy="372600"/>
              <a:chOff x="2828478" y="5419375"/>
              <a:chExt cx="4366447" cy="372600"/>
            </a:xfrm>
          </p:grpSpPr>
          <p:sp>
            <p:nvSpPr>
              <p:cNvPr id="187" name="Google Shape;187;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Collaborated with professors and fellow researchers on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interdisciplinary projects</a:t>
                </a:r>
                <a:endParaRPr sz="1100">
                  <a:solidFill>
                    <a:srgbClr val="343434"/>
                  </a:solidFill>
                  <a:latin typeface="Ubuntu"/>
                  <a:ea typeface="Ubuntu"/>
                  <a:cs typeface="Ubuntu"/>
                  <a:sym typeface="Ubuntu"/>
                </a:endParaRPr>
              </a:p>
            </p:txBody>
          </p:sp>
          <p:sp>
            <p:nvSpPr>
              <p:cNvPr id="188" name="Google Shape;188;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189" name="Google Shape;189;p14"/>
            <p:cNvGrpSpPr/>
            <p:nvPr/>
          </p:nvGrpSpPr>
          <p:grpSpPr>
            <a:xfrm>
              <a:off x="2828478" y="6635169"/>
              <a:ext cx="4366447" cy="372600"/>
              <a:chOff x="2828478" y="5419375"/>
              <a:chExt cx="4366447" cy="372600"/>
            </a:xfrm>
          </p:grpSpPr>
          <p:sp>
            <p:nvSpPr>
              <p:cNvPr id="190" name="Google Shape;190;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Mentored students on course material and provided academic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support</a:t>
                </a:r>
                <a:endParaRPr sz="1100">
                  <a:solidFill>
                    <a:srgbClr val="343434"/>
                  </a:solidFill>
                  <a:latin typeface="Ubuntu"/>
                  <a:ea typeface="Ubuntu"/>
                  <a:cs typeface="Ubuntu"/>
                  <a:sym typeface="Ubuntu"/>
                </a:endParaRPr>
              </a:p>
            </p:txBody>
          </p:sp>
          <p:sp>
            <p:nvSpPr>
              <p:cNvPr id="191" name="Google Shape;191;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192" name="Google Shape;192;p14"/>
          <p:cNvGrpSpPr/>
          <p:nvPr/>
        </p:nvGrpSpPr>
        <p:grpSpPr>
          <a:xfrm>
            <a:off x="2819475" y="5632847"/>
            <a:ext cx="4378725" cy="1815840"/>
            <a:chOff x="2819475" y="5632847"/>
            <a:chExt cx="4378725" cy="1815840"/>
          </a:xfrm>
        </p:grpSpPr>
        <p:sp>
          <p:nvSpPr>
            <p:cNvPr id="193" name="Google Shape;193;p14"/>
            <p:cNvSpPr txBox="1"/>
            <p:nvPr/>
          </p:nvSpPr>
          <p:spPr>
            <a:xfrm>
              <a:off x="2819475" y="5632847"/>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Teaching Assistant</a:t>
              </a:r>
              <a:endParaRPr sz="1100">
                <a:solidFill>
                  <a:srgbClr val="343434"/>
                </a:solidFill>
                <a:latin typeface="Ubuntu Medium"/>
                <a:ea typeface="Ubuntu Medium"/>
                <a:cs typeface="Ubuntu Medium"/>
                <a:sym typeface="Ubuntu Medium"/>
              </a:endParaRPr>
            </a:p>
          </p:txBody>
        </p:sp>
        <p:grpSp>
          <p:nvGrpSpPr>
            <p:cNvPr id="194" name="Google Shape;194;p14"/>
            <p:cNvGrpSpPr/>
            <p:nvPr/>
          </p:nvGrpSpPr>
          <p:grpSpPr>
            <a:xfrm>
              <a:off x="2819475" y="6041383"/>
              <a:ext cx="4378725" cy="169201"/>
              <a:chOff x="2819475" y="5027175"/>
              <a:chExt cx="4378725" cy="169201"/>
            </a:xfrm>
          </p:grpSpPr>
          <p:sp>
            <p:nvSpPr>
              <p:cNvPr id="195" name="Google Shape;195;p14"/>
              <p:cNvSpPr txBox="1"/>
              <p:nvPr/>
            </p:nvSpPr>
            <p:spPr>
              <a:xfrm>
                <a:off x="2819475" y="5027176"/>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Department of Computer Science  </a:t>
                </a:r>
                <a:endParaRPr sz="1100">
                  <a:solidFill>
                    <a:srgbClr val="343434"/>
                  </a:solidFill>
                  <a:latin typeface="Ubuntu"/>
                  <a:ea typeface="Ubuntu"/>
                  <a:cs typeface="Ubuntu"/>
                  <a:sym typeface="Ubuntu"/>
                </a:endParaRPr>
              </a:p>
            </p:txBody>
          </p:sp>
          <p:sp>
            <p:nvSpPr>
              <p:cNvPr id="196" name="Google Shape;196;p14"/>
              <p:cNvSpPr txBox="1"/>
              <p:nvPr/>
            </p:nvSpPr>
            <p:spPr>
              <a:xfrm>
                <a:off x="5595600" y="5027175"/>
                <a:ext cx="16026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343434"/>
                    </a:solidFill>
                    <a:latin typeface="Ubuntu"/>
                    <a:ea typeface="Ubuntu"/>
                    <a:cs typeface="Ubuntu"/>
                    <a:sym typeface="Ubuntu"/>
                  </a:rPr>
                  <a:t>June 20XX - June 20XX </a:t>
                </a:r>
                <a:endParaRPr sz="1100">
                  <a:solidFill>
                    <a:srgbClr val="343434"/>
                  </a:solidFill>
                  <a:latin typeface="Ubuntu"/>
                  <a:ea typeface="Ubuntu"/>
                  <a:cs typeface="Ubuntu"/>
                  <a:sym typeface="Ubuntu"/>
                </a:endParaRPr>
              </a:p>
            </p:txBody>
          </p:sp>
        </p:grpSp>
        <p:grpSp>
          <p:nvGrpSpPr>
            <p:cNvPr id="197" name="Google Shape;197;p14"/>
            <p:cNvGrpSpPr/>
            <p:nvPr/>
          </p:nvGrpSpPr>
          <p:grpSpPr>
            <a:xfrm>
              <a:off x="2828478" y="6449921"/>
              <a:ext cx="4366447" cy="372600"/>
              <a:chOff x="2828478" y="5419375"/>
              <a:chExt cx="4366447" cy="372600"/>
            </a:xfrm>
          </p:grpSpPr>
          <p:sp>
            <p:nvSpPr>
              <p:cNvPr id="198" name="Google Shape;198;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Assisted professors in teaching undergraduate and graduate-level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courses in computer science</a:t>
                </a:r>
                <a:endParaRPr sz="1100">
                  <a:solidFill>
                    <a:srgbClr val="343434"/>
                  </a:solidFill>
                  <a:latin typeface="Ubuntu"/>
                  <a:ea typeface="Ubuntu"/>
                  <a:cs typeface="Ubuntu"/>
                  <a:sym typeface="Ubuntu"/>
                </a:endParaRPr>
              </a:p>
            </p:txBody>
          </p:sp>
          <p:sp>
            <p:nvSpPr>
              <p:cNvPr id="199" name="Google Shape;199;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200" name="Google Shape;200;p14"/>
            <p:cNvGrpSpPr/>
            <p:nvPr/>
          </p:nvGrpSpPr>
          <p:grpSpPr>
            <a:xfrm>
              <a:off x="2828478" y="6864704"/>
              <a:ext cx="4366447" cy="169200"/>
              <a:chOff x="2828478" y="5419375"/>
              <a:chExt cx="4366447" cy="169200"/>
            </a:xfrm>
          </p:grpSpPr>
          <p:sp>
            <p:nvSpPr>
              <p:cNvPr id="201" name="Google Shape;201;p14"/>
              <p:cNvSpPr txBox="1"/>
              <p:nvPr/>
            </p:nvSpPr>
            <p:spPr>
              <a:xfrm>
                <a:off x="2974225" y="5419375"/>
                <a:ext cx="42207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Published several papers in top-tier conferences and journals</a:t>
                </a:r>
                <a:endParaRPr sz="1100">
                  <a:solidFill>
                    <a:srgbClr val="343434"/>
                  </a:solidFill>
                  <a:latin typeface="Ubuntu"/>
                  <a:ea typeface="Ubuntu"/>
                  <a:cs typeface="Ubuntu"/>
                  <a:sym typeface="Ubuntu"/>
                </a:endParaRPr>
              </a:p>
            </p:txBody>
          </p:sp>
          <p:sp>
            <p:nvSpPr>
              <p:cNvPr id="202" name="Google Shape;202;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203" name="Google Shape;203;p14"/>
            <p:cNvGrpSpPr/>
            <p:nvPr/>
          </p:nvGrpSpPr>
          <p:grpSpPr>
            <a:xfrm>
              <a:off x="2828478" y="7076087"/>
              <a:ext cx="4366447" cy="372600"/>
              <a:chOff x="2828478" y="5235012"/>
              <a:chExt cx="4366447" cy="372600"/>
            </a:xfrm>
          </p:grpSpPr>
          <p:sp>
            <p:nvSpPr>
              <p:cNvPr id="204" name="Google Shape;204;p14"/>
              <p:cNvSpPr txBox="1"/>
              <p:nvPr/>
            </p:nvSpPr>
            <p:spPr>
              <a:xfrm>
                <a:off x="2974225" y="5235012"/>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Collaborated with professors and fellow researchers on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interdisciplinary projects</a:t>
                </a:r>
                <a:endParaRPr sz="1100">
                  <a:solidFill>
                    <a:srgbClr val="343434"/>
                  </a:solidFill>
                  <a:latin typeface="Ubuntu"/>
                  <a:ea typeface="Ubuntu"/>
                  <a:cs typeface="Ubuntu"/>
                  <a:sym typeface="Ubuntu"/>
                </a:endParaRPr>
              </a:p>
            </p:txBody>
          </p:sp>
          <p:sp>
            <p:nvSpPr>
              <p:cNvPr id="205" name="Google Shape;205;p14"/>
              <p:cNvSpPr/>
              <p:nvPr/>
            </p:nvSpPr>
            <p:spPr>
              <a:xfrm>
                <a:off x="2828478" y="5291912"/>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206" name="Google Shape;206;p14"/>
          <p:cNvGrpSpPr/>
          <p:nvPr/>
        </p:nvGrpSpPr>
        <p:grpSpPr>
          <a:xfrm>
            <a:off x="326025" y="8844370"/>
            <a:ext cx="2044800" cy="1429685"/>
            <a:chOff x="326025" y="8844370"/>
            <a:chExt cx="2044800" cy="1429685"/>
          </a:xfrm>
        </p:grpSpPr>
        <p:sp>
          <p:nvSpPr>
            <p:cNvPr id="207" name="Google Shape;207;p14"/>
            <p:cNvSpPr txBox="1"/>
            <p:nvPr/>
          </p:nvSpPr>
          <p:spPr>
            <a:xfrm>
              <a:off x="326025" y="88443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LANGUAGES:</a:t>
              </a:r>
              <a:endParaRPr sz="1200">
                <a:solidFill>
                  <a:srgbClr val="343434"/>
                </a:solidFill>
                <a:latin typeface="Ubuntu"/>
                <a:ea typeface="Ubuntu"/>
                <a:cs typeface="Ubuntu"/>
                <a:sym typeface="Ubuntu"/>
              </a:endParaRPr>
            </a:p>
          </p:txBody>
        </p:sp>
        <p:grpSp>
          <p:nvGrpSpPr>
            <p:cNvPr id="208" name="Google Shape;208;p14"/>
            <p:cNvGrpSpPr/>
            <p:nvPr/>
          </p:nvGrpSpPr>
          <p:grpSpPr>
            <a:xfrm>
              <a:off x="326025" y="9270179"/>
              <a:ext cx="2044800" cy="371830"/>
              <a:chOff x="326025" y="6840979"/>
              <a:chExt cx="2044800" cy="371830"/>
            </a:xfrm>
          </p:grpSpPr>
          <p:sp>
            <p:nvSpPr>
              <p:cNvPr id="209" name="Google Shape;209;p14"/>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English: </a:t>
                </a:r>
                <a:endParaRPr sz="1100">
                  <a:solidFill>
                    <a:srgbClr val="343434"/>
                  </a:solidFill>
                  <a:latin typeface="Ubuntu Medium"/>
                  <a:ea typeface="Ubuntu Medium"/>
                  <a:cs typeface="Ubuntu Medium"/>
                  <a:sym typeface="Ubuntu Medium"/>
                </a:endParaRPr>
              </a:p>
            </p:txBody>
          </p:sp>
          <p:sp>
            <p:nvSpPr>
              <p:cNvPr id="210" name="Google Shape;210;p14"/>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Native proficiency</a:t>
                </a:r>
                <a:endParaRPr sz="1100">
                  <a:solidFill>
                    <a:srgbClr val="343434"/>
                  </a:solidFill>
                  <a:latin typeface="Ubuntu"/>
                  <a:ea typeface="Ubuntu"/>
                  <a:cs typeface="Ubuntu"/>
                  <a:sym typeface="Ubuntu"/>
                </a:endParaRPr>
              </a:p>
            </p:txBody>
          </p:sp>
        </p:grpSp>
        <p:grpSp>
          <p:nvGrpSpPr>
            <p:cNvPr id="211" name="Google Shape;211;p14"/>
            <p:cNvGrpSpPr/>
            <p:nvPr/>
          </p:nvGrpSpPr>
          <p:grpSpPr>
            <a:xfrm>
              <a:off x="326025" y="9902225"/>
              <a:ext cx="2044800" cy="371830"/>
              <a:chOff x="326025" y="6840979"/>
              <a:chExt cx="2044800" cy="371830"/>
            </a:xfrm>
          </p:grpSpPr>
          <p:sp>
            <p:nvSpPr>
              <p:cNvPr id="212" name="Google Shape;212;p14"/>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Spanish: </a:t>
                </a:r>
                <a:endParaRPr sz="1100">
                  <a:solidFill>
                    <a:srgbClr val="343434"/>
                  </a:solidFill>
                  <a:latin typeface="Ubuntu Medium"/>
                  <a:ea typeface="Ubuntu Medium"/>
                  <a:cs typeface="Ubuntu Medium"/>
                  <a:sym typeface="Ubuntu Medium"/>
                </a:endParaRPr>
              </a:p>
            </p:txBody>
          </p:sp>
          <p:sp>
            <p:nvSpPr>
              <p:cNvPr id="213" name="Google Shape;213;p14"/>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Conversational proficiency</a:t>
                </a:r>
                <a:endParaRPr sz="1100">
                  <a:solidFill>
                    <a:srgbClr val="343434"/>
                  </a:solidFill>
                  <a:latin typeface="Ubuntu"/>
                  <a:ea typeface="Ubuntu"/>
                  <a:cs typeface="Ubuntu"/>
                  <a:sym typeface="Ubuntu"/>
                </a:endParaRPr>
              </a:p>
            </p:txBody>
          </p:sp>
        </p:grpSp>
      </p:grpSp>
      <p:grpSp>
        <p:nvGrpSpPr>
          <p:cNvPr id="214" name="Google Shape;214;p14"/>
          <p:cNvGrpSpPr/>
          <p:nvPr/>
        </p:nvGrpSpPr>
        <p:grpSpPr>
          <a:xfrm>
            <a:off x="2819475" y="7868873"/>
            <a:ext cx="4375450" cy="2405467"/>
            <a:chOff x="2819475" y="4602301"/>
            <a:chExt cx="4375450" cy="2405467"/>
          </a:xfrm>
        </p:grpSpPr>
        <p:sp>
          <p:nvSpPr>
            <p:cNvPr id="215" name="Google Shape;215;p14"/>
            <p:cNvSpPr txBox="1"/>
            <p:nvPr/>
          </p:nvSpPr>
          <p:spPr>
            <a:xfrm>
              <a:off x="281947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Software Developer Intern</a:t>
              </a:r>
              <a:endParaRPr sz="1100">
                <a:solidFill>
                  <a:srgbClr val="343434"/>
                </a:solidFill>
                <a:latin typeface="Ubuntu Medium"/>
                <a:ea typeface="Ubuntu Medium"/>
                <a:cs typeface="Ubuntu Medium"/>
                <a:sym typeface="Ubuntu Medium"/>
              </a:endParaRPr>
            </a:p>
          </p:txBody>
        </p:sp>
        <p:grpSp>
          <p:nvGrpSpPr>
            <p:cNvPr id="216" name="Google Shape;216;p14"/>
            <p:cNvGrpSpPr/>
            <p:nvPr/>
          </p:nvGrpSpPr>
          <p:grpSpPr>
            <a:xfrm>
              <a:off x="2819475" y="5010838"/>
              <a:ext cx="4370475" cy="169201"/>
              <a:chOff x="2819475" y="5027175"/>
              <a:chExt cx="4370475" cy="169201"/>
            </a:xfrm>
          </p:grpSpPr>
          <p:sp>
            <p:nvSpPr>
              <p:cNvPr id="217" name="Google Shape;217;p14"/>
              <p:cNvSpPr txBox="1"/>
              <p:nvPr/>
            </p:nvSpPr>
            <p:spPr>
              <a:xfrm>
                <a:off x="2819475" y="5027176"/>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Tech Innovations Inc.     </a:t>
                </a:r>
                <a:endParaRPr sz="1100">
                  <a:solidFill>
                    <a:srgbClr val="343434"/>
                  </a:solidFill>
                  <a:latin typeface="Ubuntu"/>
                  <a:ea typeface="Ubuntu"/>
                  <a:cs typeface="Ubuntu"/>
                  <a:sym typeface="Ubuntu"/>
                </a:endParaRPr>
              </a:p>
            </p:txBody>
          </p:sp>
          <p:sp>
            <p:nvSpPr>
              <p:cNvPr id="218" name="Google Shape;218;p14"/>
              <p:cNvSpPr txBox="1"/>
              <p:nvPr/>
            </p:nvSpPr>
            <p:spPr>
              <a:xfrm>
                <a:off x="5587350" y="5027175"/>
                <a:ext cx="1602600" cy="169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100">
                    <a:solidFill>
                      <a:srgbClr val="343434"/>
                    </a:solidFill>
                    <a:latin typeface="Ubuntu"/>
                    <a:ea typeface="Ubuntu"/>
                    <a:cs typeface="Ubuntu"/>
                    <a:sym typeface="Ubuntu"/>
                  </a:rPr>
                  <a:t>June 20XX - August 20XX</a:t>
                </a:r>
                <a:endParaRPr sz="1100">
                  <a:solidFill>
                    <a:srgbClr val="343434"/>
                  </a:solidFill>
                  <a:latin typeface="Ubuntu"/>
                  <a:ea typeface="Ubuntu"/>
                  <a:cs typeface="Ubuntu"/>
                  <a:sym typeface="Ubuntu"/>
                </a:endParaRPr>
              </a:p>
            </p:txBody>
          </p:sp>
        </p:grpSp>
        <p:grpSp>
          <p:nvGrpSpPr>
            <p:cNvPr id="219" name="Google Shape;219;p14"/>
            <p:cNvGrpSpPr/>
            <p:nvPr/>
          </p:nvGrpSpPr>
          <p:grpSpPr>
            <a:xfrm>
              <a:off x="2828478" y="5419375"/>
              <a:ext cx="4366447" cy="372600"/>
              <a:chOff x="2828478" y="5419375"/>
              <a:chExt cx="4366447" cy="372600"/>
            </a:xfrm>
          </p:grpSpPr>
          <p:sp>
            <p:nvSpPr>
              <p:cNvPr id="220" name="Google Shape;220;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Conducted research on machine learning algorithms for natural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language processing tasks</a:t>
                </a:r>
                <a:endParaRPr sz="1100">
                  <a:solidFill>
                    <a:srgbClr val="343434"/>
                  </a:solidFill>
                  <a:latin typeface="Ubuntu"/>
                  <a:ea typeface="Ubuntu"/>
                  <a:cs typeface="Ubuntu"/>
                  <a:sym typeface="Ubuntu"/>
                </a:endParaRPr>
              </a:p>
            </p:txBody>
          </p:sp>
          <p:sp>
            <p:nvSpPr>
              <p:cNvPr id="221" name="Google Shape;221;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222" name="Google Shape;222;p14"/>
            <p:cNvGrpSpPr/>
            <p:nvPr/>
          </p:nvGrpSpPr>
          <p:grpSpPr>
            <a:xfrm>
              <a:off x="2828478" y="5824640"/>
              <a:ext cx="4366447" cy="372600"/>
              <a:chOff x="2828478" y="5419375"/>
              <a:chExt cx="4366447" cy="372600"/>
            </a:xfrm>
          </p:grpSpPr>
          <p:sp>
            <p:nvSpPr>
              <p:cNvPr id="223" name="Google Shape;223;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Worked with cross-functional teams to design and implement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software solutions</a:t>
                </a:r>
                <a:endParaRPr sz="1100">
                  <a:solidFill>
                    <a:srgbClr val="343434"/>
                  </a:solidFill>
                  <a:latin typeface="Ubuntu"/>
                  <a:ea typeface="Ubuntu"/>
                  <a:cs typeface="Ubuntu"/>
                  <a:sym typeface="Ubuntu"/>
                </a:endParaRPr>
              </a:p>
            </p:txBody>
          </p:sp>
          <p:sp>
            <p:nvSpPr>
              <p:cNvPr id="224" name="Google Shape;224;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225" name="Google Shape;225;p14"/>
            <p:cNvGrpSpPr/>
            <p:nvPr/>
          </p:nvGrpSpPr>
          <p:grpSpPr>
            <a:xfrm>
              <a:off x="2828478" y="6229904"/>
              <a:ext cx="4366447" cy="372600"/>
              <a:chOff x="2828478" y="5419375"/>
              <a:chExt cx="4366447" cy="372600"/>
            </a:xfrm>
          </p:grpSpPr>
          <p:sp>
            <p:nvSpPr>
              <p:cNvPr id="226" name="Google Shape;226;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Gained hands-on experience with agile development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methodologies and version control systems</a:t>
                </a:r>
                <a:endParaRPr sz="1100">
                  <a:solidFill>
                    <a:srgbClr val="343434"/>
                  </a:solidFill>
                  <a:latin typeface="Ubuntu"/>
                  <a:ea typeface="Ubuntu"/>
                  <a:cs typeface="Ubuntu"/>
                  <a:sym typeface="Ubuntu"/>
                </a:endParaRPr>
              </a:p>
            </p:txBody>
          </p:sp>
          <p:sp>
            <p:nvSpPr>
              <p:cNvPr id="227" name="Google Shape;227;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nvGrpSpPr>
            <p:cNvPr id="228" name="Google Shape;228;p14"/>
            <p:cNvGrpSpPr/>
            <p:nvPr/>
          </p:nvGrpSpPr>
          <p:grpSpPr>
            <a:xfrm>
              <a:off x="2828478" y="6635169"/>
              <a:ext cx="4366447" cy="372600"/>
              <a:chOff x="2828478" y="5419375"/>
              <a:chExt cx="4366447" cy="372600"/>
            </a:xfrm>
          </p:grpSpPr>
          <p:sp>
            <p:nvSpPr>
              <p:cNvPr id="229" name="Google Shape;229;p14"/>
              <p:cNvSpPr txBox="1"/>
              <p:nvPr/>
            </p:nvSpPr>
            <p:spPr>
              <a:xfrm>
                <a:off x="2974225" y="5419375"/>
                <a:ext cx="4220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Collaborated with professors and fellow researchers on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interdisciplinary projects</a:t>
                </a:r>
                <a:endParaRPr sz="1100">
                  <a:solidFill>
                    <a:srgbClr val="343434"/>
                  </a:solidFill>
                  <a:latin typeface="Ubuntu"/>
                  <a:ea typeface="Ubuntu"/>
                  <a:cs typeface="Ubuntu"/>
                  <a:sym typeface="Ubuntu"/>
                </a:endParaRPr>
              </a:p>
            </p:txBody>
          </p:sp>
          <p:sp>
            <p:nvSpPr>
              <p:cNvPr id="230" name="Google Shape;230;p14"/>
              <p:cNvSpPr/>
              <p:nvPr/>
            </p:nvSpPr>
            <p:spPr>
              <a:xfrm>
                <a:off x="2828478" y="5476275"/>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5"/>
          <p:cNvSpPr/>
          <p:nvPr/>
        </p:nvSpPr>
        <p:spPr>
          <a:xfrm>
            <a:off x="0" y="2007275"/>
            <a:ext cx="2430000" cy="8684700"/>
          </a:xfrm>
          <a:prstGeom prst="rect">
            <a:avLst/>
          </a:prstGeom>
          <a:solidFill>
            <a:srgbClr val="F1F1F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36" name="Google Shape;236;p15"/>
          <p:cNvGrpSpPr/>
          <p:nvPr/>
        </p:nvGrpSpPr>
        <p:grpSpPr>
          <a:xfrm>
            <a:off x="1245300" y="664316"/>
            <a:ext cx="5069400" cy="818734"/>
            <a:chOff x="1245300" y="664316"/>
            <a:chExt cx="5069400" cy="818734"/>
          </a:xfrm>
        </p:grpSpPr>
        <p:sp>
          <p:nvSpPr>
            <p:cNvPr id="237" name="Google Shape;237;p15"/>
            <p:cNvSpPr txBox="1"/>
            <p:nvPr/>
          </p:nvSpPr>
          <p:spPr>
            <a:xfrm>
              <a:off x="1245300" y="664316"/>
              <a:ext cx="5069400" cy="477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100">
                  <a:solidFill>
                    <a:srgbClr val="343434"/>
                  </a:solidFill>
                  <a:latin typeface="Ubuntu Medium"/>
                  <a:ea typeface="Ubuntu Medium"/>
                  <a:cs typeface="Ubuntu Medium"/>
                  <a:sym typeface="Ubuntu Medium"/>
                </a:rPr>
                <a:t>D A V I D  T A Y L O R</a:t>
              </a:r>
              <a:endParaRPr sz="3100">
                <a:solidFill>
                  <a:srgbClr val="343434"/>
                </a:solidFill>
                <a:latin typeface="Ubuntu Medium"/>
                <a:ea typeface="Ubuntu Medium"/>
                <a:cs typeface="Ubuntu Medium"/>
                <a:sym typeface="Ubuntu Medium"/>
              </a:endParaRPr>
            </a:p>
          </p:txBody>
        </p:sp>
        <p:sp>
          <p:nvSpPr>
            <p:cNvPr id="238" name="Google Shape;238;p15"/>
            <p:cNvSpPr txBox="1"/>
            <p:nvPr/>
          </p:nvSpPr>
          <p:spPr>
            <a:xfrm>
              <a:off x="2033475" y="1298250"/>
              <a:ext cx="3493200" cy="1848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200">
                  <a:solidFill>
                    <a:srgbClr val="343434"/>
                  </a:solidFill>
                  <a:latin typeface="Ubuntu"/>
                  <a:ea typeface="Ubuntu"/>
                  <a:cs typeface="Ubuntu"/>
                  <a:sym typeface="Ubuntu"/>
                </a:rPr>
                <a:t>RESEARCH ASSISTANT</a:t>
              </a:r>
              <a:endParaRPr sz="1200">
                <a:solidFill>
                  <a:srgbClr val="343434"/>
                </a:solidFill>
                <a:latin typeface="Ubuntu"/>
                <a:ea typeface="Ubuntu"/>
                <a:cs typeface="Ubuntu"/>
                <a:sym typeface="Ubuntu"/>
              </a:endParaRPr>
            </a:p>
          </p:txBody>
        </p:sp>
      </p:grpSp>
      <p:cxnSp>
        <p:nvCxnSpPr>
          <p:cNvPr id="239" name="Google Shape;239;p15"/>
          <p:cNvCxnSpPr/>
          <p:nvPr/>
        </p:nvCxnSpPr>
        <p:spPr>
          <a:xfrm>
            <a:off x="0" y="2011975"/>
            <a:ext cx="7563900" cy="0"/>
          </a:xfrm>
          <a:prstGeom prst="straightConnector1">
            <a:avLst/>
          </a:prstGeom>
          <a:noFill/>
          <a:ln cap="flat" cmpd="sng" w="38100">
            <a:solidFill>
              <a:srgbClr val="F1F1F1"/>
            </a:solidFill>
            <a:prstDash val="solid"/>
            <a:round/>
            <a:headEnd len="med" w="med" type="none"/>
            <a:tailEnd len="med" w="med" type="none"/>
          </a:ln>
        </p:spPr>
      </p:cxnSp>
      <p:grpSp>
        <p:nvGrpSpPr>
          <p:cNvPr id="240" name="Google Shape;240;p15"/>
          <p:cNvGrpSpPr/>
          <p:nvPr/>
        </p:nvGrpSpPr>
        <p:grpSpPr>
          <a:xfrm>
            <a:off x="326025" y="2403150"/>
            <a:ext cx="2065842" cy="1392633"/>
            <a:chOff x="326025" y="2403150"/>
            <a:chExt cx="2065842" cy="1392633"/>
          </a:xfrm>
        </p:grpSpPr>
        <p:sp>
          <p:nvSpPr>
            <p:cNvPr id="241" name="Google Shape;241;p15"/>
            <p:cNvSpPr txBox="1"/>
            <p:nvPr/>
          </p:nvSpPr>
          <p:spPr>
            <a:xfrm>
              <a:off x="326025" y="240315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CONTACT:</a:t>
              </a:r>
              <a:endParaRPr sz="1200">
                <a:solidFill>
                  <a:srgbClr val="343434"/>
                </a:solidFill>
                <a:latin typeface="Ubuntu"/>
                <a:ea typeface="Ubuntu"/>
                <a:cs typeface="Ubuntu"/>
                <a:sym typeface="Ubuntu"/>
              </a:endParaRPr>
            </a:p>
          </p:txBody>
        </p:sp>
        <p:grpSp>
          <p:nvGrpSpPr>
            <p:cNvPr id="242" name="Google Shape;242;p15"/>
            <p:cNvGrpSpPr/>
            <p:nvPr/>
          </p:nvGrpSpPr>
          <p:grpSpPr>
            <a:xfrm>
              <a:off x="333891" y="3626583"/>
              <a:ext cx="2057976" cy="169200"/>
              <a:chOff x="333891" y="3626583"/>
              <a:chExt cx="2057976" cy="169200"/>
            </a:xfrm>
          </p:grpSpPr>
          <p:sp>
            <p:nvSpPr>
              <p:cNvPr id="243" name="Google Shape;243;p15"/>
              <p:cNvSpPr txBox="1"/>
              <p:nvPr/>
            </p:nvSpPr>
            <p:spPr>
              <a:xfrm>
                <a:off x="643467" y="3626583"/>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david.tayl@email.ltd</a:t>
                </a:r>
                <a:endParaRPr sz="1100">
                  <a:solidFill>
                    <a:srgbClr val="343434"/>
                  </a:solidFill>
                  <a:latin typeface="Ubuntu"/>
                  <a:ea typeface="Ubuntu"/>
                  <a:cs typeface="Ubuntu"/>
                  <a:sym typeface="Ubuntu"/>
                </a:endParaRPr>
              </a:p>
            </p:txBody>
          </p:sp>
          <p:pic>
            <p:nvPicPr>
              <p:cNvPr id="244" name="Google Shape;244;p15"/>
              <p:cNvPicPr preferRelativeResize="0"/>
              <p:nvPr/>
            </p:nvPicPr>
            <p:blipFill>
              <a:blip r:embed="rId3">
                <a:alphaModFix/>
              </a:blip>
              <a:stretch>
                <a:fillRect/>
              </a:stretch>
            </p:blipFill>
            <p:spPr>
              <a:xfrm>
                <a:off x="333891" y="3652958"/>
                <a:ext cx="171625" cy="116450"/>
              </a:xfrm>
              <a:prstGeom prst="rect">
                <a:avLst/>
              </a:prstGeom>
              <a:noFill/>
              <a:ln>
                <a:noFill/>
              </a:ln>
            </p:spPr>
          </p:pic>
        </p:grpSp>
        <p:grpSp>
          <p:nvGrpSpPr>
            <p:cNvPr id="245" name="Google Shape;245;p15"/>
            <p:cNvGrpSpPr/>
            <p:nvPr/>
          </p:nvGrpSpPr>
          <p:grpSpPr>
            <a:xfrm>
              <a:off x="364531" y="3207713"/>
              <a:ext cx="2027336" cy="200825"/>
              <a:chOff x="364531" y="3207713"/>
              <a:chExt cx="2027336" cy="200825"/>
            </a:xfrm>
          </p:grpSpPr>
          <p:sp>
            <p:nvSpPr>
              <p:cNvPr id="246" name="Google Shape;246;p15"/>
              <p:cNvSpPr txBox="1"/>
              <p:nvPr/>
            </p:nvSpPr>
            <p:spPr>
              <a:xfrm>
                <a:off x="643467" y="3223525"/>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(123) 456-7890</a:t>
                </a:r>
                <a:endParaRPr sz="1100">
                  <a:solidFill>
                    <a:srgbClr val="343434"/>
                  </a:solidFill>
                  <a:latin typeface="Ubuntu"/>
                  <a:ea typeface="Ubuntu"/>
                  <a:cs typeface="Ubuntu"/>
                  <a:sym typeface="Ubuntu"/>
                </a:endParaRPr>
              </a:p>
            </p:txBody>
          </p:sp>
          <p:pic>
            <p:nvPicPr>
              <p:cNvPr id="247" name="Google Shape;247;p15"/>
              <p:cNvPicPr preferRelativeResize="0"/>
              <p:nvPr/>
            </p:nvPicPr>
            <p:blipFill>
              <a:blip r:embed="rId4">
                <a:alphaModFix/>
              </a:blip>
              <a:stretch>
                <a:fillRect/>
              </a:stretch>
            </p:blipFill>
            <p:spPr>
              <a:xfrm>
                <a:off x="364531" y="3207713"/>
                <a:ext cx="108150" cy="200825"/>
              </a:xfrm>
              <a:prstGeom prst="rect">
                <a:avLst/>
              </a:prstGeom>
              <a:noFill/>
              <a:ln>
                <a:noFill/>
              </a:ln>
            </p:spPr>
          </p:pic>
        </p:grpSp>
        <p:grpSp>
          <p:nvGrpSpPr>
            <p:cNvPr id="248" name="Google Shape;248;p15"/>
            <p:cNvGrpSpPr/>
            <p:nvPr/>
          </p:nvGrpSpPr>
          <p:grpSpPr>
            <a:xfrm>
              <a:off x="345407" y="2807977"/>
              <a:ext cx="2046460" cy="193750"/>
              <a:chOff x="345407" y="2807977"/>
              <a:chExt cx="2046460" cy="193750"/>
            </a:xfrm>
          </p:grpSpPr>
          <p:sp>
            <p:nvSpPr>
              <p:cNvPr id="249" name="Google Shape;249;p15"/>
              <p:cNvSpPr txBox="1"/>
              <p:nvPr/>
            </p:nvSpPr>
            <p:spPr>
              <a:xfrm>
                <a:off x="643467" y="2822258"/>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Academic City, State</a:t>
                </a:r>
                <a:endParaRPr sz="1100">
                  <a:solidFill>
                    <a:srgbClr val="343434"/>
                  </a:solidFill>
                  <a:latin typeface="Ubuntu"/>
                  <a:ea typeface="Ubuntu"/>
                  <a:cs typeface="Ubuntu"/>
                  <a:sym typeface="Ubuntu"/>
                </a:endParaRPr>
              </a:p>
            </p:txBody>
          </p:sp>
          <p:pic>
            <p:nvPicPr>
              <p:cNvPr id="250" name="Google Shape;250;p15"/>
              <p:cNvPicPr preferRelativeResize="0"/>
              <p:nvPr/>
            </p:nvPicPr>
            <p:blipFill>
              <a:blip r:embed="rId5">
                <a:alphaModFix/>
              </a:blip>
              <a:stretch>
                <a:fillRect/>
              </a:stretch>
            </p:blipFill>
            <p:spPr>
              <a:xfrm>
                <a:off x="345407" y="2807977"/>
                <a:ext cx="145325" cy="193750"/>
              </a:xfrm>
              <a:prstGeom prst="rect">
                <a:avLst/>
              </a:prstGeom>
              <a:noFill/>
              <a:ln>
                <a:noFill/>
              </a:ln>
            </p:spPr>
          </p:pic>
        </p:grpSp>
      </p:grpSp>
      <p:grpSp>
        <p:nvGrpSpPr>
          <p:cNvPr id="251" name="Google Shape;251;p15"/>
          <p:cNvGrpSpPr/>
          <p:nvPr/>
        </p:nvGrpSpPr>
        <p:grpSpPr>
          <a:xfrm>
            <a:off x="326025" y="4196088"/>
            <a:ext cx="2044800" cy="1799348"/>
            <a:chOff x="326025" y="4196088"/>
            <a:chExt cx="2044800" cy="1799348"/>
          </a:xfrm>
        </p:grpSpPr>
        <p:sp>
          <p:nvSpPr>
            <p:cNvPr id="252" name="Google Shape;252;p15"/>
            <p:cNvSpPr txBox="1"/>
            <p:nvPr/>
          </p:nvSpPr>
          <p:spPr>
            <a:xfrm>
              <a:off x="326025" y="419608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SKILLS:</a:t>
              </a:r>
              <a:endParaRPr sz="1200">
                <a:solidFill>
                  <a:srgbClr val="343434"/>
                </a:solidFill>
                <a:latin typeface="Ubuntu"/>
                <a:ea typeface="Ubuntu"/>
                <a:cs typeface="Ubuntu"/>
                <a:sym typeface="Ubuntu"/>
              </a:endParaRPr>
            </a:p>
          </p:txBody>
        </p:sp>
        <p:sp>
          <p:nvSpPr>
            <p:cNvPr id="253" name="Google Shape;253;p15"/>
            <p:cNvSpPr txBox="1"/>
            <p:nvPr/>
          </p:nvSpPr>
          <p:spPr>
            <a:xfrm>
              <a:off x="32602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Python, Java, and C++</a:t>
              </a:r>
              <a:endParaRPr sz="1100">
                <a:solidFill>
                  <a:srgbClr val="343434"/>
                </a:solidFill>
                <a:latin typeface="Ubuntu"/>
                <a:ea typeface="Ubuntu"/>
                <a:cs typeface="Ubuntu"/>
                <a:sym typeface="Ubuntu"/>
              </a:endParaRPr>
            </a:p>
          </p:txBody>
        </p:sp>
        <p:sp>
          <p:nvSpPr>
            <p:cNvPr id="254" name="Google Shape;254;p15"/>
            <p:cNvSpPr txBox="1"/>
            <p:nvPr/>
          </p:nvSpPr>
          <p:spPr>
            <a:xfrm>
              <a:off x="326025" y="501028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TensorFlow, PyTorch</a:t>
              </a:r>
              <a:endParaRPr sz="1100">
                <a:solidFill>
                  <a:srgbClr val="343434"/>
                </a:solidFill>
                <a:latin typeface="Ubuntu"/>
                <a:ea typeface="Ubuntu"/>
                <a:cs typeface="Ubuntu"/>
                <a:sym typeface="Ubuntu"/>
              </a:endParaRPr>
            </a:p>
          </p:txBody>
        </p:sp>
        <p:sp>
          <p:nvSpPr>
            <p:cNvPr id="255" name="Google Shape;255;p15"/>
            <p:cNvSpPr txBox="1"/>
            <p:nvPr/>
          </p:nvSpPr>
          <p:spPr>
            <a:xfrm>
              <a:off x="326025" y="5418258"/>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NumPy, Pandas</a:t>
              </a:r>
              <a:endParaRPr sz="1100">
                <a:solidFill>
                  <a:srgbClr val="343434"/>
                </a:solidFill>
                <a:latin typeface="Ubuntu"/>
                <a:ea typeface="Ubuntu"/>
                <a:cs typeface="Ubuntu"/>
                <a:sym typeface="Ubuntu"/>
              </a:endParaRPr>
            </a:p>
          </p:txBody>
        </p:sp>
        <p:sp>
          <p:nvSpPr>
            <p:cNvPr id="256" name="Google Shape;256;p15"/>
            <p:cNvSpPr txBox="1"/>
            <p:nvPr/>
          </p:nvSpPr>
          <p:spPr>
            <a:xfrm>
              <a:off x="326025" y="5826236"/>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Matplotlib, AWS </a:t>
              </a:r>
              <a:endParaRPr sz="1100">
                <a:solidFill>
                  <a:srgbClr val="343434"/>
                </a:solidFill>
                <a:latin typeface="Ubuntu"/>
                <a:ea typeface="Ubuntu"/>
                <a:cs typeface="Ubuntu"/>
                <a:sym typeface="Ubuntu"/>
              </a:endParaRPr>
            </a:p>
          </p:txBody>
        </p:sp>
      </p:grpSp>
      <p:grpSp>
        <p:nvGrpSpPr>
          <p:cNvPr id="257" name="Google Shape;257;p15"/>
          <p:cNvGrpSpPr/>
          <p:nvPr/>
        </p:nvGrpSpPr>
        <p:grpSpPr>
          <a:xfrm>
            <a:off x="326025" y="6415170"/>
            <a:ext cx="2044800" cy="1995992"/>
            <a:chOff x="326025" y="6415170"/>
            <a:chExt cx="2044800" cy="1995992"/>
          </a:xfrm>
        </p:grpSpPr>
        <p:sp>
          <p:nvSpPr>
            <p:cNvPr id="258" name="Google Shape;258;p15"/>
            <p:cNvSpPr txBox="1"/>
            <p:nvPr/>
          </p:nvSpPr>
          <p:spPr>
            <a:xfrm>
              <a:off x="326025" y="64151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EDUCATION:</a:t>
              </a:r>
              <a:endParaRPr sz="1200">
                <a:solidFill>
                  <a:srgbClr val="343434"/>
                </a:solidFill>
                <a:latin typeface="Ubuntu"/>
                <a:ea typeface="Ubuntu"/>
                <a:cs typeface="Ubuntu"/>
                <a:sym typeface="Ubuntu"/>
              </a:endParaRPr>
            </a:p>
          </p:txBody>
        </p:sp>
        <p:grpSp>
          <p:nvGrpSpPr>
            <p:cNvPr id="259" name="Google Shape;259;p15"/>
            <p:cNvGrpSpPr/>
            <p:nvPr/>
          </p:nvGrpSpPr>
          <p:grpSpPr>
            <a:xfrm>
              <a:off x="326025" y="6840979"/>
              <a:ext cx="2044800" cy="574460"/>
              <a:chOff x="326025" y="6840979"/>
              <a:chExt cx="2044800" cy="574460"/>
            </a:xfrm>
          </p:grpSpPr>
          <p:sp>
            <p:nvSpPr>
              <p:cNvPr id="260" name="Google Shape;260;p15"/>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Ph.D. in Computer Science</a:t>
                </a:r>
                <a:endParaRPr sz="1100">
                  <a:solidFill>
                    <a:srgbClr val="343434"/>
                  </a:solidFill>
                  <a:latin typeface="Ubuntu Medium"/>
                  <a:ea typeface="Ubuntu Medium"/>
                  <a:cs typeface="Ubuntu Medium"/>
                  <a:sym typeface="Ubuntu Medium"/>
                </a:endParaRPr>
              </a:p>
            </p:txBody>
          </p:sp>
          <p:sp>
            <p:nvSpPr>
              <p:cNvPr id="261" name="Google Shape;261;p15"/>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 Academic City</a:t>
                </a:r>
                <a:endParaRPr sz="1100">
                  <a:solidFill>
                    <a:srgbClr val="343434"/>
                  </a:solidFill>
                  <a:latin typeface="Ubuntu"/>
                  <a:ea typeface="Ubuntu"/>
                  <a:cs typeface="Ubuntu"/>
                  <a:sym typeface="Ubuntu"/>
                </a:endParaRPr>
              </a:p>
            </p:txBody>
          </p:sp>
          <p:sp>
            <p:nvSpPr>
              <p:cNvPr id="262" name="Google Shape;262;p15"/>
              <p:cNvSpPr txBox="1"/>
              <p:nvPr/>
            </p:nvSpPr>
            <p:spPr>
              <a:xfrm>
                <a:off x="326025" y="724624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nvGrpSpPr>
            <p:cNvPr id="263" name="Google Shape;263;p15"/>
            <p:cNvGrpSpPr/>
            <p:nvPr/>
          </p:nvGrpSpPr>
          <p:grpSpPr>
            <a:xfrm>
              <a:off x="326025" y="7633672"/>
              <a:ext cx="2044800" cy="777490"/>
              <a:chOff x="326025" y="7627279"/>
              <a:chExt cx="2044800" cy="777490"/>
            </a:xfrm>
          </p:grpSpPr>
          <p:sp>
            <p:nvSpPr>
              <p:cNvPr id="264" name="Google Shape;264;p15"/>
              <p:cNvSpPr txBox="1"/>
              <p:nvPr/>
            </p:nvSpPr>
            <p:spPr>
              <a:xfrm>
                <a:off x="326025" y="7627279"/>
                <a:ext cx="20448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Medium"/>
                    <a:ea typeface="Ubuntu Medium"/>
                    <a:cs typeface="Ubuntu Medium"/>
                    <a:sym typeface="Ubuntu Medium"/>
                  </a:rPr>
                  <a:t>Bachelor of Science in Computer Science</a:t>
                </a:r>
                <a:endParaRPr sz="1100">
                  <a:solidFill>
                    <a:srgbClr val="343434"/>
                  </a:solidFill>
                  <a:latin typeface="Ubuntu Medium"/>
                  <a:ea typeface="Ubuntu Medium"/>
                  <a:cs typeface="Ubuntu Medium"/>
                  <a:sym typeface="Ubuntu Medium"/>
                </a:endParaRPr>
              </a:p>
            </p:txBody>
          </p:sp>
          <p:sp>
            <p:nvSpPr>
              <p:cNvPr id="265" name="Google Shape;265;p15"/>
              <p:cNvSpPr txBox="1"/>
              <p:nvPr/>
            </p:nvSpPr>
            <p:spPr>
              <a:xfrm>
                <a:off x="326025" y="8033124"/>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Institute | Academic Town</a:t>
                </a:r>
                <a:endParaRPr sz="1100">
                  <a:solidFill>
                    <a:srgbClr val="343434"/>
                  </a:solidFill>
                  <a:latin typeface="Ubuntu"/>
                  <a:ea typeface="Ubuntu"/>
                  <a:cs typeface="Ubuntu"/>
                  <a:sym typeface="Ubuntu"/>
                </a:endParaRPr>
              </a:p>
            </p:txBody>
          </p:sp>
          <p:sp>
            <p:nvSpPr>
              <p:cNvPr id="266" name="Google Shape;266;p15"/>
              <p:cNvSpPr txBox="1"/>
              <p:nvPr/>
            </p:nvSpPr>
            <p:spPr>
              <a:xfrm>
                <a:off x="326025" y="823556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grpSp>
        <p:nvGrpSpPr>
          <p:cNvPr id="267" name="Google Shape;267;p15"/>
          <p:cNvGrpSpPr/>
          <p:nvPr/>
        </p:nvGrpSpPr>
        <p:grpSpPr>
          <a:xfrm>
            <a:off x="326025" y="8844370"/>
            <a:ext cx="2044800" cy="1429685"/>
            <a:chOff x="326025" y="8844370"/>
            <a:chExt cx="2044800" cy="1429685"/>
          </a:xfrm>
        </p:grpSpPr>
        <p:sp>
          <p:nvSpPr>
            <p:cNvPr id="268" name="Google Shape;268;p15"/>
            <p:cNvSpPr txBox="1"/>
            <p:nvPr/>
          </p:nvSpPr>
          <p:spPr>
            <a:xfrm>
              <a:off x="326025" y="88443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LANGUAGES:</a:t>
              </a:r>
              <a:endParaRPr sz="1200">
                <a:solidFill>
                  <a:srgbClr val="343434"/>
                </a:solidFill>
                <a:latin typeface="Ubuntu"/>
                <a:ea typeface="Ubuntu"/>
                <a:cs typeface="Ubuntu"/>
                <a:sym typeface="Ubuntu"/>
              </a:endParaRPr>
            </a:p>
          </p:txBody>
        </p:sp>
        <p:grpSp>
          <p:nvGrpSpPr>
            <p:cNvPr id="269" name="Google Shape;269;p15"/>
            <p:cNvGrpSpPr/>
            <p:nvPr/>
          </p:nvGrpSpPr>
          <p:grpSpPr>
            <a:xfrm>
              <a:off x="326025" y="9270179"/>
              <a:ext cx="2044800" cy="371830"/>
              <a:chOff x="326025" y="6840979"/>
              <a:chExt cx="2044800" cy="371830"/>
            </a:xfrm>
          </p:grpSpPr>
          <p:sp>
            <p:nvSpPr>
              <p:cNvPr id="270" name="Google Shape;270;p15"/>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English: </a:t>
                </a:r>
                <a:endParaRPr sz="1100">
                  <a:solidFill>
                    <a:srgbClr val="343434"/>
                  </a:solidFill>
                  <a:latin typeface="Ubuntu Medium"/>
                  <a:ea typeface="Ubuntu Medium"/>
                  <a:cs typeface="Ubuntu Medium"/>
                  <a:sym typeface="Ubuntu Medium"/>
                </a:endParaRPr>
              </a:p>
            </p:txBody>
          </p:sp>
          <p:sp>
            <p:nvSpPr>
              <p:cNvPr id="271" name="Google Shape;271;p15"/>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Native proficiency</a:t>
                </a:r>
                <a:endParaRPr sz="1100">
                  <a:solidFill>
                    <a:srgbClr val="343434"/>
                  </a:solidFill>
                  <a:latin typeface="Ubuntu"/>
                  <a:ea typeface="Ubuntu"/>
                  <a:cs typeface="Ubuntu"/>
                  <a:sym typeface="Ubuntu"/>
                </a:endParaRPr>
              </a:p>
            </p:txBody>
          </p:sp>
        </p:grpSp>
        <p:grpSp>
          <p:nvGrpSpPr>
            <p:cNvPr id="272" name="Google Shape;272;p15"/>
            <p:cNvGrpSpPr/>
            <p:nvPr/>
          </p:nvGrpSpPr>
          <p:grpSpPr>
            <a:xfrm>
              <a:off x="326025" y="9902225"/>
              <a:ext cx="2044800" cy="371830"/>
              <a:chOff x="326025" y="6840979"/>
              <a:chExt cx="2044800" cy="371830"/>
            </a:xfrm>
          </p:grpSpPr>
          <p:sp>
            <p:nvSpPr>
              <p:cNvPr id="273" name="Google Shape;273;p15"/>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Spanish: </a:t>
                </a:r>
                <a:endParaRPr sz="1100">
                  <a:solidFill>
                    <a:srgbClr val="343434"/>
                  </a:solidFill>
                  <a:latin typeface="Ubuntu Medium"/>
                  <a:ea typeface="Ubuntu Medium"/>
                  <a:cs typeface="Ubuntu Medium"/>
                  <a:sym typeface="Ubuntu Medium"/>
                </a:endParaRPr>
              </a:p>
            </p:txBody>
          </p:sp>
          <p:sp>
            <p:nvSpPr>
              <p:cNvPr id="274" name="Google Shape;274;p15"/>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Conversational proficiency</a:t>
                </a:r>
                <a:endParaRPr sz="1100">
                  <a:solidFill>
                    <a:srgbClr val="343434"/>
                  </a:solidFill>
                  <a:latin typeface="Ubuntu"/>
                  <a:ea typeface="Ubuntu"/>
                  <a:cs typeface="Ubuntu"/>
                  <a:sym typeface="Ubuntu"/>
                </a:endParaRPr>
              </a:p>
            </p:txBody>
          </p:sp>
        </p:grpSp>
      </p:grpSp>
      <p:grpSp>
        <p:nvGrpSpPr>
          <p:cNvPr id="275" name="Google Shape;275;p15"/>
          <p:cNvGrpSpPr/>
          <p:nvPr/>
        </p:nvGrpSpPr>
        <p:grpSpPr>
          <a:xfrm>
            <a:off x="2819475" y="2403138"/>
            <a:ext cx="4398000" cy="7870917"/>
            <a:chOff x="2819475" y="2403138"/>
            <a:chExt cx="4398000" cy="7870917"/>
          </a:xfrm>
        </p:grpSpPr>
        <p:sp>
          <p:nvSpPr>
            <p:cNvPr id="276" name="Google Shape;276;p15"/>
            <p:cNvSpPr txBox="1"/>
            <p:nvPr/>
          </p:nvSpPr>
          <p:spPr>
            <a:xfrm>
              <a:off x="2819475" y="240313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COVER LETTER:</a:t>
              </a:r>
              <a:endParaRPr sz="1200">
                <a:solidFill>
                  <a:srgbClr val="343434"/>
                </a:solidFill>
                <a:latin typeface="Ubuntu"/>
                <a:ea typeface="Ubuntu"/>
                <a:cs typeface="Ubuntu"/>
                <a:sym typeface="Ubuntu"/>
              </a:endParaRPr>
            </a:p>
          </p:txBody>
        </p:sp>
        <p:grpSp>
          <p:nvGrpSpPr>
            <p:cNvPr id="277" name="Google Shape;277;p15"/>
            <p:cNvGrpSpPr/>
            <p:nvPr/>
          </p:nvGrpSpPr>
          <p:grpSpPr>
            <a:xfrm>
              <a:off x="2819475" y="2809351"/>
              <a:ext cx="2484600" cy="771625"/>
              <a:chOff x="2819475" y="2809351"/>
              <a:chExt cx="2484600" cy="771625"/>
            </a:xfrm>
          </p:grpSpPr>
          <p:sp>
            <p:nvSpPr>
              <p:cNvPr id="278" name="Google Shape;278;p15"/>
              <p:cNvSpPr txBox="1"/>
              <p:nvPr/>
            </p:nvSpPr>
            <p:spPr>
              <a:xfrm>
                <a:off x="2819475" y="280935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Mr. Jason Davis</a:t>
                </a:r>
                <a:endParaRPr sz="1100">
                  <a:solidFill>
                    <a:srgbClr val="343434"/>
                  </a:solidFill>
                  <a:latin typeface="Ubuntu"/>
                  <a:ea typeface="Ubuntu"/>
                  <a:cs typeface="Ubuntu"/>
                  <a:sym typeface="Ubuntu"/>
                </a:endParaRPr>
              </a:p>
            </p:txBody>
          </p:sp>
          <p:sp>
            <p:nvSpPr>
              <p:cNvPr id="279" name="Google Shape;279;p15"/>
              <p:cNvSpPr txBox="1"/>
              <p:nvPr/>
            </p:nvSpPr>
            <p:spPr>
              <a:xfrm>
                <a:off x="2819475" y="3210968"/>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Tech Innovations Inc.</a:t>
                </a:r>
                <a:endParaRPr sz="1100">
                  <a:solidFill>
                    <a:srgbClr val="343434"/>
                  </a:solidFill>
                  <a:latin typeface="Ubuntu"/>
                  <a:ea typeface="Ubuntu"/>
                  <a:cs typeface="Ubuntu"/>
                  <a:sym typeface="Ubuntu"/>
                </a:endParaRPr>
              </a:p>
            </p:txBody>
          </p:sp>
          <p:sp>
            <p:nvSpPr>
              <p:cNvPr id="280" name="Google Shape;280;p15"/>
              <p:cNvSpPr txBox="1"/>
              <p:nvPr/>
            </p:nvSpPr>
            <p:spPr>
              <a:xfrm>
                <a:off x="2819475" y="3010160"/>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Software Development Manager</a:t>
                </a:r>
                <a:endParaRPr sz="1100">
                  <a:solidFill>
                    <a:srgbClr val="343434"/>
                  </a:solidFill>
                  <a:latin typeface="Ubuntu"/>
                  <a:ea typeface="Ubuntu"/>
                  <a:cs typeface="Ubuntu"/>
                  <a:sym typeface="Ubuntu"/>
                </a:endParaRPr>
              </a:p>
            </p:txBody>
          </p:sp>
          <p:sp>
            <p:nvSpPr>
              <p:cNvPr id="281" name="Google Shape;281;p15"/>
              <p:cNvSpPr txBox="1"/>
              <p:nvPr/>
            </p:nvSpPr>
            <p:spPr>
              <a:xfrm>
                <a:off x="2819475" y="3411776"/>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Tech City, State, ZIP Code</a:t>
                </a:r>
                <a:endParaRPr sz="1100">
                  <a:solidFill>
                    <a:srgbClr val="343434"/>
                  </a:solidFill>
                  <a:latin typeface="Ubuntu"/>
                  <a:ea typeface="Ubuntu"/>
                  <a:cs typeface="Ubuntu"/>
                  <a:sym typeface="Ubuntu"/>
                </a:endParaRPr>
              </a:p>
            </p:txBody>
          </p:sp>
        </p:grpSp>
        <p:sp>
          <p:nvSpPr>
            <p:cNvPr id="282" name="Google Shape;282;p15"/>
            <p:cNvSpPr txBox="1"/>
            <p:nvPr/>
          </p:nvSpPr>
          <p:spPr>
            <a:xfrm>
              <a:off x="2819475" y="3809855"/>
              <a:ext cx="24846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Dear </a:t>
              </a:r>
              <a:r>
                <a:rPr lang="uk" sz="1100">
                  <a:solidFill>
                    <a:srgbClr val="343434"/>
                  </a:solidFill>
                  <a:latin typeface="Ubuntu Medium"/>
                  <a:ea typeface="Ubuntu Medium"/>
                  <a:cs typeface="Ubuntu Medium"/>
                  <a:sym typeface="Ubuntu Medium"/>
                </a:rPr>
                <a:t>Mr. Davis,</a:t>
              </a:r>
              <a:endParaRPr sz="1100">
                <a:solidFill>
                  <a:srgbClr val="343434"/>
                </a:solidFill>
                <a:latin typeface="Ubuntu Medium"/>
                <a:ea typeface="Ubuntu Medium"/>
                <a:cs typeface="Ubuntu Medium"/>
                <a:sym typeface="Ubuntu Medium"/>
              </a:endParaRPr>
            </a:p>
          </p:txBody>
        </p:sp>
        <p:sp>
          <p:nvSpPr>
            <p:cNvPr id="283" name="Google Shape;283;p15"/>
            <p:cNvSpPr txBox="1"/>
            <p:nvPr/>
          </p:nvSpPr>
          <p:spPr>
            <a:xfrm>
              <a:off x="2819475" y="4211475"/>
              <a:ext cx="4398000" cy="524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lang="uk" sz="1100">
                  <a:solidFill>
                    <a:srgbClr val="343434"/>
                  </a:solidFill>
                  <a:latin typeface="Ubuntu"/>
                  <a:ea typeface="Ubuntu"/>
                  <a:cs typeface="Ubuntu"/>
                  <a:sym typeface="Ubuntu"/>
                </a:rPr>
                <a:t>I am writing to express my interest in the Software Development position at Tech Innovations Inc., as advertised. With my background in computer science research and hands-on experience in software development, I am excited about the opportunity to contribute to your team and contribute to the development of innovative software solutions.</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Clr>
                  <a:schemeClr val="dk1"/>
                </a:buClr>
                <a:buSzPts val="1100"/>
                <a:buFont typeface="Arial"/>
                <a:buNone/>
              </a:pPr>
              <a:r>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Clr>
                  <a:schemeClr val="dk1"/>
                </a:buClr>
                <a:buSzPts val="1100"/>
                <a:buFont typeface="Arial"/>
                <a:buNone/>
              </a:pPr>
              <a:r>
                <a:rPr lang="uk" sz="1100">
                  <a:solidFill>
                    <a:srgbClr val="343434"/>
                  </a:solidFill>
                  <a:latin typeface="Ubuntu"/>
                  <a:ea typeface="Ubuntu"/>
                  <a:cs typeface="Ubuntu"/>
                  <a:sym typeface="Ubuntu"/>
                </a:rPr>
                <a:t>Throughout my academic and professional career, I have acquired a strong foundation in computer science principles and programming languages. As a research assistant at the Center for Artificial Intelligence, I have gained valuable experience in developing and implementing machine learning algorithms for natural language processing tasks. My work has been published in top-tier conferences and journals, demonstrating my ability to deliver high-quality results in a collaborative research environment.</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Clr>
                  <a:schemeClr val="dk1"/>
                </a:buClr>
                <a:buSzPts val="1100"/>
                <a:buFont typeface="Arial"/>
                <a:buNone/>
              </a:pPr>
              <a:r>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Clr>
                  <a:schemeClr val="dk1"/>
                </a:buClr>
                <a:buSzPts val="1100"/>
                <a:buFont typeface="Arial"/>
                <a:buNone/>
              </a:pPr>
              <a:r>
                <a:rPr lang="uk" sz="1100">
                  <a:solidFill>
                    <a:srgbClr val="343434"/>
                  </a:solidFill>
                  <a:latin typeface="Ubuntu"/>
                  <a:ea typeface="Ubuntu"/>
                  <a:cs typeface="Ubuntu"/>
                  <a:sym typeface="Ubuntu"/>
                </a:rPr>
                <a:t>I am particularly drawn to Tech Innovations Inc. because of its reputation for developing cutting-edge software products that address complex business challenges. I am eager to leverage my technical skills and research expertise to contribute to the design, development, and testing of software applications that drive innovation and deliver tangible value to clients.</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Clr>
                  <a:schemeClr val="dk1"/>
                </a:buClr>
                <a:buSzPts val="1100"/>
                <a:buFont typeface="Arial"/>
                <a:buNone/>
              </a:pPr>
              <a:r>
                <a:t/>
              </a:r>
              <a:endParaRPr sz="1100">
                <a:solidFill>
                  <a:srgbClr val="343434"/>
                </a:solidFill>
                <a:latin typeface="Ubuntu"/>
                <a:ea typeface="Ubuntu"/>
                <a:cs typeface="Ubuntu"/>
                <a:sym typeface="Ubuntu"/>
              </a:endParaRPr>
            </a:p>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Thank you for considering my application. I am looking forward to the opportunity to discuss how my skills and experience align with the needs of Tech Innovations Inc.</a:t>
              </a:r>
              <a:endParaRPr sz="1100">
                <a:solidFill>
                  <a:srgbClr val="343434"/>
                </a:solidFill>
                <a:latin typeface="Ubuntu"/>
                <a:ea typeface="Ubuntu"/>
                <a:cs typeface="Ubuntu"/>
                <a:sym typeface="Ubuntu"/>
              </a:endParaRPr>
            </a:p>
          </p:txBody>
        </p:sp>
        <p:sp>
          <p:nvSpPr>
            <p:cNvPr id="284" name="Google Shape;284;p15"/>
            <p:cNvSpPr txBox="1"/>
            <p:nvPr/>
          </p:nvSpPr>
          <p:spPr>
            <a:xfrm>
              <a:off x="2819475" y="10104855"/>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David Taylor</a:t>
              </a:r>
              <a:endParaRPr sz="1100">
                <a:solidFill>
                  <a:srgbClr val="343434"/>
                </a:solidFill>
                <a:latin typeface="Ubuntu Medium"/>
                <a:ea typeface="Ubuntu Medium"/>
                <a:cs typeface="Ubuntu Medium"/>
                <a:sym typeface="Ubuntu Medium"/>
              </a:endParaRPr>
            </a:p>
          </p:txBody>
        </p:sp>
        <p:sp>
          <p:nvSpPr>
            <p:cNvPr id="285" name="Google Shape;285;p15"/>
            <p:cNvSpPr txBox="1"/>
            <p:nvPr/>
          </p:nvSpPr>
          <p:spPr>
            <a:xfrm>
              <a:off x="2819475" y="9695708"/>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Warm regards,</a:t>
              </a:r>
              <a:endParaRPr sz="1100">
                <a:solidFill>
                  <a:srgbClr val="343434"/>
                </a:solidFill>
                <a:latin typeface="Ubuntu"/>
                <a:ea typeface="Ubuntu"/>
                <a:cs typeface="Ubuntu"/>
                <a:sym typeface="Ubuntu"/>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6"/>
          <p:cNvSpPr/>
          <p:nvPr/>
        </p:nvSpPr>
        <p:spPr>
          <a:xfrm>
            <a:off x="0" y="2007275"/>
            <a:ext cx="2430000" cy="8684700"/>
          </a:xfrm>
          <a:prstGeom prst="rect">
            <a:avLst/>
          </a:prstGeom>
          <a:solidFill>
            <a:srgbClr val="F1F1F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91" name="Google Shape;291;p16"/>
          <p:cNvGrpSpPr/>
          <p:nvPr/>
        </p:nvGrpSpPr>
        <p:grpSpPr>
          <a:xfrm>
            <a:off x="1245300" y="664316"/>
            <a:ext cx="5069400" cy="818734"/>
            <a:chOff x="1245300" y="664316"/>
            <a:chExt cx="5069400" cy="818734"/>
          </a:xfrm>
        </p:grpSpPr>
        <p:sp>
          <p:nvSpPr>
            <p:cNvPr id="292" name="Google Shape;292;p16"/>
            <p:cNvSpPr txBox="1"/>
            <p:nvPr/>
          </p:nvSpPr>
          <p:spPr>
            <a:xfrm>
              <a:off x="1245300" y="664316"/>
              <a:ext cx="5069400" cy="477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100">
                  <a:solidFill>
                    <a:srgbClr val="343434"/>
                  </a:solidFill>
                  <a:latin typeface="Ubuntu Medium"/>
                  <a:ea typeface="Ubuntu Medium"/>
                  <a:cs typeface="Ubuntu Medium"/>
                  <a:sym typeface="Ubuntu Medium"/>
                </a:rPr>
                <a:t>D A V I D  T A Y L O R</a:t>
              </a:r>
              <a:endParaRPr sz="3100">
                <a:solidFill>
                  <a:srgbClr val="343434"/>
                </a:solidFill>
                <a:latin typeface="Ubuntu Medium"/>
                <a:ea typeface="Ubuntu Medium"/>
                <a:cs typeface="Ubuntu Medium"/>
                <a:sym typeface="Ubuntu Medium"/>
              </a:endParaRPr>
            </a:p>
          </p:txBody>
        </p:sp>
        <p:sp>
          <p:nvSpPr>
            <p:cNvPr id="293" name="Google Shape;293;p16"/>
            <p:cNvSpPr txBox="1"/>
            <p:nvPr/>
          </p:nvSpPr>
          <p:spPr>
            <a:xfrm>
              <a:off x="2033475" y="1298250"/>
              <a:ext cx="3493200" cy="1848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200">
                  <a:solidFill>
                    <a:srgbClr val="343434"/>
                  </a:solidFill>
                  <a:latin typeface="Ubuntu"/>
                  <a:ea typeface="Ubuntu"/>
                  <a:cs typeface="Ubuntu"/>
                  <a:sym typeface="Ubuntu"/>
                </a:rPr>
                <a:t>RESEARCH ASSISTANT</a:t>
              </a:r>
              <a:endParaRPr sz="1200">
                <a:solidFill>
                  <a:srgbClr val="343434"/>
                </a:solidFill>
                <a:latin typeface="Ubuntu"/>
                <a:ea typeface="Ubuntu"/>
                <a:cs typeface="Ubuntu"/>
                <a:sym typeface="Ubuntu"/>
              </a:endParaRPr>
            </a:p>
          </p:txBody>
        </p:sp>
      </p:grpSp>
      <p:cxnSp>
        <p:nvCxnSpPr>
          <p:cNvPr id="294" name="Google Shape;294;p16"/>
          <p:cNvCxnSpPr/>
          <p:nvPr/>
        </p:nvCxnSpPr>
        <p:spPr>
          <a:xfrm>
            <a:off x="0" y="2011975"/>
            <a:ext cx="7563900" cy="0"/>
          </a:xfrm>
          <a:prstGeom prst="straightConnector1">
            <a:avLst/>
          </a:prstGeom>
          <a:noFill/>
          <a:ln cap="flat" cmpd="sng" w="38100">
            <a:solidFill>
              <a:srgbClr val="F1F1F1"/>
            </a:solidFill>
            <a:prstDash val="solid"/>
            <a:round/>
            <a:headEnd len="med" w="med" type="none"/>
            <a:tailEnd len="med" w="med" type="none"/>
          </a:ln>
        </p:spPr>
      </p:cxnSp>
      <p:grpSp>
        <p:nvGrpSpPr>
          <p:cNvPr id="295" name="Google Shape;295;p16"/>
          <p:cNvGrpSpPr/>
          <p:nvPr/>
        </p:nvGrpSpPr>
        <p:grpSpPr>
          <a:xfrm>
            <a:off x="326025" y="2403150"/>
            <a:ext cx="2065842" cy="1392633"/>
            <a:chOff x="326025" y="2403150"/>
            <a:chExt cx="2065842" cy="1392633"/>
          </a:xfrm>
        </p:grpSpPr>
        <p:sp>
          <p:nvSpPr>
            <p:cNvPr id="296" name="Google Shape;296;p16"/>
            <p:cNvSpPr txBox="1"/>
            <p:nvPr/>
          </p:nvSpPr>
          <p:spPr>
            <a:xfrm>
              <a:off x="326025" y="240315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CONTACT:</a:t>
              </a:r>
              <a:endParaRPr sz="1200">
                <a:solidFill>
                  <a:srgbClr val="343434"/>
                </a:solidFill>
                <a:latin typeface="Ubuntu"/>
                <a:ea typeface="Ubuntu"/>
                <a:cs typeface="Ubuntu"/>
                <a:sym typeface="Ubuntu"/>
              </a:endParaRPr>
            </a:p>
          </p:txBody>
        </p:sp>
        <p:grpSp>
          <p:nvGrpSpPr>
            <p:cNvPr id="297" name="Google Shape;297;p16"/>
            <p:cNvGrpSpPr/>
            <p:nvPr/>
          </p:nvGrpSpPr>
          <p:grpSpPr>
            <a:xfrm>
              <a:off x="333891" y="3626583"/>
              <a:ext cx="2057976" cy="169200"/>
              <a:chOff x="333891" y="3626583"/>
              <a:chExt cx="2057976" cy="169200"/>
            </a:xfrm>
          </p:grpSpPr>
          <p:sp>
            <p:nvSpPr>
              <p:cNvPr id="298" name="Google Shape;298;p16"/>
              <p:cNvSpPr txBox="1"/>
              <p:nvPr/>
            </p:nvSpPr>
            <p:spPr>
              <a:xfrm>
                <a:off x="643467" y="3626583"/>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david.tayl@email.ltd</a:t>
                </a:r>
                <a:endParaRPr sz="1100">
                  <a:solidFill>
                    <a:srgbClr val="343434"/>
                  </a:solidFill>
                  <a:latin typeface="Ubuntu"/>
                  <a:ea typeface="Ubuntu"/>
                  <a:cs typeface="Ubuntu"/>
                  <a:sym typeface="Ubuntu"/>
                </a:endParaRPr>
              </a:p>
            </p:txBody>
          </p:sp>
          <p:pic>
            <p:nvPicPr>
              <p:cNvPr id="299" name="Google Shape;299;p16"/>
              <p:cNvPicPr preferRelativeResize="0"/>
              <p:nvPr/>
            </p:nvPicPr>
            <p:blipFill>
              <a:blip r:embed="rId3">
                <a:alphaModFix/>
              </a:blip>
              <a:stretch>
                <a:fillRect/>
              </a:stretch>
            </p:blipFill>
            <p:spPr>
              <a:xfrm>
                <a:off x="333891" y="3652958"/>
                <a:ext cx="171625" cy="116450"/>
              </a:xfrm>
              <a:prstGeom prst="rect">
                <a:avLst/>
              </a:prstGeom>
              <a:noFill/>
              <a:ln>
                <a:noFill/>
              </a:ln>
            </p:spPr>
          </p:pic>
        </p:grpSp>
        <p:grpSp>
          <p:nvGrpSpPr>
            <p:cNvPr id="300" name="Google Shape;300;p16"/>
            <p:cNvGrpSpPr/>
            <p:nvPr/>
          </p:nvGrpSpPr>
          <p:grpSpPr>
            <a:xfrm>
              <a:off x="364531" y="3207713"/>
              <a:ext cx="2027336" cy="200825"/>
              <a:chOff x="364531" y="3207713"/>
              <a:chExt cx="2027336" cy="200825"/>
            </a:xfrm>
          </p:grpSpPr>
          <p:sp>
            <p:nvSpPr>
              <p:cNvPr id="301" name="Google Shape;301;p16"/>
              <p:cNvSpPr txBox="1"/>
              <p:nvPr/>
            </p:nvSpPr>
            <p:spPr>
              <a:xfrm>
                <a:off x="643467" y="3223525"/>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(123) 456-7890</a:t>
                </a:r>
                <a:endParaRPr sz="1100">
                  <a:solidFill>
                    <a:srgbClr val="343434"/>
                  </a:solidFill>
                  <a:latin typeface="Ubuntu"/>
                  <a:ea typeface="Ubuntu"/>
                  <a:cs typeface="Ubuntu"/>
                  <a:sym typeface="Ubuntu"/>
                </a:endParaRPr>
              </a:p>
            </p:txBody>
          </p:sp>
          <p:pic>
            <p:nvPicPr>
              <p:cNvPr id="302" name="Google Shape;302;p16"/>
              <p:cNvPicPr preferRelativeResize="0"/>
              <p:nvPr/>
            </p:nvPicPr>
            <p:blipFill>
              <a:blip r:embed="rId4">
                <a:alphaModFix/>
              </a:blip>
              <a:stretch>
                <a:fillRect/>
              </a:stretch>
            </p:blipFill>
            <p:spPr>
              <a:xfrm>
                <a:off x="364531" y="3207713"/>
                <a:ext cx="108150" cy="200825"/>
              </a:xfrm>
              <a:prstGeom prst="rect">
                <a:avLst/>
              </a:prstGeom>
              <a:noFill/>
              <a:ln>
                <a:noFill/>
              </a:ln>
            </p:spPr>
          </p:pic>
        </p:grpSp>
        <p:grpSp>
          <p:nvGrpSpPr>
            <p:cNvPr id="303" name="Google Shape;303;p16"/>
            <p:cNvGrpSpPr/>
            <p:nvPr/>
          </p:nvGrpSpPr>
          <p:grpSpPr>
            <a:xfrm>
              <a:off x="345407" y="2807977"/>
              <a:ext cx="2046460" cy="193750"/>
              <a:chOff x="345407" y="2807977"/>
              <a:chExt cx="2046460" cy="193750"/>
            </a:xfrm>
          </p:grpSpPr>
          <p:sp>
            <p:nvSpPr>
              <p:cNvPr id="304" name="Google Shape;304;p16"/>
              <p:cNvSpPr txBox="1"/>
              <p:nvPr/>
            </p:nvSpPr>
            <p:spPr>
              <a:xfrm>
                <a:off x="643467" y="2822258"/>
                <a:ext cx="174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Academic City, State</a:t>
                </a:r>
                <a:endParaRPr sz="1100">
                  <a:solidFill>
                    <a:srgbClr val="343434"/>
                  </a:solidFill>
                  <a:latin typeface="Ubuntu"/>
                  <a:ea typeface="Ubuntu"/>
                  <a:cs typeface="Ubuntu"/>
                  <a:sym typeface="Ubuntu"/>
                </a:endParaRPr>
              </a:p>
            </p:txBody>
          </p:sp>
          <p:pic>
            <p:nvPicPr>
              <p:cNvPr id="305" name="Google Shape;305;p16"/>
              <p:cNvPicPr preferRelativeResize="0"/>
              <p:nvPr/>
            </p:nvPicPr>
            <p:blipFill>
              <a:blip r:embed="rId5">
                <a:alphaModFix/>
              </a:blip>
              <a:stretch>
                <a:fillRect/>
              </a:stretch>
            </p:blipFill>
            <p:spPr>
              <a:xfrm>
                <a:off x="345407" y="2807977"/>
                <a:ext cx="145325" cy="193750"/>
              </a:xfrm>
              <a:prstGeom prst="rect">
                <a:avLst/>
              </a:prstGeom>
              <a:noFill/>
              <a:ln>
                <a:noFill/>
              </a:ln>
            </p:spPr>
          </p:pic>
        </p:grpSp>
      </p:grpSp>
      <p:grpSp>
        <p:nvGrpSpPr>
          <p:cNvPr id="306" name="Google Shape;306;p16"/>
          <p:cNvGrpSpPr/>
          <p:nvPr/>
        </p:nvGrpSpPr>
        <p:grpSpPr>
          <a:xfrm>
            <a:off x="326025" y="4196088"/>
            <a:ext cx="2044800" cy="1799348"/>
            <a:chOff x="326025" y="4196088"/>
            <a:chExt cx="2044800" cy="1799348"/>
          </a:xfrm>
        </p:grpSpPr>
        <p:sp>
          <p:nvSpPr>
            <p:cNvPr id="307" name="Google Shape;307;p16"/>
            <p:cNvSpPr txBox="1"/>
            <p:nvPr/>
          </p:nvSpPr>
          <p:spPr>
            <a:xfrm>
              <a:off x="326025" y="419608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SKILLS:</a:t>
              </a:r>
              <a:endParaRPr sz="1200">
                <a:solidFill>
                  <a:srgbClr val="343434"/>
                </a:solidFill>
                <a:latin typeface="Ubuntu"/>
                <a:ea typeface="Ubuntu"/>
                <a:cs typeface="Ubuntu"/>
                <a:sym typeface="Ubuntu"/>
              </a:endParaRPr>
            </a:p>
          </p:txBody>
        </p:sp>
        <p:sp>
          <p:nvSpPr>
            <p:cNvPr id="308" name="Google Shape;308;p16"/>
            <p:cNvSpPr txBox="1"/>
            <p:nvPr/>
          </p:nvSpPr>
          <p:spPr>
            <a:xfrm>
              <a:off x="326025" y="4602301"/>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Python, Java, and C++</a:t>
              </a:r>
              <a:endParaRPr sz="1100">
                <a:solidFill>
                  <a:srgbClr val="343434"/>
                </a:solidFill>
                <a:latin typeface="Ubuntu"/>
                <a:ea typeface="Ubuntu"/>
                <a:cs typeface="Ubuntu"/>
                <a:sym typeface="Ubuntu"/>
              </a:endParaRPr>
            </a:p>
          </p:txBody>
        </p:sp>
        <p:sp>
          <p:nvSpPr>
            <p:cNvPr id="309" name="Google Shape;309;p16"/>
            <p:cNvSpPr txBox="1"/>
            <p:nvPr/>
          </p:nvSpPr>
          <p:spPr>
            <a:xfrm>
              <a:off x="326025" y="501028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TensorFlow, PyTorch</a:t>
              </a:r>
              <a:endParaRPr sz="1100">
                <a:solidFill>
                  <a:srgbClr val="343434"/>
                </a:solidFill>
                <a:latin typeface="Ubuntu"/>
                <a:ea typeface="Ubuntu"/>
                <a:cs typeface="Ubuntu"/>
                <a:sym typeface="Ubuntu"/>
              </a:endParaRPr>
            </a:p>
          </p:txBody>
        </p:sp>
        <p:sp>
          <p:nvSpPr>
            <p:cNvPr id="310" name="Google Shape;310;p16"/>
            <p:cNvSpPr txBox="1"/>
            <p:nvPr/>
          </p:nvSpPr>
          <p:spPr>
            <a:xfrm>
              <a:off x="326025" y="5418258"/>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NumPy, Pandas</a:t>
              </a:r>
              <a:endParaRPr sz="1100">
                <a:solidFill>
                  <a:srgbClr val="343434"/>
                </a:solidFill>
                <a:latin typeface="Ubuntu"/>
                <a:ea typeface="Ubuntu"/>
                <a:cs typeface="Ubuntu"/>
                <a:sym typeface="Ubuntu"/>
              </a:endParaRPr>
            </a:p>
          </p:txBody>
        </p:sp>
        <p:sp>
          <p:nvSpPr>
            <p:cNvPr id="311" name="Google Shape;311;p16"/>
            <p:cNvSpPr txBox="1"/>
            <p:nvPr/>
          </p:nvSpPr>
          <p:spPr>
            <a:xfrm>
              <a:off x="326025" y="5826236"/>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Matplotlib, AWS </a:t>
              </a:r>
              <a:endParaRPr sz="1100">
                <a:solidFill>
                  <a:srgbClr val="343434"/>
                </a:solidFill>
                <a:latin typeface="Ubuntu"/>
                <a:ea typeface="Ubuntu"/>
                <a:cs typeface="Ubuntu"/>
                <a:sym typeface="Ubuntu"/>
              </a:endParaRPr>
            </a:p>
          </p:txBody>
        </p:sp>
      </p:grpSp>
      <p:grpSp>
        <p:nvGrpSpPr>
          <p:cNvPr id="312" name="Google Shape;312;p16"/>
          <p:cNvGrpSpPr/>
          <p:nvPr/>
        </p:nvGrpSpPr>
        <p:grpSpPr>
          <a:xfrm>
            <a:off x="326025" y="6415170"/>
            <a:ext cx="2044800" cy="1995992"/>
            <a:chOff x="326025" y="6415170"/>
            <a:chExt cx="2044800" cy="1995992"/>
          </a:xfrm>
        </p:grpSpPr>
        <p:sp>
          <p:nvSpPr>
            <p:cNvPr id="313" name="Google Shape;313;p16"/>
            <p:cNvSpPr txBox="1"/>
            <p:nvPr/>
          </p:nvSpPr>
          <p:spPr>
            <a:xfrm>
              <a:off x="326025" y="64151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EDUCATION:</a:t>
              </a:r>
              <a:endParaRPr sz="1200">
                <a:solidFill>
                  <a:srgbClr val="343434"/>
                </a:solidFill>
                <a:latin typeface="Ubuntu"/>
                <a:ea typeface="Ubuntu"/>
                <a:cs typeface="Ubuntu"/>
                <a:sym typeface="Ubuntu"/>
              </a:endParaRPr>
            </a:p>
          </p:txBody>
        </p:sp>
        <p:grpSp>
          <p:nvGrpSpPr>
            <p:cNvPr id="314" name="Google Shape;314;p16"/>
            <p:cNvGrpSpPr/>
            <p:nvPr/>
          </p:nvGrpSpPr>
          <p:grpSpPr>
            <a:xfrm>
              <a:off x="326025" y="6840979"/>
              <a:ext cx="2044800" cy="574460"/>
              <a:chOff x="326025" y="6840979"/>
              <a:chExt cx="2044800" cy="574460"/>
            </a:xfrm>
          </p:grpSpPr>
          <p:sp>
            <p:nvSpPr>
              <p:cNvPr id="315" name="Google Shape;315;p16"/>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Ph.D. in Computer Science</a:t>
                </a:r>
                <a:endParaRPr sz="1100">
                  <a:solidFill>
                    <a:srgbClr val="343434"/>
                  </a:solidFill>
                  <a:latin typeface="Ubuntu Medium"/>
                  <a:ea typeface="Ubuntu Medium"/>
                  <a:cs typeface="Ubuntu Medium"/>
                  <a:sym typeface="Ubuntu Medium"/>
                </a:endParaRPr>
              </a:p>
            </p:txBody>
          </p:sp>
          <p:sp>
            <p:nvSpPr>
              <p:cNvPr id="316" name="Google Shape;316;p16"/>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 Academic City</a:t>
                </a:r>
                <a:endParaRPr sz="1100">
                  <a:solidFill>
                    <a:srgbClr val="343434"/>
                  </a:solidFill>
                  <a:latin typeface="Ubuntu"/>
                  <a:ea typeface="Ubuntu"/>
                  <a:cs typeface="Ubuntu"/>
                  <a:sym typeface="Ubuntu"/>
                </a:endParaRPr>
              </a:p>
            </p:txBody>
          </p:sp>
          <p:sp>
            <p:nvSpPr>
              <p:cNvPr id="317" name="Google Shape;317;p16"/>
              <p:cNvSpPr txBox="1"/>
              <p:nvPr/>
            </p:nvSpPr>
            <p:spPr>
              <a:xfrm>
                <a:off x="326025" y="7246240"/>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nvGrpSpPr>
            <p:cNvPr id="318" name="Google Shape;318;p16"/>
            <p:cNvGrpSpPr/>
            <p:nvPr/>
          </p:nvGrpSpPr>
          <p:grpSpPr>
            <a:xfrm>
              <a:off x="326025" y="7633672"/>
              <a:ext cx="2044800" cy="777490"/>
              <a:chOff x="326025" y="7627279"/>
              <a:chExt cx="2044800" cy="777490"/>
            </a:xfrm>
          </p:grpSpPr>
          <p:sp>
            <p:nvSpPr>
              <p:cNvPr id="319" name="Google Shape;319;p16"/>
              <p:cNvSpPr txBox="1"/>
              <p:nvPr/>
            </p:nvSpPr>
            <p:spPr>
              <a:xfrm>
                <a:off x="326025" y="7627279"/>
                <a:ext cx="20448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Medium"/>
                    <a:ea typeface="Ubuntu Medium"/>
                    <a:cs typeface="Ubuntu Medium"/>
                    <a:sym typeface="Ubuntu Medium"/>
                  </a:rPr>
                  <a:t>Bachelor of Science in Computer Science</a:t>
                </a:r>
                <a:endParaRPr sz="1100">
                  <a:solidFill>
                    <a:srgbClr val="343434"/>
                  </a:solidFill>
                  <a:latin typeface="Ubuntu Medium"/>
                  <a:ea typeface="Ubuntu Medium"/>
                  <a:cs typeface="Ubuntu Medium"/>
                  <a:sym typeface="Ubuntu Medium"/>
                </a:endParaRPr>
              </a:p>
            </p:txBody>
          </p:sp>
          <p:sp>
            <p:nvSpPr>
              <p:cNvPr id="320" name="Google Shape;320;p16"/>
              <p:cNvSpPr txBox="1"/>
              <p:nvPr/>
            </p:nvSpPr>
            <p:spPr>
              <a:xfrm>
                <a:off x="326025" y="8033124"/>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Institute | Academic Town</a:t>
                </a:r>
                <a:endParaRPr sz="1100">
                  <a:solidFill>
                    <a:srgbClr val="343434"/>
                  </a:solidFill>
                  <a:latin typeface="Ubuntu"/>
                  <a:ea typeface="Ubuntu"/>
                  <a:cs typeface="Ubuntu"/>
                  <a:sym typeface="Ubuntu"/>
                </a:endParaRPr>
              </a:p>
            </p:txBody>
          </p:sp>
          <p:sp>
            <p:nvSpPr>
              <p:cNvPr id="321" name="Google Shape;321;p16"/>
              <p:cNvSpPr txBox="1"/>
              <p:nvPr/>
            </p:nvSpPr>
            <p:spPr>
              <a:xfrm>
                <a:off x="326025" y="823556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May 20XX</a:t>
                </a:r>
                <a:endParaRPr sz="1100">
                  <a:solidFill>
                    <a:srgbClr val="343434"/>
                  </a:solidFill>
                  <a:latin typeface="Ubuntu"/>
                  <a:ea typeface="Ubuntu"/>
                  <a:cs typeface="Ubuntu"/>
                  <a:sym typeface="Ubuntu"/>
                </a:endParaRPr>
              </a:p>
            </p:txBody>
          </p:sp>
        </p:grpSp>
      </p:grpSp>
      <p:grpSp>
        <p:nvGrpSpPr>
          <p:cNvPr id="322" name="Google Shape;322;p16"/>
          <p:cNvGrpSpPr/>
          <p:nvPr/>
        </p:nvGrpSpPr>
        <p:grpSpPr>
          <a:xfrm>
            <a:off x="326025" y="8844370"/>
            <a:ext cx="2044800" cy="1429685"/>
            <a:chOff x="326025" y="8844370"/>
            <a:chExt cx="2044800" cy="1429685"/>
          </a:xfrm>
        </p:grpSpPr>
        <p:sp>
          <p:nvSpPr>
            <p:cNvPr id="323" name="Google Shape;323;p16"/>
            <p:cNvSpPr txBox="1"/>
            <p:nvPr/>
          </p:nvSpPr>
          <p:spPr>
            <a:xfrm>
              <a:off x="326025" y="8844370"/>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LANGUAGES:</a:t>
              </a:r>
              <a:endParaRPr sz="1200">
                <a:solidFill>
                  <a:srgbClr val="343434"/>
                </a:solidFill>
                <a:latin typeface="Ubuntu"/>
                <a:ea typeface="Ubuntu"/>
                <a:cs typeface="Ubuntu"/>
                <a:sym typeface="Ubuntu"/>
              </a:endParaRPr>
            </a:p>
          </p:txBody>
        </p:sp>
        <p:grpSp>
          <p:nvGrpSpPr>
            <p:cNvPr id="324" name="Google Shape;324;p16"/>
            <p:cNvGrpSpPr/>
            <p:nvPr/>
          </p:nvGrpSpPr>
          <p:grpSpPr>
            <a:xfrm>
              <a:off x="326025" y="9270179"/>
              <a:ext cx="2044800" cy="371830"/>
              <a:chOff x="326025" y="6840979"/>
              <a:chExt cx="2044800" cy="371830"/>
            </a:xfrm>
          </p:grpSpPr>
          <p:sp>
            <p:nvSpPr>
              <p:cNvPr id="325" name="Google Shape;325;p16"/>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English: </a:t>
                </a:r>
                <a:endParaRPr sz="1100">
                  <a:solidFill>
                    <a:srgbClr val="343434"/>
                  </a:solidFill>
                  <a:latin typeface="Ubuntu Medium"/>
                  <a:ea typeface="Ubuntu Medium"/>
                  <a:cs typeface="Ubuntu Medium"/>
                  <a:sym typeface="Ubuntu Medium"/>
                </a:endParaRPr>
              </a:p>
            </p:txBody>
          </p:sp>
          <p:sp>
            <p:nvSpPr>
              <p:cNvPr id="326" name="Google Shape;326;p16"/>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Native proficiency</a:t>
                </a:r>
                <a:endParaRPr sz="1100">
                  <a:solidFill>
                    <a:srgbClr val="343434"/>
                  </a:solidFill>
                  <a:latin typeface="Ubuntu"/>
                  <a:ea typeface="Ubuntu"/>
                  <a:cs typeface="Ubuntu"/>
                  <a:sym typeface="Ubuntu"/>
                </a:endParaRPr>
              </a:p>
            </p:txBody>
          </p:sp>
        </p:grpSp>
        <p:grpSp>
          <p:nvGrpSpPr>
            <p:cNvPr id="327" name="Google Shape;327;p16"/>
            <p:cNvGrpSpPr/>
            <p:nvPr/>
          </p:nvGrpSpPr>
          <p:grpSpPr>
            <a:xfrm>
              <a:off x="326025" y="9902225"/>
              <a:ext cx="2044800" cy="371830"/>
              <a:chOff x="326025" y="6840979"/>
              <a:chExt cx="2044800" cy="371830"/>
            </a:xfrm>
          </p:grpSpPr>
          <p:sp>
            <p:nvSpPr>
              <p:cNvPr id="328" name="Google Shape;328;p16"/>
              <p:cNvSpPr txBox="1"/>
              <p:nvPr/>
            </p:nvSpPr>
            <p:spPr>
              <a:xfrm>
                <a:off x="326025" y="684097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Spanish: </a:t>
                </a:r>
                <a:endParaRPr sz="1100">
                  <a:solidFill>
                    <a:srgbClr val="343434"/>
                  </a:solidFill>
                  <a:latin typeface="Ubuntu Medium"/>
                  <a:ea typeface="Ubuntu Medium"/>
                  <a:cs typeface="Ubuntu Medium"/>
                  <a:sym typeface="Ubuntu Medium"/>
                </a:endParaRPr>
              </a:p>
            </p:txBody>
          </p:sp>
          <p:sp>
            <p:nvSpPr>
              <p:cNvPr id="329" name="Google Shape;329;p16"/>
              <p:cNvSpPr txBox="1"/>
              <p:nvPr/>
            </p:nvSpPr>
            <p:spPr>
              <a:xfrm>
                <a:off x="326025" y="7043609"/>
                <a:ext cx="20448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Conversational proficiency</a:t>
                </a:r>
                <a:endParaRPr sz="1100">
                  <a:solidFill>
                    <a:srgbClr val="343434"/>
                  </a:solidFill>
                  <a:latin typeface="Ubuntu"/>
                  <a:ea typeface="Ubuntu"/>
                  <a:cs typeface="Ubuntu"/>
                  <a:sym typeface="Ubuntu"/>
                </a:endParaRPr>
              </a:p>
            </p:txBody>
          </p:sp>
        </p:grpSp>
      </p:grpSp>
      <p:grpSp>
        <p:nvGrpSpPr>
          <p:cNvPr id="330" name="Google Shape;330;p16"/>
          <p:cNvGrpSpPr/>
          <p:nvPr/>
        </p:nvGrpSpPr>
        <p:grpSpPr>
          <a:xfrm>
            <a:off x="2819475" y="2403138"/>
            <a:ext cx="3804896" cy="7840605"/>
            <a:chOff x="2819475" y="2403138"/>
            <a:chExt cx="3804896" cy="7840605"/>
          </a:xfrm>
        </p:grpSpPr>
        <p:sp>
          <p:nvSpPr>
            <p:cNvPr id="331" name="Google Shape;331;p16"/>
            <p:cNvSpPr txBox="1"/>
            <p:nvPr/>
          </p:nvSpPr>
          <p:spPr>
            <a:xfrm>
              <a:off x="2819475" y="2403138"/>
              <a:ext cx="20448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343434"/>
                  </a:solidFill>
                  <a:latin typeface="Ubuntu"/>
                  <a:ea typeface="Ubuntu"/>
                  <a:cs typeface="Ubuntu"/>
                  <a:sym typeface="Ubuntu"/>
                </a:rPr>
                <a:t>REFERENCES:</a:t>
              </a:r>
              <a:endParaRPr sz="1200">
                <a:solidFill>
                  <a:srgbClr val="343434"/>
                </a:solidFill>
                <a:latin typeface="Ubuntu"/>
                <a:ea typeface="Ubuntu"/>
                <a:cs typeface="Ubuntu"/>
                <a:sym typeface="Ubuntu"/>
              </a:endParaRPr>
            </a:p>
          </p:txBody>
        </p:sp>
        <p:grpSp>
          <p:nvGrpSpPr>
            <p:cNvPr id="332" name="Google Shape;332;p16"/>
            <p:cNvGrpSpPr/>
            <p:nvPr/>
          </p:nvGrpSpPr>
          <p:grpSpPr>
            <a:xfrm>
              <a:off x="2828478" y="2812826"/>
              <a:ext cx="3795893" cy="972650"/>
              <a:chOff x="2828478" y="2809350"/>
              <a:chExt cx="3795893" cy="972650"/>
            </a:xfrm>
          </p:grpSpPr>
          <p:sp>
            <p:nvSpPr>
              <p:cNvPr id="333" name="Google Shape;333;p16"/>
              <p:cNvSpPr txBox="1"/>
              <p:nvPr/>
            </p:nvSpPr>
            <p:spPr>
              <a:xfrm>
                <a:off x="2976671" y="3211075"/>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University of Academic Excellence</a:t>
                </a:r>
                <a:endParaRPr sz="1100">
                  <a:solidFill>
                    <a:srgbClr val="343434"/>
                  </a:solidFill>
                  <a:latin typeface="Ubuntu"/>
                  <a:ea typeface="Ubuntu"/>
                  <a:cs typeface="Ubuntu"/>
                  <a:sym typeface="Ubuntu"/>
                </a:endParaRPr>
              </a:p>
            </p:txBody>
          </p:sp>
          <p:sp>
            <p:nvSpPr>
              <p:cNvPr id="334" name="Google Shape;334;p16"/>
              <p:cNvSpPr txBox="1"/>
              <p:nvPr/>
            </p:nvSpPr>
            <p:spPr>
              <a:xfrm>
                <a:off x="2976671" y="3010212"/>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Position: Professor of Computer Science</a:t>
                </a:r>
                <a:endParaRPr sz="1100">
                  <a:solidFill>
                    <a:srgbClr val="343434"/>
                  </a:solidFill>
                  <a:latin typeface="Ubuntu"/>
                  <a:ea typeface="Ubuntu"/>
                  <a:cs typeface="Ubuntu"/>
                  <a:sym typeface="Ubuntu"/>
                </a:endParaRPr>
              </a:p>
            </p:txBody>
          </p:sp>
          <p:sp>
            <p:nvSpPr>
              <p:cNvPr id="335" name="Google Shape;335;p16"/>
              <p:cNvSpPr txBox="1"/>
              <p:nvPr/>
            </p:nvSpPr>
            <p:spPr>
              <a:xfrm>
                <a:off x="2976671" y="3411937"/>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Email: sarah.johnson@uacexcellence.edu</a:t>
                </a:r>
                <a:endParaRPr sz="1100">
                  <a:solidFill>
                    <a:srgbClr val="343434"/>
                  </a:solidFill>
                  <a:latin typeface="Ubuntu"/>
                  <a:ea typeface="Ubuntu"/>
                  <a:cs typeface="Ubuntu"/>
                  <a:sym typeface="Ubuntu"/>
                </a:endParaRPr>
              </a:p>
            </p:txBody>
          </p:sp>
          <p:sp>
            <p:nvSpPr>
              <p:cNvPr id="336" name="Google Shape;336;p16"/>
              <p:cNvSpPr txBox="1"/>
              <p:nvPr/>
            </p:nvSpPr>
            <p:spPr>
              <a:xfrm>
                <a:off x="2976671" y="361280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Phone: (555) 123-4567</a:t>
                </a:r>
                <a:endParaRPr sz="1100">
                  <a:solidFill>
                    <a:srgbClr val="343434"/>
                  </a:solidFill>
                  <a:latin typeface="Ubuntu"/>
                  <a:ea typeface="Ubuntu"/>
                  <a:cs typeface="Ubuntu"/>
                  <a:sym typeface="Ubuntu"/>
                </a:endParaRPr>
              </a:p>
            </p:txBody>
          </p:sp>
          <p:grpSp>
            <p:nvGrpSpPr>
              <p:cNvPr id="337" name="Google Shape;337;p16"/>
              <p:cNvGrpSpPr/>
              <p:nvPr/>
            </p:nvGrpSpPr>
            <p:grpSpPr>
              <a:xfrm>
                <a:off x="2828478" y="2809350"/>
                <a:ext cx="3795873" cy="169200"/>
                <a:chOff x="2828478" y="2809350"/>
                <a:chExt cx="3795873" cy="169200"/>
              </a:xfrm>
            </p:grpSpPr>
            <p:sp>
              <p:nvSpPr>
                <p:cNvPr id="338" name="Google Shape;338;p16"/>
                <p:cNvSpPr txBox="1"/>
                <p:nvPr/>
              </p:nvSpPr>
              <p:spPr>
                <a:xfrm>
                  <a:off x="2976651" y="280935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Dr. Sarah Johnson</a:t>
                  </a:r>
                  <a:endParaRPr sz="1100">
                    <a:solidFill>
                      <a:srgbClr val="343434"/>
                    </a:solidFill>
                    <a:latin typeface="Ubuntu Medium"/>
                    <a:ea typeface="Ubuntu Medium"/>
                    <a:cs typeface="Ubuntu Medium"/>
                    <a:sym typeface="Ubuntu Medium"/>
                  </a:endParaRPr>
                </a:p>
              </p:txBody>
            </p:sp>
            <p:sp>
              <p:nvSpPr>
                <p:cNvPr id="339" name="Google Shape;339;p16"/>
                <p:cNvSpPr/>
                <p:nvPr/>
              </p:nvSpPr>
              <p:spPr>
                <a:xfrm>
                  <a:off x="2828478" y="2872050"/>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340" name="Google Shape;340;p16"/>
            <p:cNvGrpSpPr/>
            <p:nvPr/>
          </p:nvGrpSpPr>
          <p:grpSpPr>
            <a:xfrm>
              <a:off x="2828478" y="4023273"/>
              <a:ext cx="3795893" cy="972650"/>
              <a:chOff x="2828478" y="2809350"/>
              <a:chExt cx="3795893" cy="972650"/>
            </a:xfrm>
          </p:grpSpPr>
          <p:sp>
            <p:nvSpPr>
              <p:cNvPr id="341" name="Google Shape;341;p16"/>
              <p:cNvSpPr txBox="1"/>
              <p:nvPr/>
            </p:nvSpPr>
            <p:spPr>
              <a:xfrm>
                <a:off x="2976671" y="3211075"/>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University of Academic Excellence</a:t>
                </a:r>
                <a:endParaRPr sz="1100">
                  <a:solidFill>
                    <a:srgbClr val="343434"/>
                  </a:solidFill>
                  <a:latin typeface="Ubuntu"/>
                  <a:ea typeface="Ubuntu"/>
                  <a:cs typeface="Ubuntu"/>
                  <a:sym typeface="Ubuntu"/>
                </a:endParaRPr>
              </a:p>
            </p:txBody>
          </p:sp>
          <p:sp>
            <p:nvSpPr>
              <p:cNvPr id="342" name="Google Shape;342;p16"/>
              <p:cNvSpPr txBox="1"/>
              <p:nvPr/>
            </p:nvSpPr>
            <p:spPr>
              <a:xfrm>
                <a:off x="2976671" y="3010212"/>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Position: Director, Center for Artificial Intelligence</a:t>
                </a:r>
                <a:endParaRPr sz="1100">
                  <a:solidFill>
                    <a:srgbClr val="343434"/>
                  </a:solidFill>
                  <a:latin typeface="Ubuntu"/>
                  <a:ea typeface="Ubuntu"/>
                  <a:cs typeface="Ubuntu"/>
                  <a:sym typeface="Ubuntu"/>
                </a:endParaRPr>
              </a:p>
            </p:txBody>
          </p:sp>
          <p:sp>
            <p:nvSpPr>
              <p:cNvPr id="343" name="Google Shape;343;p16"/>
              <p:cNvSpPr txBox="1"/>
              <p:nvPr/>
            </p:nvSpPr>
            <p:spPr>
              <a:xfrm>
                <a:off x="2976671" y="3411937"/>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Email: michael.rodriguez@uacexcellence.edu</a:t>
                </a:r>
                <a:endParaRPr sz="1100">
                  <a:solidFill>
                    <a:srgbClr val="343434"/>
                  </a:solidFill>
                  <a:latin typeface="Ubuntu"/>
                  <a:ea typeface="Ubuntu"/>
                  <a:cs typeface="Ubuntu"/>
                  <a:sym typeface="Ubuntu"/>
                </a:endParaRPr>
              </a:p>
            </p:txBody>
          </p:sp>
          <p:sp>
            <p:nvSpPr>
              <p:cNvPr id="344" name="Google Shape;344;p16"/>
              <p:cNvSpPr txBox="1"/>
              <p:nvPr/>
            </p:nvSpPr>
            <p:spPr>
              <a:xfrm>
                <a:off x="2976671" y="361280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Phone: (555) 234-5678</a:t>
                </a:r>
                <a:endParaRPr sz="1100">
                  <a:solidFill>
                    <a:srgbClr val="343434"/>
                  </a:solidFill>
                  <a:latin typeface="Ubuntu"/>
                  <a:ea typeface="Ubuntu"/>
                  <a:cs typeface="Ubuntu"/>
                  <a:sym typeface="Ubuntu"/>
                </a:endParaRPr>
              </a:p>
            </p:txBody>
          </p:sp>
          <p:grpSp>
            <p:nvGrpSpPr>
              <p:cNvPr id="345" name="Google Shape;345;p16"/>
              <p:cNvGrpSpPr/>
              <p:nvPr/>
            </p:nvGrpSpPr>
            <p:grpSpPr>
              <a:xfrm>
                <a:off x="2828478" y="2809350"/>
                <a:ext cx="3795873" cy="169200"/>
                <a:chOff x="2828478" y="2809350"/>
                <a:chExt cx="3795873" cy="169200"/>
              </a:xfrm>
            </p:grpSpPr>
            <p:sp>
              <p:nvSpPr>
                <p:cNvPr id="346" name="Google Shape;346;p16"/>
                <p:cNvSpPr txBox="1"/>
                <p:nvPr/>
              </p:nvSpPr>
              <p:spPr>
                <a:xfrm>
                  <a:off x="2976651" y="280935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Dr. Michael Rodriguez</a:t>
                  </a:r>
                  <a:endParaRPr sz="1100">
                    <a:solidFill>
                      <a:srgbClr val="343434"/>
                    </a:solidFill>
                    <a:latin typeface="Ubuntu Medium"/>
                    <a:ea typeface="Ubuntu Medium"/>
                    <a:cs typeface="Ubuntu Medium"/>
                    <a:sym typeface="Ubuntu Medium"/>
                  </a:endParaRPr>
                </a:p>
              </p:txBody>
            </p:sp>
            <p:sp>
              <p:nvSpPr>
                <p:cNvPr id="347" name="Google Shape;347;p16"/>
                <p:cNvSpPr/>
                <p:nvPr/>
              </p:nvSpPr>
              <p:spPr>
                <a:xfrm>
                  <a:off x="2828478" y="2872050"/>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348" name="Google Shape;348;p16"/>
            <p:cNvGrpSpPr/>
            <p:nvPr/>
          </p:nvGrpSpPr>
          <p:grpSpPr>
            <a:xfrm>
              <a:off x="2828478" y="5233721"/>
              <a:ext cx="3795893" cy="1175666"/>
              <a:chOff x="2828478" y="5233165"/>
              <a:chExt cx="3795893" cy="1175666"/>
            </a:xfrm>
          </p:grpSpPr>
          <p:sp>
            <p:nvSpPr>
              <p:cNvPr id="349" name="Google Shape;349;p16"/>
              <p:cNvSpPr txBox="1"/>
              <p:nvPr/>
            </p:nvSpPr>
            <p:spPr>
              <a:xfrm>
                <a:off x="2976671" y="5838098"/>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University: University of Academic Excellence</a:t>
                </a:r>
                <a:endParaRPr sz="1100">
                  <a:solidFill>
                    <a:srgbClr val="343434"/>
                  </a:solidFill>
                  <a:latin typeface="Ubuntu"/>
                  <a:ea typeface="Ubuntu"/>
                  <a:cs typeface="Ubuntu"/>
                  <a:sym typeface="Ubuntu"/>
                </a:endParaRPr>
              </a:p>
            </p:txBody>
          </p:sp>
          <p:sp>
            <p:nvSpPr>
              <p:cNvPr id="350" name="Google Shape;350;p16"/>
              <p:cNvSpPr txBox="1"/>
              <p:nvPr/>
            </p:nvSpPr>
            <p:spPr>
              <a:xfrm>
                <a:off x="2976671" y="5433931"/>
                <a:ext cx="3647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Company: Language Technology Lab, Academic Institute of Technology</a:t>
                </a:r>
                <a:endParaRPr sz="1100">
                  <a:solidFill>
                    <a:srgbClr val="343434"/>
                  </a:solidFill>
                  <a:latin typeface="Ubuntu"/>
                  <a:ea typeface="Ubuntu"/>
                  <a:cs typeface="Ubuntu"/>
                  <a:sym typeface="Ubuntu"/>
                </a:endParaRPr>
              </a:p>
            </p:txBody>
          </p:sp>
          <p:sp>
            <p:nvSpPr>
              <p:cNvPr id="351" name="Google Shape;351;p16"/>
              <p:cNvSpPr txBox="1"/>
              <p:nvPr/>
            </p:nvSpPr>
            <p:spPr>
              <a:xfrm>
                <a:off x="2976671" y="6038864"/>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Email: michael.rodriguez@uacexcellence.edu</a:t>
                </a:r>
                <a:endParaRPr sz="1100">
                  <a:solidFill>
                    <a:srgbClr val="343434"/>
                  </a:solidFill>
                  <a:latin typeface="Ubuntu"/>
                  <a:ea typeface="Ubuntu"/>
                  <a:cs typeface="Ubuntu"/>
                  <a:sym typeface="Ubuntu"/>
                </a:endParaRPr>
              </a:p>
            </p:txBody>
          </p:sp>
          <p:sp>
            <p:nvSpPr>
              <p:cNvPr id="352" name="Google Shape;352;p16"/>
              <p:cNvSpPr txBox="1"/>
              <p:nvPr/>
            </p:nvSpPr>
            <p:spPr>
              <a:xfrm>
                <a:off x="2976671" y="623963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Phone: (555) 234-5678</a:t>
                </a:r>
                <a:endParaRPr sz="1100">
                  <a:solidFill>
                    <a:srgbClr val="343434"/>
                  </a:solidFill>
                  <a:latin typeface="Ubuntu"/>
                  <a:ea typeface="Ubuntu"/>
                  <a:cs typeface="Ubuntu"/>
                  <a:sym typeface="Ubuntu"/>
                </a:endParaRPr>
              </a:p>
            </p:txBody>
          </p:sp>
          <p:grpSp>
            <p:nvGrpSpPr>
              <p:cNvPr id="353" name="Google Shape;353;p16"/>
              <p:cNvGrpSpPr/>
              <p:nvPr/>
            </p:nvGrpSpPr>
            <p:grpSpPr>
              <a:xfrm>
                <a:off x="2828478" y="5233165"/>
                <a:ext cx="3795873" cy="169200"/>
                <a:chOff x="2828478" y="2809350"/>
                <a:chExt cx="3795873" cy="169200"/>
              </a:xfrm>
            </p:grpSpPr>
            <p:sp>
              <p:nvSpPr>
                <p:cNvPr id="354" name="Google Shape;354;p16"/>
                <p:cNvSpPr txBox="1"/>
                <p:nvPr/>
              </p:nvSpPr>
              <p:spPr>
                <a:xfrm>
                  <a:off x="2976651" y="280935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Ms. Emily Thompson</a:t>
                  </a:r>
                  <a:endParaRPr sz="1100">
                    <a:solidFill>
                      <a:srgbClr val="343434"/>
                    </a:solidFill>
                    <a:latin typeface="Ubuntu Medium"/>
                    <a:ea typeface="Ubuntu Medium"/>
                    <a:cs typeface="Ubuntu Medium"/>
                    <a:sym typeface="Ubuntu Medium"/>
                  </a:endParaRPr>
                </a:p>
              </p:txBody>
            </p:sp>
            <p:sp>
              <p:nvSpPr>
                <p:cNvPr id="355" name="Google Shape;355;p16"/>
                <p:cNvSpPr/>
                <p:nvPr/>
              </p:nvSpPr>
              <p:spPr>
                <a:xfrm>
                  <a:off x="2828478" y="2872050"/>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356" name="Google Shape;356;p16"/>
            <p:cNvGrpSpPr/>
            <p:nvPr/>
          </p:nvGrpSpPr>
          <p:grpSpPr>
            <a:xfrm>
              <a:off x="2828478" y="6647184"/>
              <a:ext cx="3795893" cy="972650"/>
              <a:chOff x="2828478" y="2809350"/>
              <a:chExt cx="3795893" cy="972650"/>
            </a:xfrm>
          </p:grpSpPr>
          <p:sp>
            <p:nvSpPr>
              <p:cNvPr id="357" name="Google Shape;357;p16"/>
              <p:cNvSpPr txBox="1"/>
              <p:nvPr/>
            </p:nvSpPr>
            <p:spPr>
              <a:xfrm>
                <a:off x="2976671" y="3211075"/>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Company: Tech Innovations Inc.</a:t>
                </a:r>
                <a:endParaRPr sz="1100">
                  <a:solidFill>
                    <a:srgbClr val="343434"/>
                  </a:solidFill>
                  <a:latin typeface="Ubuntu"/>
                  <a:ea typeface="Ubuntu"/>
                  <a:cs typeface="Ubuntu"/>
                  <a:sym typeface="Ubuntu"/>
                </a:endParaRPr>
              </a:p>
            </p:txBody>
          </p:sp>
          <p:sp>
            <p:nvSpPr>
              <p:cNvPr id="358" name="Google Shape;358;p16"/>
              <p:cNvSpPr txBox="1"/>
              <p:nvPr/>
            </p:nvSpPr>
            <p:spPr>
              <a:xfrm>
                <a:off x="2976671" y="3010212"/>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Position: Software Development Manager</a:t>
                </a:r>
                <a:endParaRPr sz="1100">
                  <a:solidFill>
                    <a:srgbClr val="343434"/>
                  </a:solidFill>
                  <a:latin typeface="Ubuntu"/>
                  <a:ea typeface="Ubuntu"/>
                  <a:cs typeface="Ubuntu"/>
                  <a:sym typeface="Ubuntu"/>
                </a:endParaRPr>
              </a:p>
            </p:txBody>
          </p:sp>
          <p:sp>
            <p:nvSpPr>
              <p:cNvPr id="359" name="Google Shape;359;p16"/>
              <p:cNvSpPr txBox="1"/>
              <p:nvPr/>
            </p:nvSpPr>
            <p:spPr>
              <a:xfrm>
                <a:off x="2976671" y="3411937"/>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Email: jason.davis@techinnovations.com</a:t>
                </a:r>
                <a:endParaRPr sz="1100">
                  <a:solidFill>
                    <a:srgbClr val="343434"/>
                  </a:solidFill>
                  <a:latin typeface="Ubuntu"/>
                  <a:ea typeface="Ubuntu"/>
                  <a:cs typeface="Ubuntu"/>
                  <a:sym typeface="Ubuntu"/>
                </a:endParaRPr>
              </a:p>
            </p:txBody>
          </p:sp>
          <p:sp>
            <p:nvSpPr>
              <p:cNvPr id="360" name="Google Shape;360;p16"/>
              <p:cNvSpPr txBox="1"/>
              <p:nvPr/>
            </p:nvSpPr>
            <p:spPr>
              <a:xfrm>
                <a:off x="2976671" y="361280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Phone: (555) 456-7890</a:t>
                </a:r>
                <a:endParaRPr sz="1100">
                  <a:solidFill>
                    <a:srgbClr val="343434"/>
                  </a:solidFill>
                  <a:latin typeface="Ubuntu"/>
                  <a:ea typeface="Ubuntu"/>
                  <a:cs typeface="Ubuntu"/>
                  <a:sym typeface="Ubuntu"/>
                </a:endParaRPr>
              </a:p>
            </p:txBody>
          </p:sp>
          <p:grpSp>
            <p:nvGrpSpPr>
              <p:cNvPr id="361" name="Google Shape;361;p16"/>
              <p:cNvGrpSpPr/>
              <p:nvPr/>
            </p:nvGrpSpPr>
            <p:grpSpPr>
              <a:xfrm>
                <a:off x="2828478" y="2809350"/>
                <a:ext cx="3795873" cy="169200"/>
                <a:chOff x="2828478" y="2809350"/>
                <a:chExt cx="3795873" cy="169200"/>
              </a:xfrm>
            </p:grpSpPr>
            <p:sp>
              <p:nvSpPr>
                <p:cNvPr id="362" name="Google Shape;362;p16"/>
                <p:cNvSpPr txBox="1"/>
                <p:nvPr/>
              </p:nvSpPr>
              <p:spPr>
                <a:xfrm>
                  <a:off x="2976651" y="280935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Mr. Jason Davis</a:t>
                  </a:r>
                  <a:endParaRPr sz="1100">
                    <a:solidFill>
                      <a:srgbClr val="343434"/>
                    </a:solidFill>
                    <a:latin typeface="Ubuntu Medium"/>
                    <a:ea typeface="Ubuntu Medium"/>
                    <a:cs typeface="Ubuntu Medium"/>
                    <a:sym typeface="Ubuntu Medium"/>
                  </a:endParaRPr>
                </a:p>
              </p:txBody>
            </p:sp>
            <p:sp>
              <p:nvSpPr>
                <p:cNvPr id="363" name="Google Shape;363;p16"/>
                <p:cNvSpPr/>
                <p:nvPr/>
              </p:nvSpPr>
              <p:spPr>
                <a:xfrm>
                  <a:off x="2828478" y="2872050"/>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nvGrpSpPr>
            <p:cNvPr id="364" name="Google Shape;364;p16"/>
            <p:cNvGrpSpPr/>
            <p:nvPr/>
          </p:nvGrpSpPr>
          <p:grpSpPr>
            <a:xfrm>
              <a:off x="2828478" y="7857631"/>
              <a:ext cx="3795893" cy="1175666"/>
              <a:chOff x="2828478" y="7881740"/>
              <a:chExt cx="3795893" cy="1175666"/>
            </a:xfrm>
          </p:grpSpPr>
          <p:sp>
            <p:nvSpPr>
              <p:cNvPr id="365" name="Google Shape;365;p16"/>
              <p:cNvSpPr txBox="1"/>
              <p:nvPr/>
            </p:nvSpPr>
            <p:spPr>
              <a:xfrm>
                <a:off x="2976671" y="8082506"/>
                <a:ext cx="36477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Position: Research Scientist</a:t>
                </a:r>
                <a:endParaRPr sz="1100">
                  <a:solidFill>
                    <a:srgbClr val="343434"/>
                  </a:solidFill>
                  <a:latin typeface="Ubuntu"/>
                  <a:ea typeface="Ubuntu"/>
                  <a:cs typeface="Ubuntu"/>
                  <a:sym typeface="Ubuntu"/>
                </a:endParaRPr>
              </a:p>
            </p:txBody>
          </p:sp>
          <p:sp>
            <p:nvSpPr>
              <p:cNvPr id="366" name="Google Shape;366;p16"/>
              <p:cNvSpPr txBox="1"/>
              <p:nvPr/>
            </p:nvSpPr>
            <p:spPr>
              <a:xfrm>
                <a:off x="2976671" y="8687439"/>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Email: michael.rodriguez@uacexcellence.edu</a:t>
                </a:r>
                <a:endParaRPr sz="1100">
                  <a:solidFill>
                    <a:srgbClr val="343434"/>
                  </a:solidFill>
                  <a:latin typeface="Ubuntu"/>
                  <a:ea typeface="Ubuntu"/>
                  <a:cs typeface="Ubuntu"/>
                  <a:sym typeface="Ubuntu"/>
                </a:endParaRPr>
              </a:p>
            </p:txBody>
          </p:sp>
          <p:sp>
            <p:nvSpPr>
              <p:cNvPr id="367" name="Google Shape;367;p16"/>
              <p:cNvSpPr txBox="1"/>
              <p:nvPr/>
            </p:nvSpPr>
            <p:spPr>
              <a:xfrm>
                <a:off x="2976671" y="8888205"/>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Phone: (555) 234-5678</a:t>
                </a:r>
                <a:endParaRPr sz="1100">
                  <a:solidFill>
                    <a:srgbClr val="343434"/>
                  </a:solidFill>
                  <a:latin typeface="Ubuntu"/>
                  <a:ea typeface="Ubuntu"/>
                  <a:cs typeface="Ubuntu"/>
                  <a:sym typeface="Ubuntu"/>
                </a:endParaRPr>
              </a:p>
            </p:txBody>
          </p:sp>
          <p:grpSp>
            <p:nvGrpSpPr>
              <p:cNvPr id="368" name="Google Shape;368;p16"/>
              <p:cNvGrpSpPr/>
              <p:nvPr/>
            </p:nvGrpSpPr>
            <p:grpSpPr>
              <a:xfrm>
                <a:off x="2828478" y="7881740"/>
                <a:ext cx="3795873" cy="169200"/>
                <a:chOff x="2828478" y="2809350"/>
                <a:chExt cx="3795873" cy="169200"/>
              </a:xfrm>
            </p:grpSpPr>
            <p:sp>
              <p:nvSpPr>
                <p:cNvPr id="369" name="Google Shape;369;p16"/>
                <p:cNvSpPr txBox="1"/>
                <p:nvPr/>
              </p:nvSpPr>
              <p:spPr>
                <a:xfrm>
                  <a:off x="2976651" y="280935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Dr. Rachel Lee</a:t>
                  </a:r>
                  <a:endParaRPr sz="1100">
                    <a:solidFill>
                      <a:srgbClr val="343434"/>
                    </a:solidFill>
                    <a:latin typeface="Ubuntu Medium"/>
                    <a:ea typeface="Ubuntu Medium"/>
                    <a:cs typeface="Ubuntu Medium"/>
                    <a:sym typeface="Ubuntu Medium"/>
                  </a:endParaRPr>
                </a:p>
              </p:txBody>
            </p:sp>
            <p:sp>
              <p:nvSpPr>
                <p:cNvPr id="370" name="Google Shape;370;p16"/>
                <p:cNvSpPr/>
                <p:nvPr/>
              </p:nvSpPr>
              <p:spPr>
                <a:xfrm>
                  <a:off x="2828478" y="2872050"/>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sp>
            <p:nvSpPr>
              <p:cNvPr id="371" name="Google Shape;371;p16"/>
              <p:cNvSpPr txBox="1"/>
              <p:nvPr/>
            </p:nvSpPr>
            <p:spPr>
              <a:xfrm>
                <a:off x="2976671" y="8283273"/>
                <a:ext cx="36477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43434"/>
                    </a:solidFill>
                    <a:latin typeface="Ubuntu"/>
                    <a:ea typeface="Ubuntu"/>
                    <a:cs typeface="Ubuntu"/>
                    <a:sym typeface="Ubuntu"/>
                  </a:rPr>
                  <a:t>Company: Language Technology Lab, Academic Institute of Technology</a:t>
                </a:r>
                <a:endParaRPr sz="1100">
                  <a:solidFill>
                    <a:srgbClr val="343434"/>
                  </a:solidFill>
                  <a:latin typeface="Ubuntu"/>
                  <a:ea typeface="Ubuntu"/>
                  <a:cs typeface="Ubuntu"/>
                  <a:sym typeface="Ubuntu"/>
                </a:endParaRPr>
              </a:p>
            </p:txBody>
          </p:sp>
        </p:grpSp>
        <p:grpSp>
          <p:nvGrpSpPr>
            <p:cNvPr id="372" name="Google Shape;372;p16"/>
            <p:cNvGrpSpPr/>
            <p:nvPr/>
          </p:nvGrpSpPr>
          <p:grpSpPr>
            <a:xfrm>
              <a:off x="2828478" y="9271094"/>
              <a:ext cx="3795893" cy="972650"/>
              <a:chOff x="2828478" y="2809350"/>
              <a:chExt cx="3795893" cy="972650"/>
            </a:xfrm>
          </p:grpSpPr>
          <p:sp>
            <p:nvSpPr>
              <p:cNvPr id="373" name="Google Shape;373;p16"/>
              <p:cNvSpPr txBox="1"/>
              <p:nvPr/>
            </p:nvSpPr>
            <p:spPr>
              <a:xfrm>
                <a:off x="2976671" y="3211075"/>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Company: Analytics Solutions LLC</a:t>
                </a:r>
                <a:endParaRPr sz="1100">
                  <a:solidFill>
                    <a:srgbClr val="343434"/>
                  </a:solidFill>
                  <a:latin typeface="Ubuntu"/>
                  <a:ea typeface="Ubuntu"/>
                  <a:cs typeface="Ubuntu"/>
                  <a:sym typeface="Ubuntu"/>
                </a:endParaRPr>
              </a:p>
            </p:txBody>
          </p:sp>
          <p:sp>
            <p:nvSpPr>
              <p:cNvPr id="374" name="Google Shape;374;p16"/>
              <p:cNvSpPr txBox="1"/>
              <p:nvPr/>
            </p:nvSpPr>
            <p:spPr>
              <a:xfrm>
                <a:off x="2976671" y="3010212"/>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Position: Data Scientist</a:t>
                </a:r>
                <a:endParaRPr sz="1100">
                  <a:solidFill>
                    <a:srgbClr val="343434"/>
                  </a:solidFill>
                  <a:latin typeface="Ubuntu"/>
                  <a:ea typeface="Ubuntu"/>
                  <a:cs typeface="Ubuntu"/>
                  <a:sym typeface="Ubuntu"/>
                </a:endParaRPr>
              </a:p>
            </p:txBody>
          </p:sp>
          <p:sp>
            <p:nvSpPr>
              <p:cNvPr id="375" name="Google Shape;375;p16"/>
              <p:cNvSpPr txBox="1"/>
              <p:nvPr/>
            </p:nvSpPr>
            <p:spPr>
              <a:xfrm>
                <a:off x="2976671" y="3411937"/>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Email: jessica.nguyen@analyticssolutions.com</a:t>
                </a:r>
                <a:endParaRPr sz="1100">
                  <a:solidFill>
                    <a:srgbClr val="343434"/>
                  </a:solidFill>
                  <a:latin typeface="Ubuntu"/>
                  <a:ea typeface="Ubuntu"/>
                  <a:cs typeface="Ubuntu"/>
                  <a:sym typeface="Ubuntu"/>
                </a:endParaRPr>
              </a:p>
            </p:txBody>
          </p:sp>
          <p:sp>
            <p:nvSpPr>
              <p:cNvPr id="376" name="Google Shape;376;p16"/>
              <p:cNvSpPr txBox="1"/>
              <p:nvPr/>
            </p:nvSpPr>
            <p:spPr>
              <a:xfrm>
                <a:off x="2976671" y="361280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a:ea typeface="Ubuntu"/>
                    <a:cs typeface="Ubuntu"/>
                    <a:sym typeface="Ubuntu"/>
                  </a:rPr>
                  <a:t>Phone: (555) 678-9012</a:t>
                </a:r>
                <a:endParaRPr sz="1100">
                  <a:solidFill>
                    <a:srgbClr val="343434"/>
                  </a:solidFill>
                  <a:latin typeface="Ubuntu"/>
                  <a:ea typeface="Ubuntu"/>
                  <a:cs typeface="Ubuntu"/>
                  <a:sym typeface="Ubuntu"/>
                </a:endParaRPr>
              </a:p>
            </p:txBody>
          </p:sp>
          <p:grpSp>
            <p:nvGrpSpPr>
              <p:cNvPr id="377" name="Google Shape;377;p16"/>
              <p:cNvGrpSpPr/>
              <p:nvPr/>
            </p:nvGrpSpPr>
            <p:grpSpPr>
              <a:xfrm>
                <a:off x="2828478" y="2809350"/>
                <a:ext cx="3795873" cy="169200"/>
                <a:chOff x="2828478" y="2809350"/>
                <a:chExt cx="3795873" cy="169200"/>
              </a:xfrm>
            </p:grpSpPr>
            <p:sp>
              <p:nvSpPr>
                <p:cNvPr id="378" name="Google Shape;378;p16"/>
                <p:cNvSpPr txBox="1"/>
                <p:nvPr/>
              </p:nvSpPr>
              <p:spPr>
                <a:xfrm>
                  <a:off x="2976651" y="2809350"/>
                  <a:ext cx="36477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solidFill>
                        <a:srgbClr val="343434"/>
                      </a:solidFill>
                      <a:latin typeface="Ubuntu Medium"/>
                      <a:ea typeface="Ubuntu Medium"/>
                      <a:cs typeface="Ubuntu Medium"/>
                      <a:sym typeface="Ubuntu Medium"/>
                    </a:rPr>
                    <a:t>Ms. Jessica Nguyen</a:t>
                  </a:r>
                  <a:endParaRPr sz="1100">
                    <a:solidFill>
                      <a:srgbClr val="343434"/>
                    </a:solidFill>
                    <a:latin typeface="Ubuntu Medium"/>
                    <a:ea typeface="Ubuntu Medium"/>
                    <a:cs typeface="Ubuntu Medium"/>
                    <a:sym typeface="Ubuntu Medium"/>
                  </a:endParaRPr>
                </a:p>
              </p:txBody>
            </p:sp>
            <p:sp>
              <p:nvSpPr>
                <p:cNvPr id="379" name="Google Shape;379;p16"/>
                <p:cNvSpPr/>
                <p:nvPr/>
              </p:nvSpPr>
              <p:spPr>
                <a:xfrm>
                  <a:off x="2828478" y="2872050"/>
                  <a:ext cx="43800" cy="43800"/>
                </a:xfrm>
                <a:prstGeom prst="ellipse">
                  <a:avLst/>
                </a:prstGeom>
                <a:noFill/>
                <a:ln cap="flat" cmpd="sng" w="9525">
                  <a:solidFill>
                    <a:srgbClr val="343434"/>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43434"/>
                    </a:solidFill>
                  </a:endParaRPr>
                </a:p>
              </p:txBody>
            </p:sp>
          </p:gr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