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10692000" cx="7560000"/>
  <p:notesSz cx="6858000" cy="9144000"/>
  <p:embeddedFontLst>
    <p:embeddedFont>
      <p:font typeface="Playfair Display"/>
      <p:regular r:id="rId6"/>
      <p:bold r:id="rId7"/>
      <p:italic r:id="rId8"/>
      <p:boldItalic r:id="rId9"/>
    </p:embeddedFont>
    <p:embeddedFont>
      <p:font typeface="Arimo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rimo-bold.fntdata"/><Relationship Id="rId10" Type="http://schemas.openxmlformats.org/officeDocument/2006/relationships/font" Target="fonts/Arimo-regular.fntdata"/><Relationship Id="rId13" Type="http://schemas.openxmlformats.org/officeDocument/2006/relationships/font" Target="fonts/Arimo-boldItalic.fntdata"/><Relationship Id="rId12" Type="http://schemas.openxmlformats.org/officeDocument/2006/relationships/font" Target="fonts/Arimo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layfairDisplay-boldItalic.fntdata"/><Relationship Id="rId5" Type="http://schemas.openxmlformats.org/officeDocument/2006/relationships/slide" Target="slides/slide1.xml"/><Relationship Id="rId6" Type="http://schemas.openxmlformats.org/officeDocument/2006/relationships/font" Target="fonts/PlayfairDisplay-regular.fntdata"/><Relationship Id="rId7" Type="http://schemas.openxmlformats.org/officeDocument/2006/relationships/font" Target="fonts/PlayfairDisplay-bold.fntdata"/><Relationship Id="rId8" Type="http://schemas.openxmlformats.org/officeDocument/2006/relationships/font" Target="fonts/PlayfairDisplay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300" y="2839176"/>
            <a:ext cx="7560000" cy="7860724"/>
            <a:chOff x="300" y="2839176"/>
            <a:chExt cx="7560000" cy="7860724"/>
          </a:xfrm>
        </p:grpSpPr>
        <p:pic>
          <p:nvPicPr>
            <p:cNvPr id="55" name="Google Shape;5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448000" y="2839176"/>
              <a:ext cx="6669740" cy="6291701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56" name="Google Shape;56;p13"/>
            <p:cNvGrpSpPr/>
            <p:nvPr/>
          </p:nvGrpSpPr>
          <p:grpSpPr>
            <a:xfrm>
              <a:off x="300" y="10275400"/>
              <a:ext cx="7560000" cy="424500"/>
              <a:chOff x="300" y="10275400"/>
              <a:chExt cx="7560000" cy="424500"/>
            </a:xfrm>
          </p:grpSpPr>
          <p:sp>
            <p:nvSpPr>
              <p:cNvPr id="57" name="Google Shape;57;p13"/>
              <p:cNvSpPr/>
              <p:nvPr/>
            </p:nvSpPr>
            <p:spPr>
              <a:xfrm>
                <a:off x="300" y="10275400"/>
                <a:ext cx="7560000" cy="424500"/>
              </a:xfrm>
              <a:prstGeom prst="rect">
                <a:avLst/>
              </a:prstGeom>
              <a:solidFill>
                <a:srgbClr val="1A1A1A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58" name="Google Shape;58;p13"/>
              <p:cNvCxnSpPr/>
              <p:nvPr/>
            </p:nvCxnSpPr>
            <p:spPr>
              <a:xfrm>
                <a:off x="300" y="10275400"/>
                <a:ext cx="7560000" cy="0"/>
              </a:xfrm>
              <a:prstGeom prst="straightConnector1">
                <a:avLst/>
              </a:prstGeom>
              <a:noFill/>
              <a:ln cap="flat" cmpd="sng" w="38100">
                <a:solidFill>
                  <a:srgbClr val="D5962A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59" name="Google Shape;59;p13"/>
          <p:cNvCxnSpPr/>
          <p:nvPr/>
        </p:nvCxnSpPr>
        <p:spPr>
          <a:xfrm>
            <a:off x="-6575" y="2138203"/>
            <a:ext cx="7578900" cy="0"/>
          </a:xfrm>
          <a:prstGeom prst="straightConnector1">
            <a:avLst/>
          </a:prstGeom>
          <a:noFill/>
          <a:ln cap="flat" cmpd="sng" w="38100">
            <a:solidFill>
              <a:srgbClr val="D5962A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60" name="Google Shape;60;p13"/>
          <p:cNvGrpSpPr/>
          <p:nvPr/>
        </p:nvGrpSpPr>
        <p:grpSpPr>
          <a:xfrm>
            <a:off x="540000" y="0"/>
            <a:ext cx="1793700" cy="2343600"/>
            <a:chOff x="540000" y="0"/>
            <a:chExt cx="1793700" cy="2343600"/>
          </a:xfrm>
        </p:grpSpPr>
        <p:sp>
          <p:nvSpPr>
            <p:cNvPr id="61" name="Google Shape;61;p13"/>
            <p:cNvSpPr/>
            <p:nvPr/>
          </p:nvSpPr>
          <p:spPr>
            <a:xfrm>
              <a:off x="540000" y="0"/>
              <a:ext cx="1793700" cy="2343600"/>
            </a:xfrm>
            <a:prstGeom prst="rect">
              <a:avLst/>
            </a:prstGeom>
            <a:solidFill>
              <a:srgbClr val="1A1A1A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62" name="Google Shape;62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698925" y="446393"/>
              <a:ext cx="1475850" cy="145080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3" name="Google Shape;63;p13"/>
          <p:cNvGrpSpPr/>
          <p:nvPr/>
        </p:nvGrpSpPr>
        <p:grpSpPr>
          <a:xfrm>
            <a:off x="2619047" y="459665"/>
            <a:ext cx="4401000" cy="1488665"/>
            <a:chOff x="2619047" y="459665"/>
            <a:chExt cx="4401000" cy="1488665"/>
          </a:xfrm>
        </p:grpSpPr>
        <p:sp>
          <p:nvSpPr>
            <p:cNvPr id="64" name="Google Shape;64;p13"/>
            <p:cNvSpPr txBox="1"/>
            <p:nvPr/>
          </p:nvSpPr>
          <p:spPr>
            <a:xfrm>
              <a:off x="2619060" y="459665"/>
              <a:ext cx="3373800" cy="86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ru" sz="2800">
                  <a:solidFill>
                    <a:srgbClr val="D5962A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Johnson </a:t>
              </a:r>
              <a:endParaRPr b="1" sz="2800">
                <a:solidFill>
                  <a:srgbClr val="D5962A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 sz="2800">
                  <a:solidFill>
                    <a:srgbClr val="1A1A1A"/>
                  </a:solidFill>
                  <a:latin typeface="Playfair Display"/>
                  <a:ea typeface="Playfair Display"/>
                  <a:cs typeface="Playfair Display"/>
                  <a:sym typeface="Playfair Display"/>
                </a:rPr>
                <a:t>&amp; Green LLP</a:t>
              </a:r>
              <a:endParaRPr b="1" sz="2800">
                <a:solidFill>
                  <a:srgbClr val="1A1A1A"/>
                </a:solidFill>
                <a:latin typeface="Playfair Display"/>
                <a:ea typeface="Playfair Display"/>
                <a:cs typeface="Playfair Display"/>
                <a:sym typeface="Playfair Display"/>
              </a:endParaRPr>
            </a:p>
          </p:txBody>
        </p:sp>
        <p:grpSp>
          <p:nvGrpSpPr>
            <p:cNvPr id="65" name="Google Shape;65;p13"/>
            <p:cNvGrpSpPr/>
            <p:nvPr/>
          </p:nvGrpSpPr>
          <p:grpSpPr>
            <a:xfrm>
              <a:off x="2619047" y="1545610"/>
              <a:ext cx="4401000" cy="402720"/>
              <a:chOff x="2619047" y="1545610"/>
              <a:chExt cx="4401000" cy="402720"/>
            </a:xfrm>
          </p:grpSpPr>
          <p:sp>
            <p:nvSpPr>
              <p:cNvPr id="66" name="Google Shape;66;p13"/>
              <p:cNvSpPr txBox="1"/>
              <p:nvPr/>
            </p:nvSpPr>
            <p:spPr>
              <a:xfrm>
                <a:off x="2619047" y="1545610"/>
                <a:ext cx="4401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rgbClr val="D5962A"/>
                    </a:solidFill>
                    <a:latin typeface="Arimo"/>
                    <a:ea typeface="Arimo"/>
                    <a:cs typeface="Arimo"/>
                    <a:sym typeface="Arimo"/>
                  </a:rPr>
                  <a:t>P: </a:t>
                </a:r>
                <a:r>
                  <a:rPr lang="ru" sz="11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(555) 123-4567</a:t>
                </a:r>
                <a:r>
                  <a:rPr b="1" lang="ru" sz="1100">
                    <a:solidFill>
                      <a:srgbClr val="D5962A"/>
                    </a:solidFill>
                    <a:latin typeface="Arimo"/>
                    <a:ea typeface="Arimo"/>
                    <a:cs typeface="Arimo"/>
                    <a:sym typeface="Arimo"/>
                  </a:rPr>
                  <a:t>  </a:t>
                </a:r>
                <a:r>
                  <a:rPr b="1" lang="ru" sz="11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|</a:t>
                </a:r>
                <a:r>
                  <a:rPr b="1" lang="ru" sz="1100">
                    <a:solidFill>
                      <a:srgbClr val="D5962A"/>
                    </a:solidFill>
                    <a:latin typeface="Arimo"/>
                    <a:ea typeface="Arimo"/>
                    <a:cs typeface="Arimo"/>
                    <a:sym typeface="Arimo"/>
                  </a:rPr>
                  <a:t>  E:</a:t>
                </a:r>
                <a:r>
                  <a:rPr lang="ru" sz="11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 contact@mail.ltd</a:t>
                </a:r>
                <a:r>
                  <a:rPr b="1" lang="ru" sz="1100">
                    <a:solidFill>
                      <a:srgbClr val="D5962A"/>
                    </a:solidFill>
                    <a:latin typeface="Arimo"/>
                    <a:ea typeface="Arimo"/>
                    <a:cs typeface="Arimo"/>
                    <a:sym typeface="Arimo"/>
                  </a:rPr>
                  <a:t>  </a:t>
                </a:r>
                <a:r>
                  <a:rPr b="1" lang="ru" sz="11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|</a:t>
                </a:r>
                <a:r>
                  <a:rPr b="1" lang="ru" sz="1100">
                    <a:solidFill>
                      <a:srgbClr val="D5962A"/>
                    </a:solidFill>
                    <a:latin typeface="Arimo"/>
                    <a:ea typeface="Arimo"/>
                    <a:cs typeface="Arimo"/>
                    <a:sym typeface="Arimo"/>
                  </a:rPr>
                  <a:t>  W:</a:t>
                </a:r>
                <a:r>
                  <a:rPr lang="ru" sz="11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 contact.ltd </a:t>
                </a:r>
                <a:endParaRPr sz="11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67" name="Google Shape;67;p13"/>
              <p:cNvSpPr txBox="1"/>
              <p:nvPr/>
            </p:nvSpPr>
            <p:spPr>
              <a:xfrm>
                <a:off x="2619047" y="1779130"/>
                <a:ext cx="44010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1100">
                    <a:solidFill>
                      <a:srgbClr val="D5962A"/>
                    </a:solidFill>
                    <a:latin typeface="Arimo"/>
                    <a:ea typeface="Arimo"/>
                    <a:cs typeface="Arimo"/>
                    <a:sym typeface="Arimo"/>
                  </a:rPr>
                  <a:t>A: </a:t>
                </a:r>
                <a:r>
                  <a:rPr lang="ru" sz="11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1234 Justice Lane, Suite 500,New York, NY 10001</a:t>
                </a:r>
                <a:endParaRPr sz="11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</p:grpSp>
      <p:grpSp>
        <p:nvGrpSpPr>
          <p:cNvPr id="68" name="Google Shape;68;p13"/>
          <p:cNvGrpSpPr/>
          <p:nvPr/>
        </p:nvGrpSpPr>
        <p:grpSpPr>
          <a:xfrm>
            <a:off x="539998" y="2654375"/>
            <a:ext cx="6480000" cy="7173997"/>
            <a:chOff x="539998" y="2654375"/>
            <a:chExt cx="6480000" cy="7173997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539998" y="2654375"/>
              <a:ext cx="20700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rPr>
                <a:t>To: </a:t>
              </a:r>
              <a:r>
                <a:rPr lang="ru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rPr>
                <a:t>Jane Doe</a:t>
              </a:r>
              <a:endParaRPr>
                <a:solidFill>
                  <a:srgbClr val="1A1A1A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4949998" y="2654375"/>
              <a:ext cx="20700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rPr>
                <a:t>October 11, 2028</a:t>
              </a:r>
              <a:endParaRPr sz="1200">
                <a:solidFill>
                  <a:srgbClr val="1A1A1A"/>
                </a:solidFill>
                <a:latin typeface="Arimo"/>
                <a:ea typeface="Arimo"/>
                <a:cs typeface="Arimo"/>
                <a:sym typeface="Arimo"/>
              </a:endParaRPr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539998" y="3078729"/>
              <a:ext cx="2070000" cy="820250"/>
              <a:chOff x="539998" y="3078729"/>
              <a:chExt cx="2070000" cy="820250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539998" y="3078729"/>
                <a:ext cx="2070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Human Resources Manager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539998" y="3304204"/>
                <a:ext cx="2070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ABC Corporation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539998" y="3529679"/>
                <a:ext cx="20700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5678 Corporate Blvd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New York, NY 10001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grpSp>
          <p:nvGrpSpPr>
            <p:cNvPr id="75" name="Google Shape;75;p13"/>
            <p:cNvGrpSpPr/>
            <p:nvPr/>
          </p:nvGrpSpPr>
          <p:grpSpPr>
            <a:xfrm>
              <a:off x="539999" y="4354100"/>
              <a:ext cx="6480000" cy="3476411"/>
              <a:chOff x="539999" y="4354100"/>
              <a:chExt cx="6480000" cy="3476411"/>
            </a:xfrm>
          </p:grpSpPr>
          <p:sp>
            <p:nvSpPr>
              <p:cNvPr id="76" name="Google Shape;76;p13"/>
              <p:cNvSpPr txBox="1"/>
              <p:nvPr/>
            </p:nvSpPr>
            <p:spPr>
              <a:xfrm>
                <a:off x="540001" y="4354100"/>
                <a:ext cx="3729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Subject: </a:t>
                </a: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Employment Contract Review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540001" y="4789300"/>
                <a:ext cx="2079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Dear Ms. Doe,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8" name="Google Shape;78;p13"/>
              <p:cNvSpPr txBox="1"/>
              <p:nvPr/>
            </p:nvSpPr>
            <p:spPr>
              <a:xfrm>
                <a:off x="539999" y="5261706"/>
                <a:ext cx="6480000" cy="209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I am writing to follow up on the employment contract review we discussed last week. After carefully examining the terms, I have identified several areas that may benefit from further clarification, particularly the sections concerning non-compete agreements and severance terms.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I recommend scheduling a meeting to discuss these points in greater detail and ensure both parties are fully aligned on the contract's implications. Please let me know your availability next week for a brief call or in-person meeting.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Thank you for your attention to this matter, and I look forward to hearing from you soon.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79" name="Google Shape;79;p13"/>
              <p:cNvSpPr txBox="1"/>
              <p:nvPr/>
            </p:nvSpPr>
            <p:spPr>
              <a:xfrm>
                <a:off x="540001" y="7645711"/>
                <a:ext cx="2079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Best regards,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  <p:pic>
          <p:nvPicPr>
            <p:cNvPr id="80" name="Google Shape;80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40000" y="8250225"/>
              <a:ext cx="1003675" cy="62342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1" name="Google Shape;81;p13"/>
            <p:cNvGrpSpPr/>
            <p:nvPr/>
          </p:nvGrpSpPr>
          <p:grpSpPr>
            <a:xfrm>
              <a:off x="540001" y="9181926"/>
              <a:ext cx="2079000" cy="646446"/>
              <a:chOff x="540001" y="9181926"/>
              <a:chExt cx="2079000" cy="646446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540001" y="9181926"/>
                <a:ext cx="20790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Michael Johnson</a:t>
                </a:r>
                <a:endParaRPr b="1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540001" y="9428049"/>
                <a:ext cx="2079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Attorney at Law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  <p:sp>
            <p:nvSpPr>
              <p:cNvPr id="84" name="Google Shape;84;p13"/>
              <p:cNvSpPr txBox="1"/>
              <p:nvPr/>
            </p:nvSpPr>
            <p:spPr>
              <a:xfrm>
                <a:off x="540001" y="9643572"/>
                <a:ext cx="2079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1A1A1A"/>
                    </a:solidFill>
                    <a:latin typeface="Arimo"/>
                    <a:ea typeface="Arimo"/>
                    <a:cs typeface="Arimo"/>
                    <a:sym typeface="Arimo"/>
                  </a:rPr>
                  <a:t>Johnson &amp; Green LLP</a:t>
                </a:r>
                <a:endParaRPr sz="1200">
                  <a:solidFill>
                    <a:srgbClr val="1A1A1A"/>
                  </a:solidFill>
                  <a:latin typeface="Arimo"/>
                  <a:ea typeface="Arimo"/>
                  <a:cs typeface="Arimo"/>
                  <a:sym typeface="Arimo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