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Knewave"/>
      <p:regular r:id="rId7"/>
    </p:embeddedFont>
    <p:embeddedFont>
      <p:font typeface="Shadows Into Light"/>
      <p:regular r:id="rId8"/>
    </p:embeddedFont>
    <p:embeddedFont>
      <p:font typeface="Source Serif 4 Light"/>
      <p:regular r:id="rId9"/>
      <p:bold r:id="rId10"/>
      <p:italic r:id="rId11"/>
      <p:boldItalic r:id="rId12"/>
    </p:embeddedFont>
    <p:embeddedFont>
      <p:font typeface="Source Serif 4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ourceSerif4Light-italic.fntdata"/><Relationship Id="rId10" Type="http://schemas.openxmlformats.org/officeDocument/2006/relationships/font" Target="fonts/SourceSerif4Light-bold.fntdata"/><Relationship Id="rId13" Type="http://schemas.openxmlformats.org/officeDocument/2006/relationships/font" Target="fonts/SourceSerif4-regular.fntdata"/><Relationship Id="rId12" Type="http://schemas.openxmlformats.org/officeDocument/2006/relationships/font" Target="fonts/SourceSerif4Ligh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SourceSerif4Light-regular.fntdata"/><Relationship Id="rId15" Type="http://schemas.openxmlformats.org/officeDocument/2006/relationships/font" Target="fonts/SourceSerif4-italic.fntdata"/><Relationship Id="rId14" Type="http://schemas.openxmlformats.org/officeDocument/2006/relationships/font" Target="fonts/SourceSerif4-bold.fntdata"/><Relationship Id="rId16" Type="http://schemas.openxmlformats.org/officeDocument/2006/relationships/font" Target="fonts/SourceSerif4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Knewave-regular.fntdata"/><Relationship Id="rId8" Type="http://schemas.openxmlformats.org/officeDocument/2006/relationships/font" Target="fonts/ShadowsInto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5.png"/><Relationship Id="rId13" Type="http://schemas.openxmlformats.org/officeDocument/2006/relationships/image" Target="../media/image4.png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13.png"/><Relationship Id="rId9" Type="http://schemas.openxmlformats.org/officeDocument/2006/relationships/image" Target="../media/image6.png"/><Relationship Id="rId15" Type="http://schemas.openxmlformats.org/officeDocument/2006/relationships/image" Target="../media/image3.png"/><Relationship Id="rId14" Type="http://schemas.openxmlformats.org/officeDocument/2006/relationships/image" Target="../media/image11.png"/><Relationship Id="rId16" Type="http://schemas.openxmlformats.org/officeDocument/2006/relationships/image" Target="../media/image2.png"/><Relationship Id="rId5" Type="http://schemas.openxmlformats.org/officeDocument/2006/relationships/image" Target="../media/image9.png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Kids-Halloween-Party-Invitation.jpg"/>
          <p:cNvPicPr preferRelativeResize="0"/>
          <p:nvPr/>
        </p:nvPicPr>
        <p:blipFill rotWithShape="1">
          <a:blip r:embed="rId3">
            <a:alphaModFix/>
          </a:blip>
          <a:srcRect b="150" l="160" r="150" t="160"/>
          <a:stretch/>
        </p:blipFill>
        <p:spPr>
          <a:xfrm>
            <a:off x="2822" y="1"/>
            <a:ext cx="7554357" cy="1069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title="Ресурс 4@2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7775" y="4368475"/>
            <a:ext cx="1015325" cy="1408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13"/>
          <p:cNvGrpSpPr/>
          <p:nvPr/>
        </p:nvGrpSpPr>
        <p:grpSpPr>
          <a:xfrm>
            <a:off x="0" y="7281525"/>
            <a:ext cx="7560000" cy="3410476"/>
            <a:chOff x="0" y="7281525"/>
            <a:chExt cx="7560000" cy="3410476"/>
          </a:xfrm>
        </p:grpSpPr>
        <p:pic>
          <p:nvPicPr>
            <p:cNvPr id="57" name="Google Shape;57;p13" title="Ресурс 5@2x.png"/>
            <p:cNvPicPr preferRelativeResize="0"/>
            <p:nvPr/>
          </p:nvPicPr>
          <p:blipFill rotWithShape="1">
            <a:blip r:embed="rId5">
              <a:alphaModFix/>
            </a:blip>
            <a:srcRect b="12342" l="0" r="7450" t="0"/>
            <a:stretch/>
          </p:blipFill>
          <p:spPr>
            <a:xfrm>
              <a:off x="5313975" y="7281525"/>
              <a:ext cx="2246025" cy="34104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 title="Ресурс 6@2x.png"/>
            <p:cNvPicPr preferRelativeResize="0"/>
            <p:nvPr/>
          </p:nvPicPr>
          <p:blipFill rotWithShape="1">
            <a:blip r:embed="rId6">
              <a:alphaModFix/>
            </a:blip>
            <a:srcRect b="12709" l="12618" r="0" t="0"/>
            <a:stretch/>
          </p:blipFill>
          <p:spPr>
            <a:xfrm>
              <a:off x="0" y="8264225"/>
              <a:ext cx="2367350" cy="2427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13" title="Ресурс 9@2x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721325" y="9351800"/>
              <a:ext cx="2426900" cy="9770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0" name="Google Shape;60;p13"/>
          <p:cNvGrpSpPr/>
          <p:nvPr/>
        </p:nvGrpSpPr>
        <p:grpSpPr>
          <a:xfrm>
            <a:off x="416200" y="4542900"/>
            <a:ext cx="6671350" cy="2912901"/>
            <a:chOff x="416200" y="4542900"/>
            <a:chExt cx="6671350" cy="2912901"/>
          </a:xfrm>
        </p:grpSpPr>
        <p:pic>
          <p:nvPicPr>
            <p:cNvPr id="61" name="Google Shape;61;p13" title="Ресурс 7@2x.png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05500" y="4917821"/>
              <a:ext cx="488700" cy="644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62;p13" title="Ресурс 10@2x.png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16200" y="6629400"/>
              <a:ext cx="1193000" cy="826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63;p13" title="Ресурс 11@2x.png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226776" y="6149700"/>
              <a:ext cx="860775" cy="110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13" title="Ресурс 12@2x.png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5390575" y="4542900"/>
              <a:ext cx="274575" cy="3600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5" name="Google Shape;65;p13"/>
          <p:cNvGrpSpPr/>
          <p:nvPr/>
        </p:nvGrpSpPr>
        <p:grpSpPr>
          <a:xfrm>
            <a:off x="290200" y="190350"/>
            <a:ext cx="7269800" cy="4531600"/>
            <a:chOff x="290200" y="37950"/>
            <a:chExt cx="7269800" cy="4531600"/>
          </a:xfrm>
        </p:grpSpPr>
        <p:pic>
          <p:nvPicPr>
            <p:cNvPr id="66" name="Google Shape;66;p13" title="Ресурс 2@2x.png"/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290200" y="1613750"/>
              <a:ext cx="2152589" cy="295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67;p13" title="Ресурс 1@2x.png"/>
            <p:cNvPicPr preferRelativeResize="0"/>
            <p:nvPr/>
          </p:nvPicPr>
          <p:blipFill rotWithShape="1">
            <a:blip r:embed="rId13">
              <a:alphaModFix/>
            </a:blip>
            <a:srcRect b="0" l="0" r="15860" t="0"/>
            <a:stretch/>
          </p:blipFill>
          <p:spPr>
            <a:xfrm>
              <a:off x="5487150" y="37950"/>
              <a:ext cx="2072850" cy="1816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13" title="Ресурс 3@2x.png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391325" y="188042"/>
              <a:ext cx="1746250" cy="9113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9" name="Google Shape;69;p13"/>
            <p:cNvGrpSpPr/>
            <p:nvPr/>
          </p:nvGrpSpPr>
          <p:grpSpPr>
            <a:xfrm>
              <a:off x="3153601" y="288229"/>
              <a:ext cx="3872874" cy="3058520"/>
              <a:chOff x="3153601" y="288229"/>
              <a:chExt cx="3872874" cy="3058520"/>
            </a:xfrm>
          </p:grpSpPr>
          <p:pic>
            <p:nvPicPr>
              <p:cNvPr id="70" name="Google Shape;70;p13" title="Ресурс 13@2x.png"/>
              <p:cNvPicPr preferRelativeResize="0"/>
              <p:nvPr/>
            </p:nvPicPr>
            <p:blipFill>
              <a:blip r:embed="rId15">
                <a:alphaModFix/>
              </a:blip>
              <a:stretch>
                <a:fillRect/>
              </a:stretch>
            </p:blipFill>
            <p:spPr>
              <a:xfrm>
                <a:off x="5368800" y="1613750"/>
                <a:ext cx="1657675" cy="17330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1" name="Google Shape;71;p13" title="Ресурс 14@2x.png"/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3153601" y="288229"/>
                <a:ext cx="1323975" cy="8007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72" name="Google Shape;72;p13"/>
          <p:cNvSpPr txBox="1"/>
          <p:nvPr/>
        </p:nvSpPr>
        <p:spPr>
          <a:xfrm>
            <a:off x="1030500" y="1593767"/>
            <a:ext cx="5499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Something wicked this way comes...</a:t>
            </a:r>
            <a:endParaRPr sz="1900">
              <a:solidFill>
                <a:schemeClr val="lt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030500" y="3373225"/>
            <a:ext cx="5499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Please join us for a</a:t>
            </a:r>
            <a:endParaRPr sz="1900">
              <a:solidFill>
                <a:schemeClr val="lt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030500" y="2081365"/>
            <a:ext cx="5499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Spooky Night</a:t>
            </a:r>
            <a:endParaRPr sz="5000">
              <a:solidFill>
                <a:schemeClr val="lt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434700" y="3850549"/>
            <a:ext cx="66906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>
                <a:solidFill>
                  <a:schemeClr val="lt1"/>
                </a:solidFill>
                <a:latin typeface="Knewave"/>
                <a:ea typeface="Knewave"/>
                <a:cs typeface="Knewave"/>
                <a:sym typeface="Knewave"/>
              </a:rPr>
              <a:t>Halloween Party</a:t>
            </a:r>
            <a:endParaRPr sz="6500">
              <a:solidFill>
                <a:schemeClr val="lt1"/>
              </a:solidFill>
              <a:latin typeface="Knewave"/>
              <a:ea typeface="Knewave"/>
              <a:cs typeface="Knewave"/>
              <a:sym typeface="Knewave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1030500" y="5197896"/>
            <a:ext cx="5499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October 31 | 7–10 PM</a:t>
            </a:r>
            <a:endParaRPr sz="5000">
              <a:solidFill>
                <a:schemeClr val="lt1"/>
              </a:solidFill>
              <a:latin typeface="Shadows Into Light"/>
              <a:ea typeface="Shadows Into Light"/>
              <a:cs typeface="Shadows Into Light"/>
              <a:sym typeface="Shadows Into Light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030500" y="6277035"/>
            <a:ext cx="5499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145 Moonlight Avenue, Salem, MA </a:t>
            </a:r>
            <a:endParaRPr sz="1900">
              <a:solidFill>
                <a:schemeClr val="lt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01970</a:t>
            </a:r>
            <a:endParaRPr sz="1900">
              <a:solidFill>
                <a:schemeClr val="lt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  <p:sp>
        <p:nvSpPr>
          <p:cNvPr id="78" name="Google Shape;78;p13"/>
          <p:cNvSpPr txBox="1"/>
          <p:nvPr/>
        </p:nvSpPr>
        <p:spPr>
          <a:xfrm>
            <a:off x="1030500" y="7312935"/>
            <a:ext cx="5499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Source Serif 4 Light"/>
                <a:ea typeface="Source Serif 4 Light"/>
                <a:cs typeface="Source Serif 4 Light"/>
                <a:sym typeface="Source Serif 4 Light"/>
              </a:rPr>
              <a:t>Come for the treats, stay for the scares!</a:t>
            </a:r>
            <a:endParaRPr sz="1600">
              <a:solidFill>
                <a:schemeClr val="lt1"/>
              </a:solidFill>
              <a:latin typeface="Source Serif 4 Light"/>
              <a:ea typeface="Source Serif 4 Light"/>
              <a:cs typeface="Source Serif 4 Light"/>
              <a:sym typeface="Source Serif 4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Source Serif 4 Light"/>
                <a:ea typeface="Source Serif 4 Light"/>
                <a:cs typeface="Source Serif 4 Light"/>
                <a:sym typeface="Source Serif 4 Light"/>
              </a:rPr>
              <a:t>Enjoy spooky snacks, creepy punch, music, </a:t>
            </a:r>
            <a:endParaRPr sz="1600">
              <a:solidFill>
                <a:schemeClr val="lt1"/>
              </a:solidFill>
              <a:latin typeface="Source Serif 4 Light"/>
              <a:ea typeface="Source Serif 4 Light"/>
              <a:cs typeface="Source Serif 4 Light"/>
              <a:sym typeface="Source Serif 4 Ligh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Source Serif 4 Light"/>
                <a:ea typeface="Source Serif 4 Light"/>
                <a:cs typeface="Source Serif 4 Light"/>
                <a:sym typeface="Source Serif 4 Light"/>
              </a:rPr>
              <a:t>games, and plenty of Halloween fun!</a:t>
            </a:r>
            <a:endParaRPr sz="1600">
              <a:solidFill>
                <a:schemeClr val="lt1"/>
              </a:solidFill>
              <a:latin typeface="Source Serif 4 Light"/>
              <a:ea typeface="Source Serif 4 Light"/>
              <a:cs typeface="Source Serif 4 Light"/>
              <a:sym typeface="Source Serif 4 Light"/>
            </a:endParaRPr>
          </a:p>
        </p:txBody>
      </p:sp>
      <p:sp>
        <p:nvSpPr>
          <p:cNvPr id="79" name="Google Shape;79;p13"/>
          <p:cNvSpPr txBox="1"/>
          <p:nvPr/>
        </p:nvSpPr>
        <p:spPr>
          <a:xfrm>
            <a:off x="1030500" y="8496288"/>
            <a:ext cx="5499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Please RSVP to Madison </a:t>
            </a:r>
            <a:endParaRPr sz="1900">
              <a:solidFill>
                <a:schemeClr val="lt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Source Serif 4"/>
                <a:ea typeface="Source Serif 4"/>
                <a:cs typeface="Source Serif 4"/>
                <a:sym typeface="Source Serif 4"/>
              </a:rPr>
              <a:t>at (617) 555-0146</a:t>
            </a:r>
            <a:endParaRPr sz="1900">
              <a:solidFill>
                <a:schemeClr val="lt1"/>
              </a:solidFill>
              <a:latin typeface="Source Serif 4"/>
              <a:ea typeface="Source Serif 4"/>
              <a:cs typeface="Source Serif 4"/>
              <a:sym typeface="Source Serif 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