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692000" cx="7560000"/>
  <p:notesSz cx="6858000" cy="9144000"/>
  <p:embeddedFontLst>
    <p:embeddedFont>
      <p:font typeface="Poppins"/>
      <p:regular r:id="rId10"/>
      <p:bold r:id="rId11"/>
      <p:italic r:id="rId12"/>
      <p:boldItalic r:id="rId13"/>
    </p:embeddedFont>
    <p:embeddedFont>
      <p:font typeface="Poppins Medium"/>
      <p:regular r:id="rId14"/>
      <p:bold r:id="rId15"/>
      <p:italic r:id="rId16"/>
      <p:boldItalic r:id="rId17"/>
    </p:embeddedFont>
    <p:embeddedFont>
      <p:font typeface="Poppins SemiBold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3">
          <p15:clr>
            <a:srgbClr val="747775"/>
          </p15:clr>
        </p15:guide>
        <p15:guide id="2" pos="3214">
          <p15:clr>
            <a:srgbClr val="747775"/>
          </p15:clr>
        </p15:guide>
        <p15:guide id="3" pos="4528">
          <p15:clr>
            <a:srgbClr val="747775"/>
          </p15:clr>
        </p15:guide>
        <p15:guide id="4" orient="horz" pos="1332">
          <p15:clr>
            <a:srgbClr val="747775"/>
          </p15:clr>
        </p15:guide>
        <p15:guide id="5" pos="3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3"/>
        <p:guide pos="3214"/>
        <p:guide pos="4528"/>
        <p:guide pos="1332" orient="horz"/>
        <p:guide pos="3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oppinsSemiBold-italic.fntdata"/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21" Type="http://schemas.openxmlformats.org/officeDocument/2006/relationships/font" Target="fonts/PoppinsSemiBold-boldItalic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oppinsMedium-bold.fntdata"/><Relationship Id="rId14" Type="http://schemas.openxmlformats.org/officeDocument/2006/relationships/font" Target="fonts/PoppinsMedium-regular.fntdata"/><Relationship Id="rId17" Type="http://schemas.openxmlformats.org/officeDocument/2006/relationships/font" Target="fonts/PoppinsMedium-boldItalic.fntdata"/><Relationship Id="rId16" Type="http://schemas.openxmlformats.org/officeDocument/2006/relationships/font" Target="fonts/PoppinsMedium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oppinsSemiBold-bold.fntdata"/><Relationship Id="rId6" Type="http://schemas.openxmlformats.org/officeDocument/2006/relationships/slide" Target="slides/slide1.xml"/><Relationship Id="rId18" Type="http://schemas.openxmlformats.org/officeDocument/2006/relationships/font" Target="fonts/PoppinsSemiBold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a5f1b4e766_0_132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a5f1b4e766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a5f1b4e766_0_232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a5f1b4e766_0_2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a5f1b4e766_0_329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2a5f1b4e766_0_3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8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750" lIns="113750" spcFirstLastPara="1" rIns="113750" wrap="square" tIns="1137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229488" y="489411"/>
            <a:ext cx="5101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8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SEBASTIAN MERCER</a:t>
            </a:r>
            <a:endParaRPr sz="38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049449" y="1137714"/>
            <a:ext cx="3461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Senior Software Engineer</a:t>
            </a:r>
            <a:endParaRPr sz="14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355935" y="1830512"/>
            <a:ext cx="6832800" cy="0"/>
          </a:xfrm>
          <a:prstGeom prst="straightConnector1">
            <a:avLst/>
          </a:prstGeom>
          <a:noFill/>
          <a:ln cap="flat" cmpd="sng" w="19050">
            <a:solidFill>
              <a:srgbClr val="EAEAE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" name="Google Shape;57;p13"/>
          <p:cNvSpPr txBox="1"/>
          <p:nvPr/>
        </p:nvSpPr>
        <p:spPr>
          <a:xfrm>
            <a:off x="349117" y="2185400"/>
            <a:ext cx="2998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PROFESSIONAL OBJECTIVE</a:t>
            </a:r>
            <a:endParaRPr>
              <a:solidFill>
                <a:srgbClr val="1B1B1A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091199" y="2185400"/>
            <a:ext cx="2097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CONTACT:</a:t>
            </a:r>
            <a:endParaRPr>
              <a:solidFill>
                <a:srgbClr val="1B1B1A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49125" y="2634225"/>
            <a:ext cx="4318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Objective: To secure a challenging position as a Senior Software Engineer, where I can apply my dynamic programming skills and leadership experience to drive innovation and contribute to the growth of a forward-thinking company.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49117" y="3825064"/>
            <a:ext cx="2998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EDUCATION</a:t>
            </a:r>
            <a:endParaRPr>
              <a:solidFill>
                <a:srgbClr val="1B1B1A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grpSp>
        <p:nvGrpSpPr>
          <p:cNvPr id="61" name="Google Shape;61;p13"/>
          <p:cNvGrpSpPr/>
          <p:nvPr/>
        </p:nvGrpSpPr>
        <p:grpSpPr>
          <a:xfrm>
            <a:off x="349125" y="4273900"/>
            <a:ext cx="4318000" cy="1372925"/>
            <a:chOff x="349125" y="4273900"/>
            <a:chExt cx="4318000" cy="1372925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349125" y="4273900"/>
              <a:ext cx="1630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Tech University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442225" y="4469325"/>
              <a:ext cx="4224900" cy="11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</a:t>
              </a: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Master of Science in Computer Science, 2024 (Expected)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Thesis: "Advancements in Machine Learning Algorithms for Predictive    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   Analytics"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Relevant Courses: Advanced Software Development, Database    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   Systems, Artificial Intelligence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4" name="Google Shape;64;p13"/>
          <p:cNvGrpSpPr/>
          <p:nvPr/>
        </p:nvGrpSpPr>
        <p:grpSpPr>
          <a:xfrm>
            <a:off x="349125" y="5897100"/>
            <a:ext cx="4318000" cy="749525"/>
            <a:chOff x="349125" y="4273900"/>
            <a:chExt cx="4318000" cy="749525"/>
          </a:xfrm>
        </p:grpSpPr>
        <p:sp>
          <p:nvSpPr>
            <p:cNvPr id="65" name="Google Shape;65;p13"/>
            <p:cNvSpPr txBox="1"/>
            <p:nvPr/>
          </p:nvSpPr>
          <p:spPr>
            <a:xfrm>
              <a:off x="349125" y="4273900"/>
              <a:ext cx="1630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Tech University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442225" y="4469325"/>
              <a:ext cx="42249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Bachelor of Computer Science, 2022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Senior Project: "Developing a Scalable E-commerce Platform"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Relevant Courses: Data Structures, Algorithms, Software Engineering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67" name="Google Shape;67;p13"/>
          <p:cNvSpPr txBox="1"/>
          <p:nvPr/>
        </p:nvSpPr>
        <p:spPr>
          <a:xfrm>
            <a:off x="349117" y="7072014"/>
            <a:ext cx="2998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PROFESSIONAL EXPERIENCE</a:t>
            </a:r>
            <a:endParaRPr>
              <a:solidFill>
                <a:srgbClr val="1B1B1A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grpSp>
        <p:nvGrpSpPr>
          <p:cNvPr id="68" name="Google Shape;68;p13"/>
          <p:cNvGrpSpPr/>
          <p:nvPr/>
        </p:nvGrpSpPr>
        <p:grpSpPr>
          <a:xfrm>
            <a:off x="349125" y="7520850"/>
            <a:ext cx="4317900" cy="334025"/>
            <a:chOff x="349125" y="4273900"/>
            <a:chExt cx="4317900" cy="334025"/>
          </a:xfrm>
        </p:grpSpPr>
        <p:sp>
          <p:nvSpPr>
            <p:cNvPr id="69" name="Google Shape;69;p13"/>
            <p:cNvSpPr txBox="1"/>
            <p:nvPr/>
          </p:nvSpPr>
          <p:spPr>
            <a:xfrm>
              <a:off x="349125" y="4273900"/>
              <a:ext cx="2629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Software Development Team Lead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349125" y="4469325"/>
              <a:ext cx="4317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Dates of Employment: June 2022 - Present</a:t>
              </a:r>
              <a:endParaRPr i="1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71" name="Google Shape;71;p13"/>
          <p:cNvSpPr txBox="1"/>
          <p:nvPr/>
        </p:nvSpPr>
        <p:spPr>
          <a:xfrm>
            <a:off x="442225" y="8119500"/>
            <a:ext cx="42249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- Led a team of five developers in the successful implementation of a  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   real-time chat application, reducing communication lag by 25%.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- Collaborated with product managers to define project scope and  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   timelines, ensuring on-time and within-budget delivery.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72" name="Google Shape;72;p13"/>
          <p:cNvGrpSpPr/>
          <p:nvPr/>
        </p:nvGrpSpPr>
        <p:grpSpPr>
          <a:xfrm>
            <a:off x="349125" y="9138197"/>
            <a:ext cx="4317900" cy="334025"/>
            <a:chOff x="349125" y="4273900"/>
            <a:chExt cx="4317900" cy="334025"/>
          </a:xfrm>
        </p:grpSpPr>
        <p:sp>
          <p:nvSpPr>
            <p:cNvPr id="73" name="Google Shape;73;p13"/>
            <p:cNvSpPr txBox="1"/>
            <p:nvPr/>
          </p:nvSpPr>
          <p:spPr>
            <a:xfrm>
              <a:off x="349125" y="4273900"/>
              <a:ext cx="2629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Senior Software Engineer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349125" y="4469325"/>
              <a:ext cx="4317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Dates of Employment: September 2020 - May 2022</a:t>
              </a:r>
              <a:endParaRPr i="1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75" name="Google Shape;75;p13"/>
          <p:cNvSpPr txBox="1"/>
          <p:nvPr/>
        </p:nvSpPr>
        <p:spPr>
          <a:xfrm>
            <a:off x="442225" y="9736847"/>
            <a:ext cx="42249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- Designed and implemented a robust backend system for an 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   e-commerce platform, resulting in a 30% increase.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76" name="Google Shape;76;p13"/>
          <p:cNvCxnSpPr/>
          <p:nvPr/>
        </p:nvCxnSpPr>
        <p:spPr>
          <a:xfrm>
            <a:off x="4896750" y="2250200"/>
            <a:ext cx="0" cy="7882200"/>
          </a:xfrm>
          <a:prstGeom prst="straightConnector1">
            <a:avLst/>
          </a:prstGeom>
          <a:noFill/>
          <a:ln cap="flat" cmpd="sng" w="19050">
            <a:solidFill>
              <a:srgbClr val="EAEAEA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77" name="Google Shape;77;p13"/>
          <p:cNvGrpSpPr/>
          <p:nvPr/>
        </p:nvGrpSpPr>
        <p:grpSpPr>
          <a:xfrm>
            <a:off x="5091198" y="3636519"/>
            <a:ext cx="2097602" cy="3447053"/>
            <a:chOff x="5091198" y="3636519"/>
            <a:chExt cx="2097602" cy="3447053"/>
          </a:xfrm>
        </p:grpSpPr>
        <p:sp>
          <p:nvSpPr>
            <p:cNvPr id="78" name="Google Shape;78;p13"/>
            <p:cNvSpPr txBox="1"/>
            <p:nvPr/>
          </p:nvSpPr>
          <p:spPr>
            <a:xfrm>
              <a:off x="5091198" y="3636519"/>
              <a:ext cx="20976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SKILLS:</a:t>
              </a:r>
              <a:endParaRPr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grpSp>
          <p:nvGrpSpPr>
            <p:cNvPr id="79" name="Google Shape;79;p13"/>
            <p:cNvGrpSpPr/>
            <p:nvPr/>
          </p:nvGrpSpPr>
          <p:grpSpPr>
            <a:xfrm>
              <a:off x="5091200" y="4085350"/>
              <a:ext cx="2097600" cy="555371"/>
              <a:chOff x="5091200" y="4085350"/>
              <a:chExt cx="2097600" cy="555371"/>
            </a:xfrm>
          </p:grpSpPr>
          <p:sp>
            <p:nvSpPr>
              <p:cNvPr id="80" name="Google Shape;80;p13"/>
              <p:cNvSpPr txBox="1"/>
              <p:nvPr/>
            </p:nvSpPr>
            <p:spPr>
              <a:xfrm>
                <a:off x="5091200" y="4085350"/>
                <a:ext cx="2097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Programming Languages:</a:t>
                </a:r>
                <a:endParaRPr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5197699" y="4300125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Python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5197699" y="4502121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Java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83" name="Google Shape;83;p13"/>
            <p:cNvGrpSpPr/>
            <p:nvPr/>
          </p:nvGrpSpPr>
          <p:grpSpPr>
            <a:xfrm>
              <a:off x="5091200" y="4696063"/>
              <a:ext cx="2097600" cy="555371"/>
              <a:chOff x="5091200" y="4085350"/>
              <a:chExt cx="2097600" cy="555371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5091200" y="4085350"/>
                <a:ext cx="2097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Tools:</a:t>
                </a:r>
                <a:endParaRPr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5197699" y="4300125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Git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5197699" y="4502121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Docker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87" name="Google Shape;87;p13"/>
            <p:cNvGrpSpPr/>
            <p:nvPr/>
          </p:nvGrpSpPr>
          <p:grpSpPr>
            <a:xfrm>
              <a:off x="5091200" y="5306776"/>
              <a:ext cx="2097600" cy="555371"/>
              <a:chOff x="5091200" y="4085350"/>
              <a:chExt cx="2097600" cy="555371"/>
            </a:xfrm>
          </p:grpSpPr>
          <p:sp>
            <p:nvSpPr>
              <p:cNvPr id="88" name="Google Shape;88;p13"/>
              <p:cNvSpPr txBox="1"/>
              <p:nvPr/>
            </p:nvSpPr>
            <p:spPr>
              <a:xfrm>
                <a:off x="5091200" y="4085350"/>
                <a:ext cx="2097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Cloud Technologies:</a:t>
                </a:r>
                <a:endParaRPr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5197699" y="4300125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AWS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5197699" y="4502121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Azure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91" name="Google Shape;91;p13"/>
            <p:cNvGrpSpPr/>
            <p:nvPr/>
          </p:nvGrpSpPr>
          <p:grpSpPr>
            <a:xfrm>
              <a:off x="5091200" y="5917489"/>
              <a:ext cx="2097600" cy="555371"/>
              <a:chOff x="5091200" y="4085350"/>
              <a:chExt cx="2097600" cy="555371"/>
            </a:xfrm>
          </p:grpSpPr>
          <p:sp>
            <p:nvSpPr>
              <p:cNvPr id="92" name="Google Shape;92;p13"/>
              <p:cNvSpPr txBox="1"/>
              <p:nvPr/>
            </p:nvSpPr>
            <p:spPr>
              <a:xfrm>
                <a:off x="5091200" y="4085350"/>
                <a:ext cx="2097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Project Management: </a:t>
                </a:r>
                <a:endParaRPr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5197699" y="4300125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Agile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5197699" y="4502121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Scrum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95" name="Google Shape;95;p13"/>
            <p:cNvGrpSpPr/>
            <p:nvPr/>
          </p:nvGrpSpPr>
          <p:grpSpPr>
            <a:xfrm>
              <a:off x="5091200" y="6528202"/>
              <a:ext cx="2097600" cy="555371"/>
              <a:chOff x="5091200" y="4085350"/>
              <a:chExt cx="2097600" cy="555371"/>
            </a:xfrm>
          </p:grpSpPr>
          <p:sp>
            <p:nvSpPr>
              <p:cNvPr id="96" name="Google Shape;96;p13"/>
              <p:cNvSpPr txBox="1"/>
              <p:nvPr/>
            </p:nvSpPr>
            <p:spPr>
              <a:xfrm>
                <a:off x="5091200" y="4085350"/>
                <a:ext cx="2097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Languages:</a:t>
                </a:r>
                <a:endParaRPr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97" name="Google Shape;97;p13"/>
              <p:cNvSpPr txBox="1"/>
              <p:nvPr/>
            </p:nvSpPr>
            <p:spPr>
              <a:xfrm>
                <a:off x="5197699" y="4300125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English - Native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98" name="Google Shape;98;p13"/>
              <p:cNvSpPr txBox="1"/>
              <p:nvPr/>
            </p:nvSpPr>
            <p:spPr>
              <a:xfrm>
                <a:off x="5197699" y="4502121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Spanish - Fluent 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</p:grpSp>
      <p:grpSp>
        <p:nvGrpSpPr>
          <p:cNvPr id="99" name="Google Shape;99;p13"/>
          <p:cNvGrpSpPr/>
          <p:nvPr/>
        </p:nvGrpSpPr>
        <p:grpSpPr>
          <a:xfrm>
            <a:off x="5091200" y="2634225"/>
            <a:ext cx="2097600" cy="554115"/>
            <a:chOff x="5091200" y="2634225"/>
            <a:chExt cx="2097600" cy="554115"/>
          </a:xfrm>
        </p:grpSpPr>
        <p:sp>
          <p:nvSpPr>
            <p:cNvPr id="100" name="Google Shape;100;p13"/>
            <p:cNvSpPr txBox="1"/>
            <p:nvPr/>
          </p:nvSpPr>
          <p:spPr>
            <a:xfrm>
              <a:off x="5091200" y="2634225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123 Tech Lane, Cityville, Countryland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5091200" y="2841982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sebastian.mercer@email.com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5091200" y="3049740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555-123-3456, 555-123-3454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03" name="Google Shape;103;p13"/>
          <p:cNvSpPr txBox="1"/>
          <p:nvPr/>
        </p:nvSpPr>
        <p:spPr>
          <a:xfrm>
            <a:off x="5091198" y="7539978"/>
            <a:ext cx="2097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CERTIFICATIONS: </a:t>
            </a:r>
            <a:endParaRPr>
              <a:solidFill>
                <a:srgbClr val="1B1B1A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grpSp>
        <p:nvGrpSpPr>
          <p:cNvPr id="104" name="Google Shape;104;p13"/>
          <p:cNvGrpSpPr/>
          <p:nvPr/>
        </p:nvGrpSpPr>
        <p:grpSpPr>
          <a:xfrm>
            <a:off x="5091200" y="7988808"/>
            <a:ext cx="2097600" cy="353375"/>
            <a:chOff x="5091200" y="8039835"/>
            <a:chExt cx="2097600" cy="353375"/>
          </a:xfrm>
        </p:grpSpPr>
        <p:sp>
          <p:nvSpPr>
            <p:cNvPr id="105" name="Google Shape;105;p13"/>
            <p:cNvSpPr txBox="1"/>
            <p:nvPr/>
          </p:nvSpPr>
          <p:spPr>
            <a:xfrm>
              <a:off x="5091200" y="8039835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Certified ScrumMaster (CSM)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06" name="Google Shape;106;p13"/>
            <p:cNvSpPr txBox="1"/>
            <p:nvPr/>
          </p:nvSpPr>
          <p:spPr>
            <a:xfrm>
              <a:off x="5197699" y="8254610"/>
              <a:ext cx="136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Scrum Alliance - 2022</a:t>
              </a:r>
              <a:endParaRPr sz="900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</p:grpSp>
      <p:grpSp>
        <p:nvGrpSpPr>
          <p:cNvPr id="107" name="Google Shape;107;p13"/>
          <p:cNvGrpSpPr/>
          <p:nvPr/>
        </p:nvGrpSpPr>
        <p:grpSpPr>
          <a:xfrm>
            <a:off x="5091200" y="8410700"/>
            <a:ext cx="2236200" cy="353373"/>
            <a:chOff x="5091200" y="8461727"/>
            <a:chExt cx="2236200" cy="353373"/>
          </a:xfrm>
        </p:grpSpPr>
        <p:sp>
          <p:nvSpPr>
            <p:cNvPr id="108" name="Google Shape;108;p13"/>
            <p:cNvSpPr txBox="1"/>
            <p:nvPr/>
          </p:nvSpPr>
          <p:spPr>
            <a:xfrm>
              <a:off x="5091200" y="8461727"/>
              <a:ext cx="2236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AWS Certified Developer - Associate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5197700" y="8676500"/>
              <a:ext cx="1808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Amazon Web Services - 2021</a:t>
              </a:r>
              <a:endParaRPr sz="900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</p:grpSp>
      <p:sp>
        <p:nvSpPr>
          <p:cNvPr id="110" name="Google Shape;110;p13"/>
          <p:cNvSpPr txBox="1"/>
          <p:nvPr/>
        </p:nvSpPr>
        <p:spPr>
          <a:xfrm>
            <a:off x="5091200" y="9214575"/>
            <a:ext cx="2196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INTERESTS AND HOBBIES: </a:t>
            </a:r>
            <a:endParaRPr>
              <a:solidFill>
                <a:srgbClr val="1B1B1A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grpSp>
        <p:nvGrpSpPr>
          <p:cNvPr id="111" name="Google Shape;111;p13"/>
          <p:cNvGrpSpPr/>
          <p:nvPr/>
        </p:nvGrpSpPr>
        <p:grpSpPr>
          <a:xfrm>
            <a:off x="5197700" y="9663400"/>
            <a:ext cx="1744800" cy="353375"/>
            <a:chOff x="5197700" y="8039825"/>
            <a:chExt cx="1744800" cy="353375"/>
          </a:xfrm>
        </p:grpSpPr>
        <p:sp>
          <p:nvSpPr>
            <p:cNvPr id="112" name="Google Shape;112;p13"/>
            <p:cNvSpPr txBox="1"/>
            <p:nvPr/>
          </p:nvSpPr>
          <p:spPr>
            <a:xfrm>
              <a:off x="5197700" y="8039825"/>
              <a:ext cx="174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- Photography</a:t>
              </a:r>
              <a:endParaRPr sz="900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5197700" y="8254600"/>
              <a:ext cx="174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Hiking</a:t>
              </a:r>
              <a:endParaRPr sz="900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4"/>
          <p:cNvSpPr txBox="1"/>
          <p:nvPr/>
        </p:nvSpPr>
        <p:spPr>
          <a:xfrm>
            <a:off x="1229488" y="489411"/>
            <a:ext cx="5101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8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SEBASTIAN MERCER</a:t>
            </a:r>
            <a:endParaRPr sz="38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" name="Google Shape;119;p14"/>
          <p:cNvSpPr txBox="1"/>
          <p:nvPr/>
        </p:nvSpPr>
        <p:spPr>
          <a:xfrm>
            <a:off x="2049449" y="1137714"/>
            <a:ext cx="3461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Senior Software Engineer</a:t>
            </a:r>
            <a:endParaRPr sz="14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20" name="Google Shape;120;p14"/>
          <p:cNvCxnSpPr/>
          <p:nvPr/>
        </p:nvCxnSpPr>
        <p:spPr>
          <a:xfrm>
            <a:off x="355935" y="1830512"/>
            <a:ext cx="6832800" cy="0"/>
          </a:xfrm>
          <a:prstGeom prst="straightConnector1">
            <a:avLst/>
          </a:prstGeom>
          <a:noFill/>
          <a:ln cap="flat" cmpd="sng" w="19050">
            <a:solidFill>
              <a:srgbClr val="EAEAE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1" name="Google Shape;121;p14"/>
          <p:cNvSpPr txBox="1"/>
          <p:nvPr/>
        </p:nvSpPr>
        <p:spPr>
          <a:xfrm>
            <a:off x="352075" y="2185400"/>
            <a:ext cx="2998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PROFESSIONAL EXPERIENCE</a:t>
            </a:r>
            <a:endParaRPr>
              <a:solidFill>
                <a:srgbClr val="1B1B1A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122" name="Google Shape;122;p14"/>
          <p:cNvSpPr txBox="1"/>
          <p:nvPr/>
        </p:nvSpPr>
        <p:spPr>
          <a:xfrm>
            <a:off x="5091199" y="2185400"/>
            <a:ext cx="2097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CONTACT:</a:t>
            </a:r>
            <a:endParaRPr>
              <a:solidFill>
                <a:srgbClr val="1B1B1A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grpSp>
        <p:nvGrpSpPr>
          <p:cNvPr id="123" name="Google Shape;123;p14"/>
          <p:cNvGrpSpPr/>
          <p:nvPr/>
        </p:nvGrpSpPr>
        <p:grpSpPr>
          <a:xfrm>
            <a:off x="352083" y="2710425"/>
            <a:ext cx="4318200" cy="1760758"/>
            <a:chOff x="352083" y="2710425"/>
            <a:chExt cx="4318200" cy="1760758"/>
          </a:xfrm>
        </p:grpSpPr>
        <p:sp>
          <p:nvSpPr>
            <p:cNvPr id="124" name="Google Shape;124;p14"/>
            <p:cNvSpPr txBox="1"/>
            <p:nvPr/>
          </p:nvSpPr>
          <p:spPr>
            <a:xfrm>
              <a:off x="352083" y="2710425"/>
              <a:ext cx="431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TECH INNOVATIONS LTD.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grpSp>
          <p:nvGrpSpPr>
            <p:cNvPr id="125" name="Google Shape;125;p14"/>
            <p:cNvGrpSpPr/>
            <p:nvPr/>
          </p:nvGrpSpPr>
          <p:grpSpPr>
            <a:xfrm>
              <a:off x="352175" y="3110533"/>
              <a:ext cx="4317900" cy="334025"/>
              <a:chOff x="349125" y="4273900"/>
              <a:chExt cx="4317900" cy="334025"/>
            </a:xfrm>
          </p:grpSpPr>
          <p:sp>
            <p:nvSpPr>
              <p:cNvPr id="126" name="Google Shape;126;p14"/>
              <p:cNvSpPr txBox="1"/>
              <p:nvPr/>
            </p:nvSpPr>
            <p:spPr>
              <a:xfrm>
                <a:off x="349125" y="4273900"/>
                <a:ext cx="2629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Junior Software Developer</a:t>
                </a:r>
                <a:endParaRPr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27" name="Google Shape;127;p14"/>
              <p:cNvSpPr txBox="1"/>
              <p:nvPr/>
            </p:nvSpPr>
            <p:spPr>
              <a:xfrm>
                <a:off x="349125" y="4469325"/>
                <a:ext cx="4317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Dates of Employment: June 2019 - August 2020</a:t>
                </a:r>
                <a:endParaRPr i="1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28" name="Google Shape;128;p14"/>
            <p:cNvSpPr txBox="1"/>
            <p:nvPr/>
          </p:nvSpPr>
          <p:spPr>
            <a:xfrm>
              <a:off x="445275" y="3709183"/>
              <a:ext cx="4224900" cy="76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Contributed to the development of a data analytics tool, improving  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   data visualization and reporting capabilities.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Collaborated with cross-functional teams to integrate new features,  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   resulting in a 20% increase in user satisfaction.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129" name="Google Shape;129;p14"/>
          <p:cNvCxnSpPr/>
          <p:nvPr/>
        </p:nvCxnSpPr>
        <p:spPr>
          <a:xfrm>
            <a:off x="4896750" y="2250200"/>
            <a:ext cx="0" cy="7882200"/>
          </a:xfrm>
          <a:prstGeom prst="straightConnector1">
            <a:avLst/>
          </a:prstGeom>
          <a:noFill/>
          <a:ln cap="flat" cmpd="sng" w="19050">
            <a:solidFill>
              <a:srgbClr val="EAEAEA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30" name="Google Shape;130;p14"/>
          <p:cNvGrpSpPr/>
          <p:nvPr/>
        </p:nvGrpSpPr>
        <p:grpSpPr>
          <a:xfrm>
            <a:off x="5091198" y="3636519"/>
            <a:ext cx="2097602" cy="3447053"/>
            <a:chOff x="5091198" y="3636519"/>
            <a:chExt cx="2097602" cy="3447053"/>
          </a:xfrm>
        </p:grpSpPr>
        <p:sp>
          <p:nvSpPr>
            <p:cNvPr id="131" name="Google Shape;131;p14"/>
            <p:cNvSpPr txBox="1"/>
            <p:nvPr/>
          </p:nvSpPr>
          <p:spPr>
            <a:xfrm>
              <a:off x="5091198" y="3636519"/>
              <a:ext cx="20976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SKILLS:</a:t>
              </a:r>
              <a:endParaRPr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grpSp>
          <p:nvGrpSpPr>
            <p:cNvPr id="132" name="Google Shape;132;p14"/>
            <p:cNvGrpSpPr/>
            <p:nvPr/>
          </p:nvGrpSpPr>
          <p:grpSpPr>
            <a:xfrm>
              <a:off x="5091200" y="4085350"/>
              <a:ext cx="2097600" cy="555371"/>
              <a:chOff x="5091200" y="4085350"/>
              <a:chExt cx="2097600" cy="555371"/>
            </a:xfrm>
          </p:grpSpPr>
          <p:sp>
            <p:nvSpPr>
              <p:cNvPr id="133" name="Google Shape;133;p14"/>
              <p:cNvSpPr txBox="1"/>
              <p:nvPr/>
            </p:nvSpPr>
            <p:spPr>
              <a:xfrm>
                <a:off x="5091200" y="4085350"/>
                <a:ext cx="2097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Programming Languages:</a:t>
                </a:r>
                <a:endParaRPr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34" name="Google Shape;134;p14"/>
              <p:cNvSpPr txBox="1"/>
              <p:nvPr/>
            </p:nvSpPr>
            <p:spPr>
              <a:xfrm>
                <a:off x="5197699" y="4300125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Python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135" name="Google Shape;135;p14"/>
              <p:cNvSpPr txBox="1"/>
              <p:nvPr/>
            </p:nvSpPr>
            <p:spPr>
              <a:xfrm>
                <a:off x="5197699" y="4502121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Java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136" name="Google Shape;136;p14"/>
            <p:cNvGrpSpPr/>
            <p:nvPr/>
          </p:nvGrpSpPr>
          <p:grpSpPr>
            <a:xfrm>
              <a:off x="5091200" y="4696063"/>
              <a:ext cx="2097600" cy="555371"/>
              <a:chOff x="5091200" y="4085350"/>
              <a:chExt cx="2097600" cy="555371"/>
            </a:xfrm>
          </p:grpSpPr>
          <p:sp>
            <p:nvSpPr>
              <p:cNvPr id="137" name="Google Shape;137;p14"/>
              <p:cNvSpPr txBox="1"/>
              <p:nvPr/>
            </p:nvSpPr>
            <p:spPr>
              <a:xfrm>
                <a:off x="5091200" y="4085350"/>
                <a:ext cx="2097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Tools:</a:t>
                </a:r>
                <a:endParaRPr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38" name="Google Shape;138;p14"/>
              <p:cNvSpPr txBox="1"/>
              <p:nvPr/>
            </p:nvSpPr>
            <p:spPr>
              <a:xfrm>
                <a:off x="5197699" y="4300125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Git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139" name="Google Shape;139;p14"/>
              <p:cNvSpPr txBox="1"/>
              <p:nvPr/>
            </p:nvSpPr>
            <p:spPr>
              <a:xfrm>
                <a:off x="5197699" y="4502121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Docker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140" name="Google Shape;140;p14"/>
            <p:cNvGrpSpPr/>
            <p:nvPr/>
          </p:nvGrpSpPr>
          <p:grpSpPr>
            <a:xfrm>
              <a:off x="5091200" y="5306776"/>
              <a:ext cx="2097600" cy="555371"/>
              <a:chOff x="5091200" y="4085350"/>
              <a:chExt cx="2097600" cy="555371"/>
            </a:xfrm>
          </p:grpSpPr>
          <p:sp>
            <p:nvSpPr>
              <p:cNvPr id="141" name="Google Shape;141;p14"/>
              <p:cNvSpPr txBox="1"/>
              <p:nvPr/>
            </p:nvSpPr>
            <p:spPr>
              <a:xfrm>
                <a:off x="5091200" y="4085350"/>
                <a:ext cx="2097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Cloud Technologies:</a:t>
                </a:r>
                <a:endParaRPr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42" name="Google Shape;142;p14"/>
              <p:cNvSpPr txBox="1"/>
              <p:nvPr/>
            </p:nvSpPr>
            <p:spPr>
              <a:xfrm>
                <a:off x="5197699" y="4300125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AWS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143" name="Google Shape;143;p14"/>
              <p:cNvSpPr txBox="1"/>
              <p:nvPr/>
            </p:nvSpPr>
            <p:spPr>
              <a:xfrm>
                <a:off x="5197699" y="4502121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Azure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144" name="Google Shape;144;p14"/>
            <p:cNvGrpSpPr/>
            <p:nvPr/>
          </p:nvGrpSpPr>
          <p:grpSpPr>
            <a:xfrm>
              <a:off x="5091200" y="5917489"/>
              <a:ext cx="2097600" cy="555371"/>
              <a:chOff x="5091200" y="4085350"/>
              <a:chExt cx="2097600" cy="555371"/>
            </a:xfrm>
          </p:grpSpPr>
          <p:sp>
            <p:nvSpPr>
              <p:cNvPr id="145" name="Google Shape;145;p14"/>
              <p:cNvSpPr txBox="1"/>
              <p:nvPr/>
            </p:nvSpPr>
            <p:spPr>
              <a:xfrm>
                <a:off x="5091200" y="4085350"/>
                <a:ext cx="2097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Project Management: </a:t>
                </a:r>
                <a:endParaRPr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46" name="Google Shape;146;p14"/>
              <p:cNvSpPr txBox="1"/>
              <p:nvPr/>
            </p:nvSpPr>
            <p:spPr>
              <a:xfrm>
                <a:off x="5197699" y="4300125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Agile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147" name="Google Shape;147;p14"/>
              <p:cNvSpPr txBox="1"/>
              <p:nvPr/>
            </p:nvSpPr>
            <p:spPr>
              <a:xfrm>
                <a:off x="5197699" y="4502121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Scrum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148" name="Google Shape;148;p14"/>
            <p:cNvGrpSpPr/>
            <p:nvPr/>
          </p:nvGrpSpPr>
          <p:grpSpPr>
            <a:xfrm>
              <a:off x="5091200" y="6528202"/>
              <a:ext cx="2097600" cy="555371"/>
              <a:chOff x="5091200" y="4085350"/>
              <a:chExt cx="2097600" cy="555371"/>
            </a:xfrm>
          </p:grpSpPr>
          <p:sp>
            <p:nvSpPr>
              <p:cNvPr id="149" name="Google Shape;149;p14"/>
              <p:cNvSpPr txBox="1"/>
              <p:nvPr/>
            </p:nvSpPr>
            <p:spPr>
              <a:xfrm>
                <a:off x="5091200" y="4085350"/>
                <a:ext cx="2097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Languages:</a:t>
                </a:r>
                <a:endParaRPr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50" name="Google Shape;150;p14"/>
              <p:cNvSpPr txBox="1"/>
              <p:nvPr/>
            </p:nvSpPr>
            <p:spPr>
              <a:xfrm>
                <a:off x="5197699" y="4300125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English - Native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151" name="Google Shape;151;p14"/>
              <p:cNvSpPr txBox="1"/>
              <p:nvPr/>
            </p:nvSpPr>
            <p:spPr>
              <a:xfrm>
                <a:off x="5197699" y="4502121"/>
                <a:ext cx="136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Spanish - Fluent </a:t>
                </a:r>
                <a:endParaRPr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</p:grpSp>
      <p:grpSp>
        <p:nvGrpSpPr>
          <p:cNvPr id="152" name="Google Shape;152;p14"/>
          <p:cNvGrpSpPr/>
          <p:nvPr/>
        </p:nvGrpSpPr>
        <p:grpSpPr>
          <a:xfrm>
            <a:off x="5091200" y="2634225"/>
            <a:ext cx="2097600" cy="554115"/>
            <a:chOff x="5091200" y="2634225"/>
            <a:chExt cx="2097600" cy="554115"/>
          </a:xfrm>
        </p:grpSpPr>
        <p:sp>
          <p:nvSpPr>
            <p:cNvPr id="153" name="Google Shape;153;p14"/>
            <p:cNvSpPr txBox="1"/>
            <p:nvPr/>
          </p:nvSpPr>
          <p:spPr>
            <a:xfrm>
              <a:off x="5091200" y="2634225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123 Tech Lane, Cityville, Countryland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4" name="Google Shape;154;p14"/>
            <p:cNvSpPr txBox="1"/>
            <p:nvPr/>
          </p:nvSpPr>
          <p:spPr>
            <a:xfrm>
              <a:off x="5091200" y="2841982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sebastian.mercer@email.com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5" name="Google Shape;155;p14"/>
            <p:cNvSpPr txBox="1"/>
            <p:nvPr/>
          </p:nvSpPr>
          <p:spPr>
            <a:xfrm>
              <a:off x="5091200" y="3049740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555-123-3456, 555-123-3454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56" name="Google Shape;156;p14"/>
          <p:cNvSpPr txBox="1"/>
          <p:nvPr/>
        </p:nvSpPr>
        <p:spPr>
          <a:xfrm>
            <a:off x="5091198" y="7539978"/>
            <a:ext cx="2097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CERTIFICATIONS: </a:t>
            </a:r>
            <a:endParaRPr>
              <a:solidFill>
                <a:srgbClr val="1B1B1A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grpSp>
        <p:nvGrpSpPr>
          <p:cNvPr id="157" name="Google Shape;157;p14"/>
          <p:cNvGrpSpPr/>
          <p:nvPr/>
        </p:nvGrpSpPr>
        <p:grpSpPr>
          <a:xfrm>
            <a:off x="5091200" y="7988808"/>
            <a:ext cx="2097600" cy="353375"/>
            <a:chOff x="5091200" y="8039835"/>
            <a:chExt cx="2097600" cy="353375"/>
          </a:xfrm>
        </p:grpSpPr>
        <p:sp>
          <p:nvSpPr>
            <p:cNvPr id="158" name="Google Shape;158;p14"/>
            <p:cNvSpPr txBox="1"/>
            <p:nvPr/>
          </p:nvSpPr>
          <p:spPr>
            <a:xfrm>
              <a:off x="5091200" y="8039835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Certified ScrumMaster (CSM)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59" name="Google Shape;159;p14"/>
            <p:cNvSpPr txBox="1"/>
            <p:nvPr/>
          </p:nvSpPr>
          <p:spPr>
            <a:xfrm>
              <a:off x="5197699" y="8254610"/>
              <a:ext cx="136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Scrum Alliance - 2022</a:t>
              </a:r>
              <a:endParaRPr sz="900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</p:grpSp>
      <p:grpSp>
        <p:nvGrpSpPr>
          <p:cNvPr id="160" name="Google Shape;160;p14"/>
          <p:cNvGrpSpPr/>
          <p:nvPr/>
        </p:nvGrpSpPr>
        <p:grpSpPr>
          <a:xfrm>
            <a:off x="5091200" y="8410700"/>
            <a:ext cx="2196300" cy="353373"/>
            <a:chOff x="5091200" y="8461727"/>
            <a:chExt cx="2196300" cy="353373"/>
          </a:xfrm>
        </p:grpSpPr>
        <p:sp>
          <p:nvSpPr>
            <p:cNvPr id="161" name="Google Shape;161;p14"/>
            <p:cNvSpPr txBox="1"/>
            <p:nvPr/>
          </p:nvSpPr>
          <p:spPr>
            <a:xfrm>
              <a:off x="5091200" y="8461727"/>
              <a:ext cx="2196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AWS Certified Developer - Associate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62" name="Google Shape;162;p14"/>
            <p:cNvSpPr txBox="1"/>
            <p:nvPr/>
          </p:nvSpPr>
          <p:spPr>
            <a:xfrm>
              <a:off x="5197700" y="8676500"/>
              <a:ext cx="1808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Amazon Web Services - 2021</a:t>
              </a:r>
              <a:endParaRPr sz="900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</p:grpSp>
      <p:sp>
        <p:nvSpPr>
          <p:cNvPr id="163" name="Google Shape;163;p14"/>
          <p:cNvSpPr txBox="1"/>
          <p:nvPr/>
        </p:nvSpPr>
        <p:spPr>
          <a:xfrm>
            <a:off x="5091200" y="9214575"/>
            <a:ext cx="2196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INTERESTS AND HOBBIES: </a:t>
            </a:r>
            <a:endParaRPr>
              <a:solidFill>
                <a:srgbClr val="1B1B1A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grpSp>
        <p:nvGrpSpPr>
          <p:cNvPr id="164" name="Google Shape;164;p14"/>
          <p:cNvGrpSpPr/>
          <p:nvPr/>
        </p:nvGrpSpPr>
        <p:grpSpPr>
          <a:xfrm>
            <a:off x="5197700" y="9663400"/>
            <a:ext cx="1744800" cy="353375"/>
            <a:chOff x="5197700" y="8039825"/>
            <a:chExt cx="1744800" cy="353375"/>
          </a:xfrm>
        </p:grpSpPr>
        <p:sp>
          <p:nvSpPr>
            <p:cNvPr id="165" name="Google Shape;165;p14"/>
            <p:cNvSpPr txBox="1"/>
            <p:nvPr/>
          </p:nvSpPr>
          <p:spPr>
            <a:xfrm>
              <a:off x="5197700" y="8039825"/>
              <a:ext cx="174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- Photography</a:t>
              </a:r>
              <a:endParaRPr sz="900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66" name="Google Shape;166;p14"/>
            <p:cNvSpPr txBox="1"/>
            <p:nvPr/>
          </p:nvSpPr>
          <p:spPr>
            <a:xfrm>
              <a:off x="5197700" y="8254600"/>
              <a:ext cx="174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Hiking</a:t>
              </a:r>
              <a:endParaRPr sz="900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</p:grpSp>
      <p:grpSp>
        <p:nvGrpSpPr>
          <p:cNvPr id="167" name="Google Shape;167;p14"/>
          <p:cNvGrpSpPr/>
          <p:nvPr/>
        </p:nvGrpSpPr>
        <p:grpSpPr>
          <a:xfrm>
            <a:off x="352083" y="4932937"/>
            <a:ext cx="4318200" cy="1760758"/>
            <a:chOff x="352083" y="2710425"/>
            <a:chExt cx="4318200" cy="1760758"/>
          </a:xfrm>
        </p:grpSpPr>
        <p:sp>
          <p:nvSpPr>
            <p:cNvPr id="168" name="Google Shape;168;p14"/>
            <p:cNvSpPr txBox="1"/>
            <p:nvPr/>
          </p:nvSpPr>
          <p:spPr>
            <a:xfrm>
              <a:off x="352083" y="2710425"/>
              <a:ext cx="431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GLOBAL SOLUTIONS INC.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grpSp>
          <p:nvGrpSpPr>
            <p:cNvPr id="169" name="Google Shape;169;p14"/>
            <p:cNvGrpSpPr/>
            <p:nvPr/>
          </p:nvGrpSpPr>
          <p:grpSpPr>
            <a:xfrm>
              <a:off x="352175" y="3110533"/>
              <a:ext cx="4317900" cy="334025"/>
              <a:chOff x="349125" y="4273900"/>
              <a:chExt cx="4317900" cy="334025"/>
            </a:xfrm>
          </p:grpSpPr>
          <p:sp>
            <p:nvSpPr>
              <p:cNvPr id="170" name="Google Shape;170;p14"/>
              <p:cNvSpPr txBox="1"/>
              <p:nvPr/>
            </p:nvSpPr>
            <p:spPr>
              <a:xfrm>
                <a:off x="349125" y="4273900"/>
                <a:ext cx="2629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Cybersecurity Analyst</a:t>
                </a:r>
                <a:endParaRPr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71" name="Google Shape;171;p14"/>
              <p:cNvSpPr txBox="1"/>
              <p:nvPr/>
            </p:nvSpPr>
            <p:spPr>
              <a:xfrm>
                <a:off x="349125" y="4469325"/>
                <a:ext cx="4317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Dates of Employment: January 2018 - May 2019</a:t>
                </a:r>
                <a:endParaRPr i="1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72" name="Google Shape;172;p14"/>
            <p:cNvSpPr txBox="1"/>
            <p:nvPr/>
          </p:nvSpPr>
          <p:spPr>
            <a:xfrm>
              <a:off x="445275" y="3709183"/>
              <a:ext cx="4224900" cy="76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Managed the development and implementation of an incident 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   response plan, reducing downtime during security incidents by 40%.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Conducted security awareness training for employees, resulting in a 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   20% decrease in phishing incidents.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73" name="Google Shape;173;p14"/>
          <p:cNvGrpSpPr/>
          <p:nvPr/>
        </p:nvGrpSpPr>
        <p:grpSpPr>
          <a:xfrm>
            <a:off x="352175" y="6964871"/>
            <a:ext cx="4318000" cy="1360650"/>
            <a:chOff x="352175" y="3110533"/>
            <a:chExt cx="4318000" cy="1360650"/>
          </a:xfrm>
        </p:grpSpPr>
        <p:grpSp>
          <p:nvGrpSpPr>
            <p:cNvPr id="174" name="Google Shape;174;p14"/>
            <p:cNvGrpSpPr/>
            <p:nvPr/>
          </p:nvGrpSpPr>
          <p:grpSpPr>
            <a:xfrm>
              <a:off x="352175" y="3110533"/>
              <a:ext cx="4317900" cy="334025"/>
              <a:chOff x="349125" y="4273900"/>
              <a:chExt cx="4317900" cy="334025"/>
            </a:xfrm>
          </p:grpSpPr>
          <p:sp>
            <p:nvSpPr>
              <p:cNvPr id="175" name="Google Shape;175;p14"/>
              <p:cNvSpPr txBox="1"/>
              <p:nvPr/>
            </p:nvSpPr>
            <p:spPr>
              <a:xfrm>
                <a:off x="349125" y="4273900"/>
                <a:ext cx="2629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IT Support Specialist</a:t>
                </a:r>
                <a:endParaRPr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76" name="Google Shape;176;p14"/>
              <p:cNvSpPr txBox="1"/>
              <p:nvPr/>
            </p:nvSpPr>
            <p:spPr>
              <a:xfrm>
                <a:off x="349125" y="4469325"/>
                <a:ext cx="4317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Dates of Employment: June 2017 - December 2017</a:t>
                </a:r>
                <a:endParaRPr i="1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77" name="Google Shape;177;p14"/>
            <p:cNvSpPr txBox="1"/>
            <p:nvPr/>
          </p:nvSpPr>
          <p:spPr>
            <a:xfrm>
              <a:off x="445275" y="3709183"/>
              <a:ext cx="4224900" cy="76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Provided technical support to end-users, resolving hardware and 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   software issues promptly.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Implemented a system for tracking and analyzing support tickets, 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   leading to a 15% improvement in response time.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78" name="Google Shape;178;p14"/>
          <p:cNvGrpSpPr/>
          <p:nvPr/>
        </p:nvGrpSpPr>
        <p:grpSpPr>
          <a:xfrm>
            <a:off x="352175" y="8596696"/>
            <a:ext cx="4318000" cy="1568250"/>
            <a:chOff x="352175" y="3110533"/>
            <a:chExt cx="4318000" cy="1568250"/>
          </a:xfrm>
        </p:grpSpPr>
        <p:grpSp>
          <p:nvGrpSpPr>
            <p:cNvPr id="179" name="Google Shape;179;p14"/>
            <p:cNvGrpSpPr/>
            <p:nvPr/>
          </p:nvGrpSpPr>
          <p:grpSpPr>
            <a:xfrm>
              <a:off x="352175" y="3110533"/>
              <a:ext cx="4317900" cy="334025"/>
              <a:chOff x="349125" y="4273900"/>
              <a:chExt cx="4317900" cy="334025"/>
            </a:xfrm>
          </p:grpSpPr>
          <p:sp>
            <p:nvSpPr>
              <p:cNvPr id="180" name="Google Shape;180;p14"/>
              <p:cNvSpPr txBox="1"/>
              <p:nvPr/>
            </p:nvSpPr>
            <p:spPr>
              <a:xfrm>
                <a:off x="349125" y="4273900"/>
                <a:ext cx="2629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1B1B1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Intern, IT Department</a:t>
                </a:r>
                <a:endParaRPr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81" name="Google Shape;181;p14"/>
              <p:cNvSpPr txBox="1"/>
              <p:nvPr/>
            </p:nvSpPr>
            <p:spPr>
              <a:xfrm>
                <a:off x="349125" y="4469325"/>
                <a:ext cx="4317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uk" sz="900">
                    <a:solidFill>
                      <a:srgbClr val="1B1B1A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Dates of Employment: May 2016 - August 2016</a:t>
                </a:r>
                <a:endParaRPr i="1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82" name="Google Shape;182;p14"/>
            <p:cNvSpPr txBox="1"/>
            <p:nvPr/>
          </p:nvSpPr>
          <p:spPr>
            <a:xfrm>
              <a:off x="445275" y="3709183"/>
              <a:ext cx="4224900" cy="96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Assisted in the deployment of a company-wide software upgrade,     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   ensuring minimal disruption to daily operations.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Conducted research on emerging technologies, presenting findings 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   to the IT team for consideration in future projects. Leading to a 15%    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   improvement in response time.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"/>
          <p:cNvSpPr txBox="1"/>
          <p:nvPr/>
        </p:nvSpPr>
        <p:spPr>
          <a:xfrm>
            <a:off x="1229488" y="489411"/>
            <a:ext cx="5101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8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SEBASTIAN MERCER</a:t>
            </a:r>
            <a:endParaRPr sz="38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8" name="Google Shape;188;p15"/>
          <p:cNvSpPr txBox="1"/>
          <p:nvPr/>
        </p:nvSpPr>
        <p:spPr>
          <a:xfrm>
            <a:off x="2049449" y="1137714"/>
            <a:ext cx="3461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Senior Software Engineer</a:t>
            </a:r>
            <a:endParaRPr sz="14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89" name="Google Shape;189;p15"/>
          <p:cNvCxnSpPr/>
          <p:nvPr/>
        </p:nvCxnSpPr>
        <p:spPr>
          <a:xfrm>
            <a:off x="355935" y="1830512"/>
            <a:ext cx="6832800" cy="0"/>
          </a:xfrm>
          <a:prstGeom prst="straightConnector1">
            <a:avLst/>
          </a:prstGeom>
          <a:noFill/>
          <a:ln cap="flat" cmpd="sng" w="19050">
            <a:solidFill>
              <a:srgbClr val="EAEAE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0" name="Google Shape;190;p15"/>
          <p:cNvSpPr txBox="1"/>
          <p:nvPr/>
        </p:nvSpPr>
        <p:spPr>
          <a:xfrm>
            <a:off x="352075" y="2185400"/>
            <a:ext cx="2998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Dear</a:t>
            </a:r>
            <a:r>
              <a:rPr lang="uk" sz="900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 </a:t>
            </a:r>
            <a:r>
              <a:rPr lang="uk"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Mr. Sterling,</a:t>
            </a:r>
            <a:endParaRPr sz="900">
              <a:solidFill>
                <a:srgbClr val="1B1B1A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91" name="Google Shape;191;p15"/>
          <p:cNvSpPr txBox="1"/>
          <p:nvPr/>
        </p:nvSpPr>
        <p:spPr>
          <a:xfrm>
            <a:off x="5091199" y="3480800"/>
            <a:ext cx="2097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CONTACT:</a:t>
            </a:r>
            <a:endParaRPr>
              <a:solidFill>
                <a:srgbClr val="1B1B1A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192" name="Google Shape;192;p15"/>
          <p:cNvCxnSpPr/>
          <p:nvPr/>
        </p:nvCxnSpPr>
        <p:spPr>
          <a:xfrm>
            <a:off x="4896750" y="2250200"/>
            <a:ext cx="0" cy="7882200"/>
          </a:xfrm>
          <a:prstGeom prst="straightConnector1">
            <a:avLst/>
          </a:prstGeom>
          <a:noFill/>
          <a:ln cap="flat" cmpd="sng" w="19050">
            <a:solidFill>
              <a:srgbClr val="EAEAEA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93" name="Google Shape;193;p15"/>
          <p:cNvGrpSpPr/>
          <p:nvPr/>
        </p:nvGrpSpPr>
        <p:grpSpPr>
          <a:xfrm>
            <a:off x="5091200" y="3929625"/>
            <a:ext cx="2097600" cy="752715"/>
            <a:chOff x="5091200" y="2634225"/>
            <a:chExt cx="2097600" cy="752715"/>
          </a:xfrm>
        </p:grpSpPr>
        <p:sp>
          <p:nvSpPr>
            <p:cNvPr id="194" name="Google Shape;194;p15"/>
            <p:cNvSpPr txBox="1"/>
            <p:nvPr/>
          </p:nvSpPr>
          <p:spPr>
            <a:xfrm>
              <a:off x="5091200" y="2634225"/>
              <a:ext cx="20976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23 Tech Lane, Cityville,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Countryland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95" name="Google Shape;195;p15"/>
            <p:cNvSpPr txBox="1"/>
            <p:nvPr/>
          </p:nvSpPr>
          <p:spPr>
            <a:xfrm>
              <a:off x="5091200" y="3040582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sebastian.mercer@email.com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96" name="Google Shape;196;p15"/>
            <p:cNvSpPr txBox="1"/>
            <p:nvPr/>
          </p:nvSpPr>
          <p:spPr>
            <a:xfrm>
              <a:off x="5091200" y="3248340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555-123-3456,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97" name="Google Shape;197;p15"/>
          <p:cNvSpPr txBox="1"/>
          <p:nvPr/>
        </p:nvSpPr>
        <p:spPr>
          <a:xfrm>
            <a:off x="5091200" y="4753740"/>
            <a:ext cx="2097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555-123-3454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98" name="Google Shape;198;p15"/>
          <p:cNvGrpSpPr/>
          <p:nvPr/>
        </p:nvGrpSpPr>
        <p:grpSpPr>
          <a:xfrm>
            <a:off x="5091200" y="2209100"/>
            <a:ext cx="2097600" cy="752715"/>
            <a:chOff x="5091200" y="2634225"/>
            <a:chExt cx="2097600" cy="752715"/>
          </a:xfrm>
        </p:grpSpPr>
        <p:sp>
          <p:nvSpPr>
            <p:cNvPr id="199" name="Google Shape;199;p15"/>
            <p:cNvSpPr txBox="1"/>
            <p:nvPr/>
          </p:nvSpPr>
          <p:spPr>
            <a:xfrm>
              <a:off x="5091200" y="2634225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Oliver Sterling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00" name="Google Shape;200;p15"/>
            <p:cNvSpPr txBox="1"/>
            <p:nvPr/>
          </p:nvSpPr>
          <p:spPr>
            <a:xfrm>
              <a:off x="5091200" y="3248340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City, Country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01" name="Google Shape;201;p15"/>
          <p:cNvSpPr txBox="1"/>
          <p:nvPr/>
        </p:nvSpPr>
        <p:spPr>
          <a:xfrm>
            <a:off x="5091200" y="2412282"/>
            <a:ext cx="2097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Sterling Technologies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2" name="Google Shape;202;p15"/>
          <p:cNvSpPr txBox="1"/>
          <p:nvPr/>
        </p:nvSpPr>
        <p:spPr>
          <a:xfrm>
            <a:off x="5091200" y="2607282"/>
            <a:ext cx="2097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[Company Address]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3" name="Google Shape;203;p15"/>
          <p:cNvSpPr txBox="1"/>
          <p:nvPr/>
        </p:nvSpPr>
        <p:spPr>
          <a:xfrm>
            <a:off x="352075" y="2607275"/>
            <a:ext cx="4162800" cy="67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I am writing to express my keen interest in the Senior Software Engineer position, as advertised on your company's website. Armed with a Master's degree in Computer Science, a rich background in software development, and a consistent track record of successful project leadership, I am confident in my ability to contribute meaningfully to your dynamic team.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In my most recent role at Tech Innovators Ltd. as a Software Development Team Lead, I successfully guided a team of skilled developers in implementing a real-time chat application. This project not only enhanced internal communication but also resulted in a noteworthy 25% reduction in communication lag. My experience in managing cross-functional teams and collaborating with product managers has honed my skills to drive innovation and achieve project goals effectively.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As a Senior Software Engineer at Global Solutions Inc., I spearheaded the design and implementation of a robust backend system for an e-commerce platform, resulting in a remarkable 30% increase in transaction processing speed. Furthermore, I played a pivotal role in mentoring junior developers, conducting insightful code reviews, and fostering a collaborative work environment that promotes knowledge-sharing. I am excited about the opportunity to bring my skills in software development, project leadership.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I am drawn to Sterling Technologies because of its commitment to innovation and its reputation for creating cutting-edge solutions. I am excited about the opportunity to bring my skills in software development, project leadership, and commitment to excellence to your esteemed organization.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Thank you for considering my application. I look forward to the possibility of an interview to discuss how I can contribute to your team.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4" name="Google Shape;204;p15"/>
          <p:cNvSpPr txBox="1"/>
          <p:nvPr/>
        </p:nvSpPr>
        <p:spPr>
          <a:xfrm>
            <a:off x="352075" y="9588200"/>
            <a:ext cx="2998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Sincerely,</a:t>
            </a:r>
            <a:endParaRPr sz="900">
              <a:solidFill>
                <a:srgbClr val="1B1B1A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205" name="Google Shape;205;p15"/>
          <p:cNvSpPr txBox="1"/>
          <p:nvPr/>
        </p:nvSpPr>
        <p:spPr>
          <a:xfrm>
            <a:off x="352075" y="10010075"/>
            <a:ext cx="41628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Sebastian Mercer</a:t>
            </a:r>
            <a:endParaRPr sz="900">
              <a:solidFill>
                <a:srgbClr val="1B1B1A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6"/>
          <p:cNvSpPr txBox="1"/>
          <p:nvPr/>
        </p:nvSpPr>
        <p:spPr>
          <a:xfrm>
            <a:off x="1229488" y="489411"/>
            <a:ext cx="5101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8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SEBASTIAN MERCER</a:t>
            </a:r>
            <a:endParaRPr sz="38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11" name="Google Shape;211;p16"/>
          <p:cNvSpPr txBox="1"/>
          <p:nvPr/>
        </p:nvSpPr>
        <p:spPr>
          <a:xfrm>
            <a:off x="2049449" y="1137714"/>
            <a:ext cx="3461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4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Senior Software Engineer</a:t>
            </a:r>
            <a:endParaRPr sz="14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212" name="Google Shape;212;p16"/>
          <p:cNvCxnSpPr/>
          <p:nvPr/>
        </p:nvCxnSpPr>
        <p:spPr>
          <a:xfrm>
            <a:off x="355935" y="1830512"/>
            <a:ext cx="6832800" cy="0"/>
          </a:xfrm>
          <a:prstGeom prst="straightConnector1">
            <a:avLst/>
          </a:prstGeom>
          <a:noFill/>
          <a:ln cap="flat" cmpd="sng" w="19050">
            <a:solidFill>
              <a:srgbClr val="EAEAE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3" name="Google Shape;213;p16"/>
          <p:cNvSpPr txBox="1"/>
          <p:nvPr/>
        </p:nvSpPr>
        <p:spPr>
          <a:xfrm>
            <a:off x="5091199" y="2185400"/>
            <a:ext cx="2097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CONTACT:</a:t>
            </a:r>
            <a:endParaRPr>
              <a:solidFill>
                <a:srgbClr val="1B1B1A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214" name="Google Shape;214;p16"/>
          <p:cNvCxnSpPr/>
          <p:nvPr/>
        </p:nvCxnSpPr>
        <p:spPr>
          <a:xfrm>
            <a:off x="4896750" y="2250200"/>
            <a:ext cx="0" cy="7882200"/>
          </a:xfrm>
          <a:prstGeom prst="straightConnector1">
            <a:avLst/>
          </a:prstGeom>
          <a:noFill/>
          <a:ln cap="flat" cmpd="sng" w="19050">
            <a:solidFill>
              <a:srgbClr val="EAEAEA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15" name="Google Shape;215;p16"/>
          <p:cNvGrpSpPr/>
          <p:nvPr/>
        </p:nvGrpSpPr>
        <p:grpSpPr>
          <a:xfrm>
            <a:off x="5091200" y="2634225"/>
            <a:ext cx="2097600" cy="752715"/>
            <a:chOff x="5091200" y="2634225"/>
            <a:chExt cx="2097600" cy="752715"/>
          </a:xfrm>
        </p:grpSpPr>
        <p:sp>
          <p:nvSpPr>
            <p:cNvPr id="216" name="Google Shape;216;p16"/>
            <p:cNvSpPr txBox="1"/>
            <p:nvPr/>
          </p:nvSpPr>
          <p:spPr>
            <a:xfrm>
              <a:off x="5091200" y="2634225"/>
              <a:ext cx="20976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23 Tech Lane, Cityville,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Countryland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17" name="Google Shape;217;p16"/>
            <p:cNvSpPr txBox="1"/>
            <p:nvPr/>
          </p:nvSpPr>
          <p:spPr>
            <a:xfrm>
              <a:off x="5091200" y="3040582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sebastian.mercer@email.com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18" name="Google Shape;218;p16"/>
            <p:cNvSpPr txBox="1"/>
            <p:nvPr/>
          </p:nvSpPr>
          <p:spPr>
            <a:xfrm>
              <a:off x="5091200" y="3248340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555-123-3456,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19" name="Google Shape;219;p16"/>
          <p:cNvSpPr txBox="1"/>
          <p:nvPr/>
        </p:nvSpPr>
        <p:spPr>
          <a:xfrm>
            <a:off x="5091200" y="3458340"/>
            <a:ext cx="2097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rPr>
              <a:t>555-123-3454</a:t>
            </a:r>
            <a:endParaRPr sz="900">
              <a:solidFill>
                <a:srgbClr val="1B1B1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0" name="Google Shape;220;p16"/>
          <p:cNvSpPr txBox="1"/>
          <p:nvPr/>
        </p:nvSpPr>
        <p:spPr>
          <a:xfrm>
            <a:off x="344401" y="2185400"/>
            <a:ext cx="2097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1B1B1A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REFERENCES</a:t>
            </a:r>
            <a:endParaRPr>
              <a:solidFill>
                <a:srgbClr val="1B1B1A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grpSp>
        <p:nvGrpSpPr>
          <p:cNvPr id="221" name="Google Shape;221;p16"/>
          <p:cNvGrpSpPr/>
          <p:nvPr/>
        </p:nvGrpSpPr>
        <p:grpSpPr>
          <a:xfrm>
            <a:off x="354325" y="2710425"/>
            <a:ext cx="2399100" cy="946381"/>
            <a:chOff x="354325" y="2710425"/>
            <a:chExt cx="2399100" cy="946381"/>
          </a:xfrm>
        </p:grpSpPr>
        <p:sp>
          <p:nvSpPr>
            <p:cNvPr id="222" name="Google Shape;222;p16"/>
            <p:cNvSpPr txBox="1"/>
            <p:nvPr/>
          </p:nvSpPr>
          <p:spPr>
            <a:xfrm>
              <a:off x="354325" y="2710425"/>
              <a:ext cx="2173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Gerhard Müller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23" name="Google Shape;223;p16"/>
            <p:cNvSpPr txBox="1"/>
            <p:nvPr/>
          </p:nvSpPr>
          <p:spPr>
            <a:xfrm>
              <a:off x="430525" y="2908026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Position: Marketing Director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24" name="Google Shape;224;p16"/>
            <p:cNvSpPr txBox="1"/>
            <p:nvPr/>
          </p:nvSpPr>
          <p:spPr>
            <a:xfrm>
              <a:off x="430525" y="3111425"/>
              <a:ext cx="2322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Company: ExpertMarket Company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25" name="Google Shape;225;p16"/>
            <p:cNvSpPr txBox="1"/>
            <p:nvPr/>
          </p:nvSpPr>
          <p:spPr>
            <a:xfrm>
              <a:off x="430525" y="3314822"/>
              <a:ext cx="2322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Email: gerhard.mueller@email.com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26" name="Google Shape;226;p16"/>
            <p:cNvSpPr txBox="1"/>
            <p:nvPr/>
          </p:nvSpPr>
          <p:spPr>
            <a:xfrm>
              <a:off x="430525" y="3518206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Phone: +49123456789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27" name="Google Shape;227;p16"/>
          <p:cNvGrpSpPr/>
          <p:nvPr/>
        </p:nvGrpSpPr>
        <p:grpSpPr>
          <a:xfrm>
            <a:off x="354326" y="3915915"/>
            <a:ext cx="2399006" cy="946381"/>
            <a:chOff x="354325" y="2710425"/>
            <a:chExt cx="2173800" cy="946381"/>
          </a:xfrm>
        </p:grpSpPr>
        <p:sp>
          <p:nvSpPr>
            <p:cNvPr id="228" name="Google Shape;228;p16"/>
            <p:cNvSpPr txBox="1"/>
            <p:nvPr/>
          </p:nvSpPr>
          <p:spPr>
            <a:xfrm>
              <a:off x="354325" y="2710425"/>
              <a:ext cx="2173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Sabine Schneider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29" name="Google Shape;229;p16"/>
            <p:cNvSpPr txBox="1"/>
            <p:nvPr/>
          </p:nvSpPr>
          <p:spPr>
            <a:xfrm>
              <a:off x="421535" y="2908026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Position: Project Manager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30" name="Google Shape;230;p16"/>
            <p:cNvSpPr txBox="1"/>
            <p:nvPr/>
          </p:nvSpPr>
          <p:spPr>
            <a:xfrm>
              <a:off x="421535" y="3111419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Company: InoTech GmbH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31" name="Google Shape;231;p16"/>
            <p:cNvSpPr txBox="1"/>
            <p:nvPr/>
          </p:nvSpPr>
          <p:spPr>
            <a:xfrm>
              <a:off x="421535" y="3314813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Email: sabine.schneider@email.com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32" name="Google Shape;232;p16"/>
            <p:cNvSpPr txBox="1"/>
            <p:nvPr/>
          </p:nvSpPr>
          <p:spPr>
            <a:xfrm>
              <a:off x="421535" y="3518206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Phone: +49123456789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33" name="Google Shape;233;p16"/>
          <p:cNvGrpSpPr/>
          <p:nvPr/>
        </p:nvGrpSpPr>
        <p:grpSpPr>
          <a:xfrm>
            <a:off x="354326" y="5141265"/>
            <a:ext cx="3088658" cy="946381"/>
            <a:chOff x="354325" y="2710425"/>
            <a:chExt cx="2798711" cy="946381"/>
          </a:xfrm>
        </p:grpSpPr>
        <p:sp>
          <p:nvSpPr>
            <p:cNvPr id="234" name="Google Shape;234;p16"/>
            <p:cNvSpPr txBox="1"/>
            <p:nvPr/>
          </p:nvSpPr>
          <p:spPr>
            <a:xfrm>
              <a:off x="354325" y="2710425"/>
              <a:ext cx="2173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Dr. Franziska Becker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35" name="Google Shape;235;p16"/>
            <p:cNvSpPr txBox="1"/>
            <p:nvPr/>
          </p:nvSpPr>
          <p:spPr>
            <a:xfrm>
              <a:off x="421535" y="2908026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Position: Professor of Economics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36" name="Google Shape;236;p16"/>
            <p:cNvSpPr txBox="1"/>
            <p:nvPr/>
          </p:nvSpPr>
          <p:spPr>
            <a:xfrm>
              <a:off x="421536" y="3111410"/>
              <a:ext cx="2731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University: Ludwig Maximilian University of Munich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37" name="Google Shape;237;p16"/>
            <p:cNvSpPr txBox="1"/>
            <p:nvPr/>
          </p:nvSpPr>
          <p:spPr>
            <a:xfrm>
              <a:off x="421535" y="3314813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Email: franziska.becker@email.com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38" name="Google Shape;238;p16"/>
            <p:cNvSpPr txBox="1"/>
            <p:nvPr/>
          </p:nvSpPr>
          <p:spPr>
            <a:xfrm>
              <a:off x="421535" y="3518206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Phone: +49123456789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39" name="Google Shape;239;p16"/>
          <p:cNvGrpSpPr/>
          <p:nvPr/>
        </p:nvGrpSpPr>
        <p:grpSpPr>
          <a:xfrm>
            <a:off x="354326" y="6366615"/>
            <a:ext cx="3088658" cy="946381"/>
            <a:chOff x="354325" y="2710425"/>
            <a:chExt cx="2798711" cy="946381"/>
          </a:xfrm>
        </p:grpSpPr>
        <p:sp>
          <p:nvSpPr>
            <p:cNvPr id="240" name="Google Shape;240;p16"/>
            <p:cNvSpPr txBox="1"/>
            <p:nvPr/>
          </p:nvSpPr>
          <p:spPr>
            <a:xfrm>
              <a:off x="354325" y="2710425"/>
              <a:ext cx="2173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Julia Hartmann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41" name="Google Shape;241;p16"/>
            <p:cNvSpPr txBox="1"/>
            <p:nvPr/>
          </p:nvSpPr>
          <p:spPr>
            <a:xfrm>
              <a:off x="421536" y="2908035"/>
              <a:ext cx="2466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Position: Colleague - Marketing Specialist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42" name="Google Shape;242;p16"/>
            <p:cNvSpPr txBox="1"/>
            <p:nvPr/>
          </p:nvSpPr>
          <p:spPr>
            <a:xfrm>
              <a:off x="421536" y="3111410"/>
              <a:ext cx="2731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Company: ExpertMarket Company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43" name="Google Shape;243;p16"/>
            <p:cNvSpPr txBox="1"/>
            <p:nvPr/>
          </p:nvSpPr>
          <p:spPr>
            <a:xfrm>
              <a:off x="421535" y="3314813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Email: julia.hartmann@email.com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44" name="Google Shape;244;p16"/>
            <p:cNvSpPr txBox="1"/>
            <p:nvPr/>
          </p:nvSpPr>
          <p:spPr>
            <a:xfrm>
              <a:off x="421535" y="3518206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Phone: +49123456789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45" name="Google Shape;245;p16"/>
          <p:cNvGrpSpPr/>
          <p:nvPr/>
        </p:nvGrpSpPr>
        <p:grpSpPr>
          <a:xfrm>
            <a:off x="354326" y="7591965"/>
            <a:ext cx="3088658" cy="946381"/>
            <a:chOff x="354325" y="2710425"/>
            <a:chExt cx="2798711" cy="946381"/>
          </a:xfrm>
        </p:grpSpPr>
        <p:sp>
          <p:nvSpPr>
            <p:cNvPr id="246" name="Google Shape;246;p16"/>
            <p:cNvSpPr txBox="1"/>
            <p:nvPr/>
          </p:nvSpPr>
          <p:spPr>
            <a:xfrm>
              <a:off x="354325" y="2710425"/>
              <a:ext cx="2173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Markus Weber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47" name="Google Shape;247;p16"/>
            <p:cNvSpPr txBox="1"/>
            <p:nvPr/>
          </p:nvSpPr>
          <p:spPr>
            <a:xfrm>
              <a:off x="421536" y="2908035"/>
              <a:ext cx="2466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Position: Project Team Lead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48" name="Google Shape;248;p16"/>
            <p:cNvSpPr txBox="1"/>
            <p:nvPr/>
          </p:nvSpPr>
          <p:spPr>
            <a:xfrm>
              <a:off x="421536" y="3111410"/>
              <a:ext cx="2731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Company: InoTech GmbH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49" name="Google Shape;249;p16"/>
            <p:cNvSpPr txBox="1"/>
            <p:nvPr/>
          </p:nvSpPr>
          <p:spPr>
            <a:xfrm>
              <a:off x="421535" y="3314813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Email: markus.weber@email.com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50" name="Google Shape;250;p16"/>
            <p:cNvSpPr txBox="1"/>
            <p:nvPr/>
          </p:nvSpPr>
          <p:spPr>
            <a:xfrm>
              <a:off x="421535" y="3518206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Phone: +49123456789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51" name="Google Shape;251;p16"/>
          <p:cNvGrpSpPr/>
          <p:nvPr/>
        </p:nvGrpSpPr>
        <p:grpSpPr>
          <a:xfrm>
            <a:off x="354326" y="8797465"/>
            <a:ext cx="3088658" cy="946381"/>
            <a:chOff x="354325" y="2710425"/>
            <a:chExt cx="2798711" cy="946381"/>
          </a:xfrm>
        </p:grpSpPr>
        <p:sp>
          <p:nvSpPr>
            <p:cNvPr id="252" name="Google Shape;252;p16"/>
            <p:cNvSpPr txBox="1"/>
            <p:nvPr/>
          </p:nvSpPr>
          <p:spPr>
            <a:xfrm>
              <a:off x="354325" y="2710425"/>
              <a:ext cx="2173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Dr. Petra Schmidt</a:t>
              </a:r>
              <a:endParaRPr sz="900">
                <a:solidFill>
                  <a:srgbClr val="1B1B1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53" name="Google Shape;253;p16"/>
            <p:cNvSpPr txBox="1"/>
            <p:nvPr/>
          </p:nvSpPr>
          <p:spPr>
            <a:xfrm>
              <a:off x="421536" y="2908035"/>
              <a:ext cx="2466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Position: CEO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54" name="Google Shape;254;p16"/>
            <p:cNvSpPr txBox="1"/>
            <p:nvPr/>
          </p:nvSpPr>
          <p:spPr>
            <a:xfrm>
              <a:off x="421536" y="3111410"/>
              <a:ext cx="2731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Company: GlobalTech Solutions GmbH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55" name="Google Shape;255;p16"/>
            <p:cNvSpPr txBox="1"/>
            <p:nvPr/>
          </p:nvSpPr>
          <p:spPr>
            <a:xfrm>
              <a:off x="421535" y="3314813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Email: petra.schmidt@email.com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56" name="Google Shape;256;p16"/>
            <p:cNvSpPr txBox="1"/>
            <p:nvPr/>
          </p:nvSpPr>
          <p:spPr>
            <a:xfrm>
              <a:off x="421535" y="3518206"/>
              <a:ext cx="2097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1B1B1A"/>
                  </a:solidFill>
                  <a:latin typeface="Poppins"/>
                  <a:ea typeface="Poppins"/>
                  <a:cs typeface="Poppins"/>
                  <a:sym typeface="Poppins"/>
                </a:rPr>
                <a:t>- Phone: +49123456789</a:t>
              </a:r>
              <a:endParaRPr sz="900">
                <a:solidFill>
                  <a:srgbClr val="1B1B1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