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Italiana"/>
      <p:regular r:id="rId6"/>
    </p:embeddedFont>
    <p:embeddedFont>
      <p:font typeface="Raleway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0" Type="http://schemas.openxmlformats.org/officeDocument/2006/relationships/font" Target="fonts/Raleway-boldItalic.fntdata"/><Relationship Id="rId9" Type="http://schemas.openxmlformats.org/officeDocument/2006/relationships/font" Target="fonts/Raleway-italic.fntdata"/><Relationship Id="rId5" Type="http://schemas.openxmlformats.org/officeDocument/2006/relationships/slide" Target="slides/slide1.xml"/><Relationship Id="rId6" Type="http://schemas.openxmlformats.org/officeDocument/2006/relationships/font" Target="fonts/Italian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533600" y="329789"/>
            <a:ext cx="4492800" cy="721271"/>
            <a:chOff x="1533600" y="329789"/>
            <a:chExt cx="4492800" cy="721271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533600" y="329789"/>
              <a:ext cx="4492800" cy="49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3200">
                  <a:solidFill>
                    <a:schemeClr val="dk1"/>
                  </a:solidFill>
                  <a:latin typeface="Italiana"/>
                  <a:ea typeface="Italiana"/>
                  <a:cs typeface="Italiana"/>
                  <a:sym typeface="Italiana"/>
                </a:rPr>
                <a:t>JAKE HARRISON</a:t>
              </a:r>
              <a:endParaRPr sz="3200">
                <a:solidFill>
                  <a:schemeClr val="dk1"/>
                </a:solidFill>
                <a:latin typeface="Italiana"/>
                <a:ea typeface="Italiana"/>
                <a:cs typeface="Italiana"/>
                <a:sym typeface="Italiana"/>
              </a:endParaRPr>
            </a:p>
          </p:txBody>
        </p:sp>
        <p:sp>
          <p:nvSpPr>
            <p:cNvPr id="56" name="Google Shape;56;p13"/>
            <p:cNvSpPr txBox="1"/>
            <p:nvPr/>
          </p:nvSpPr>
          <p:spPr>
            <a:xfrm>
              <a:off x="1533600" y="850960"/>
              <a:ext cx="4492800" cy="200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3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Software Engineer</a:t>
              </a:r>
              <a:endParaRPr sz="13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</p:grpSp>
      <p:cxnSp>
        <p:nvCxnSpPr>
          <p:cNvPr id="57" name="Google Shape;57;p13"/>
          <p:cNvCxnSpPr/>
          <p:nvPr/>
        </p:nvCxnSpPr>
        <p:spPr>
          <a:xfrm>
            <a:off x="449625" y="1271450"/>
            <a:ext cx="6658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8" name="Google Shape;58;p13"/>
          <p:cNvCxnSpPr/>
          <p:nvPr/>
        </p:nvCxnSpPr>
        <p:spPr>
          <a:xfrm>
            <a:off x="449625" y="1612725"/>
            <a:ext cx="6658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450000" y="1342050"/>
            <a:ext cx="6658800" cy="1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25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5678 Oak Avenue, Rivertown  |  (123) 456-7890  |  jake@mail.ltd  |  linkedin.com/in/</a:t>
            </a:r>
            <a:r>
              <a:rPr lang="ru" sz="125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jake-ex</a:t>
            </a:r>
            <a:endParaRPr sz="1250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grpSp>
        <p:nvGrpSpPr>
          <p:cNvPr id="60" name="Google Shape;60;p13"/>
          <p:cNvGrpSpPr/>
          <p:nvPr/>
        </p:nvGrpSpPr>
        <p:grpSpPr>
          <a:xfrm>
            <a:off x="449625" y="1755270"/>
            <a:ext cx="6658925" cy="1466830"/>
            <a:chOff x="449625" y="1755270"/>
            <a:chExt cx="6658925" cy="1466830"/>
          </a:xfrm>
        </p:grpSpPr>
        <p:grpSp>
          <p:nvGrpSpPr>
            <p:cNvPr id="61" name="Google Shape;61;p13"/>
            <p:cNvGrpSpPr/>
            <p:nvPr/>
          </p:nvGrpSpPr>
          <p:grpSpPr>
            <a:xfrm>
              <a:off x="449625" y="1755270"/>
              <a:ext cx="4492800" cy="494963"/>
              <a:chOff x="1533600" y="323220"/>
              <a:chExt cx="4492800" cy="494963"/>
            </a:xfrm>
          </p:grpSpPr>
          <p:sp>
            <p:nvSpPr>
              <p:cNvPr id="62" name="Google Shape;62;p13"/>
              <p:cNvSpPr txBox="1"/>
              <p:nvPr/>
            </p:nvSpPr>
            <p:spPr>
              <a:xfrm>
                <a:off x="1533600" y="323220"/>
                <a:ext cx="4492800" cy="215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>
                    <a:solidFill>
                      <a:schemeClr val="dk1"/>
                    </a:solidFill>
                    <a:latin typeface="Italiana"/>
                    <a:ea typeface="Italiana"/>
                    <a:cs typeface="Italiana"/>
                    <a:sym typeface="Italiana"/>
                  </a:rPr>
                  <a:t>EDUCATION</a:t>
                </a:r>
                <a:endParaRPr b="1">
                  <a:solidFill>
                    <a:schemeClr val="dk1"/>
                  </a:solidFill>
                  <a:latin typeface="Italiana"/>
                  <a:ea typeface="Italiana"/>
                  <a:cs typeface="Italiana"/>
                  <a:sym typeface="Italiana"/>
                </a:endParaRPr>
              </a:p>
            </p:txBody>
          </p:sp>
          <p:sp>
            <p:nvSpPr>
              <p:cNvPr id="63" name="Google Shape;63;p13"/>
              <p:cNvSpPr txBox="1"/>
              <p:nvPr/>
            </p:nvSpPr>
            <p:spPr>
              <a:xfrm>
                <a:off x="1533600" y="664283"/>
                <a:ext cx="4492800" cy="153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rPr>
                  <a:t>BACHELOR OF SCIENCE IN COMPUTER SCIENCE   </a:t>
                </a:r>
                <a:endParaRPr b="1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endParaRPr>
              </a:p>
            </p:txBody>
          </p:sp>
        </p:grpSp>
        <p:sp>
          <p:nvSpPr>
            <p:cNvPr id="64" name="Google Shape;64;p13"/>
            <p:cNvSpPr txBox="1"/>
            <p:nvPr/>
          </p:nvSpPr>
          <p:spPr>
            <a:xfrm>
              <a:off x="5718650" y="2096325"/>
              <a:ext cx="13899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Graduated May 2016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65" name="Google Shape;65;p13"/>
            <p:cNvSpPr txBox="1"/>
            <p:nvPr/>
          </p:nvSpPr>
          <p:spPr>
            <a:xfrm>
              <a:off x="449625" y="2477733"/>
              <a:ext cx="44928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Rivertown University, Rivertown, State    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66" name="Google Shape;66;p13"/>
            <p:cNvSpPr txBox="1"/>
            <p:nvPr/>
          </p:nvSpPr>
          <p:spPr>
            <a:xfrm>
              <a:off x="449625" y="2865275"/>
              <a:ext cx="66588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Relevant coursework:</a:t>
              </a: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 Software engineering principles, algorithm, data structure, machine learning fundamentals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cxnSp>
          <p:nvCxnSpPr>
            <p:cNvPr id="67" name="Google Shape;67;p13"/>
            <p:cNvCxnSpPr/>
            <p:nvPr/>
          </p:nvCxnSpPr>
          <p:spPr>
            <a:xfrm>
              <a:off x="449625" y="3222100"/>
              <a:ext cx="6658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68" name="Google Shape;68;p13"/>
          <p:cNvGrpSpPr/>
          <p:nvPr/>
        </p:nvGrpSpPr>
        <p:grpSpPr>
          <a:xfrm>
            <a:off x="449625" y="3377795"/>
            <a:ext cx="6658800" cy="1086180"/>
            <a:chOff x="449625" y="3377795"/>
            <a:chExt cx="6658800" cy="1086180"/>
          </a:xfrm>
        </p:grpSpPr>
        <p:grpSp>
          <p:nvGrpSpPr>
            <p:cNvPr id="69" name="Google Shape;69;p13"/>
            <p:cNvGrpSpPr/>
            <p:nvPr/>
          </p:nvGrpSpPr>
          <p:grpSpPr>
            <a:xfrm>
              <a:off x="449625" y="3377795"/>
              <a:ext cx="6658625" cy="886505"/>
              <a:chOff x="449625" y="3377795"/>
              <a:chExt cx="6658625" cy="886505"/>
            </a:xfrm>
          </p:grpSpPr>
          <p:sp>
            <p:nvSpPr>
              <p:cNvPr id="70" name="Google Shape;70;p13"/>
              <p:cNvSpPr txBox="1"/>
              <p:nvPr/>
            </p:nvSpPr>
            <p:spPr>
              <a:xfrm>
                <a:off x="449625" y="3377795"/>
                <a:ext cx="4492800" cy="215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0" lIns="0" spcFirstLastPara="1" rIns="0" wrap="square" tIns="0">
                <a:sp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ru">
                    <a:solidFill>
                      <a:schemeClr val="dk1"/>
                    </a:solidFill>
                    <a:latin typeface="Italiana"/>
                    <a:ea typeface="Italiana"/>
                    <a:cs typeface="Italiana"/>
                    <a:sym typeface="Italiana"/>
                  </a:rPr>
                  <a:t>CERTIFICATIONS</a:t>
                </a:r>
                <a:endParaRPr b="1">
                  <a:solidFill>
                    <a:schemeClr val="dk1"/>
                  </a:solidFill>
                  <a:latin typeface="Italiana"/>
                  <a:ea typeface="Italiana"/>
                  <a:cs typeface="Italiana"/>
                  <a:sym typeface="Italiana"/>
                </a:endParaRPr>
              </a:p>
            </p:txBody>
          </p:sp>
          <p:grpSp>
            <p:nvGrpSpPr>
              <p:cNvPr id="71" name="Google Shape;71;p13"/>
              <p:cNvGrpSpPr/>
              <p:nvPr/>
            </p:nvGrpSpPr>
            <p:grpSpPr>
              <a:xfrm>
                <a:off x="450000" y="3719275"/>
                <a:ext cx="6658250" cy="153900"/>
                <a:chOff x="450000" y="3719275"/>
                <a:chExt cx="6658250" cy="153900"/>
              </a:xfrm>
            </p:grpSpPr>
            <p:sp>
              <p:nvSpPr>
                <p:cNvPr id="72" name="Google Shape;72;p13"/>
                <p:cNvSpPr txBox="1"/>
                <p:nvPr/>
              </p:nvSpPr>
              <p:spPr>
                <a:xfrm>
                  <a:off x="624350" y="3719275"/>
                  <a:ext cx="6483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AWS certified solutions architect  |  </a:t>
                  </a: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Demonstrates expertise in designing highly available applications.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73" name="Google Shape;73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74" name="Google Shape;74;p13"/>
              <p:cNvGrpSpPr/>
              <p:nvPr/>
            </p:nvGrpSpPr>
            <p:grpSpPr>
              <a:xfrm>
                <a:off x="450000" y="3918500"/>
                <a:ext cx="6658250" cy="153900"/>
                <a:chOff x="450000" y="3719275"/>
                <a:chExt cx="6658250" cy="153900"/>
              </a:xfrm>
            </p:grpSpPr>
            <p:sp>
              <p:nvSpPr>
                <p:cNvPr id="75" name="Google Shape;75;p13"/>
                <p:cNvSpPr txBox="1"/>
                <p:nvPr/>
              </p:nvSpPr>
              <p:spPr>
                <a:xfrm>
                  <a:off x="624350" y="3719275"/>
                  <a:ext cx="6483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Oracle certified java programmer  |  </a:t>
                  </a: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Validates in-depth knowledge of Java the ability to develop robust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76" name="Google Shape;76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77" name="Google Shape;77;p13"/>
              <p:cNvGrpSpPr/>
              <p:nvPr/>
            </p:nvGrpSpPr>
            <p:grpSpPr>
              <a:xfrm>
                <a:off x="450000" y="4110400"/>
                <a:ext cx="6658250" cy="153900"/>
                <a:chOff x="450000" y="3719275"/>
                <a:chExt cx="6658250" cy="153900"/>
              </a:xfrm>
            </p:grpSpPr>
            <p:sp>
              <p:nvSpPr>
                <p:cNvPr id="78" name="Google Shape;78;p13"/>
                <p:cNvSpPr txBox="1"/>
                <p:nvPr/>
              </p:nvSpPr>
              <p:spPr>
                <a:xfrm>
                  <a:off x="624350" y="3719275"/>
                  <a:ext cx="6483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Certified Scrum Master (CSM) | </a:t>
                  </a: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Confirms proficiency in Agile methodologies and the Scrum framework.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79" name="Google Shape;79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cxnSp>
          <p:nvCxnSpPr>
            <p:cNvPr id="80" name="Google Shape;80;p13"/>
            <p:cNvCxnSpPr/>
            <p:nvPr/>
          </p:nvCxnSpPr>
          <p:spPr>
            <a:xfrm>
              <a:off x="449625" y="4463975"/>
              <a:ext cx="6658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1" name="Google Shape;81;p13"/>
          <p:cNvGrpSpPr/>
          <p:nvPr/>
        </p:nvGrpSpPr>
        <p:grpSpPr>
          <a:xfrm>
            <a:off x="449625" y="4619670"/>
            <a:ext cx="6658800" cy="4346005"/>
            <a:chOff x="449625" y="4619670"/>
            <a:chExt cx="6658800" cy="4346005"/>
          </a:xfrm>
        </p:grpSpPr>
        <p:sp>
          <p:nvSpPr>
            <p:cNvPr id="82" name="Google Shape;82;p13"/>
            <p:cNvSpPr txBox="1"/>
            <p:nvPr/>
          </p:nvSpPr>
          <p:spPr>
            <a:xfrm>
              <a:off x="449625" y="4619670"/>
              <a:ext cx="44928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>
                  <a:solidFill>
                    <a:schemeClr val="dk1"/>
                  </a:solidFill>
                  <a:latin typeface="Italiana"/>
                  <a:ea typeface="Italiana"/>
                  <a:cs typeface="Italiana"/>
                  <a:sym typeface="Italiana"/>
                </a:rPr>
                <a:t>EXPERIENCE</a:t>
              </a:r>
              <a:endParaRPr b="1">
                <a:solidFill>
                  <a:schemeClr val="dk1"/>
                </a:solidFill>
                <a:latin typeface="Italiana"/>
                <a:ea typeface="Italiana"/>
                <a:cs typeface="Italiana"/>
                <a:sym typeface="Italiana"/>
              </a:endParaRPr>
            </a:p>
          </p:txBody>
        </p:sp>
        <p:grpSp>
          <p:nvGrpSpPr>
            <p:cNvPr id="83" name="Google Shape;83;p13"/>
            <p:cNvGrpSpPr/>
            <p:nvPr/>
          </p:nvGrpSpPr>
          <p:grpSpPr>
            <a:xfrm>
              <a:off x="449625" y="4978726"/>
              <a:ext cx="6658625" cy="1871774"/>
              <a:chOff x="449625" y="4978726"/>
              <a:chExt cx="6658625" cy="1871774"/>
            </a:xfrm>
          </p:grpSpPr>
          <p:grpSp>
            <p:nvGrpSpPr>
              <p:cNvPr id="84" name="Google Shape;84;p13"/>
              <p:cNvGrpSpPr/>
              <p:nvPr/>
            </p:nvGrpSpPr>
            <p:grpSpPr>
              <a:xfrm>
                <a:off x="449625" y="4978726"/>
                <a:ext cx="4492800" cy="352850"/>
                <a:chOff x="449625" y="4978726"/>
                <a:chExt cx="4492800" cy="352850"/>
              </a:xfrm>
            </p:grpSpPr>
            <p:sp>
              <p:nvSpPr>
                <p:cNvPr id="85" name="Google Shape;85;p13"/>
                <p:cNvSpPr txBox="1"/>
                <p:nvPr/>
              </p:nvSpPr>
              <p:spPr>
                <a:xfrm>
                  <a:off x="449625" y="4978726"/>
                  <a:ext cx="44928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SENIOR SOFTWARE ENGINEER</a:t>
                  </a:r>
                  <a:endParaRPr b="1"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86" name="Google Shape;86;p13"/>
                <p:cNvSpPr txBox="1"/>
                <p:nvPr/>
              </p:nvSpPr>
              <p:spPr>
                <a:xfrm>
                  <a:off x="449625" y="5177676"/>
                  <a:ext cx="44928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Tech Innovations Co., Rivertown | March 2020 – Present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</p:grpSp>
          <p:grpSp>
            <p:nvGrpSpPr>
              <p:cNvPr id="87" name="Google Shape;87;p13"/>
              <p:cNvGrpSpPr/>
              <p:nvPr/>
            </p:nvGrpSpPr>
            <p:grpSpPr>
              <a:xfrm>
                <a:off x="450000" y="5539875"/>
                <a:ext cx="6658250" cy="346200"/>
                <a:chOff x="450000" y="3719275"/>
                <a:chExt cx="6658250" cy="346200"/>
              </a:xfrm>
            </p:grpSpPr>
            <p:sp>
              <p:nvSpPr>
                <p:cNvPr id="88" name="Google Shape;88;p13"/>
                <p:cNvSpPr txBox="1"/>
                <p:nvPr/>
              </p:nvSpPr>
              <p:spPr>
                <a:xfrm>
                  <a:off x="624350" y="3719275"/>
                  <a:ext cx="6483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Led the development of a cloud-based platform that supported 100,000+ users, resulting in a 30% increase in user retention and a 25% reduction in system downtime.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89" name="Google Shape;89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0" name="Google Shape;90;p13"/>
              <p:cNvGrpSpPr/>
              <p:nvPr/>
            </p:nvGrpSpPr>
            <p:grpSpPr>
              <a:xfrm>
                <a:off x="450000" y="5925450"/>
                <a:ext cx="6658250" cy="346200"/>
                <a:chOff x="450000" y="3719275"/>
                <a:chExt cx="6658250" cy="346200"/>
              </a:xfrm>
            </p:grpSpPr>
            <p:sp>
              <p:nvSpPr>
                <p:cNvPr id="91" name="Google Shape;91;p13"/>
                <p:cNvSpPr txBox="1"/>
                <p:nvPr/>
              </p:nvSpPr>
              <p:spPr>
                <a:xfrm>
                  <a:off x="624350" y="3719275"/>
                  <a:ext cx="6483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Optimized existing codebase, reducing server costs by 15% through improved data processing algorithms 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and resource allocation.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92" name="Google Shape;92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3" name="Google Shape;93;p13"/>
              <p:cNvGrpSpPr/>
              <p:nvPr/>
            </p:nvGrpSpPr>
            <p:grpSpPr>
              <a:xfrm>
                <a:off x="450000" y="6311025"/>
                <a:ext cx="6658250" cy="346200"/>
                <a:chOff x="450000" y="3719275"/>
                <a:chExt cx="6658250" cy="346200"/>
              </a:xfrm>
            </p:grpSpPr>
            <p:sp>
              <p:nvSpPr>
                <p:cNvPr id="94" name="Google Shape;94;p13"/>
                <p:cNvSpPr txBox="1"/>
                <p:nvPr/>
              </p:nvSpPr>
              <p:spPr>
                <a:xfrm>
                  <a:off x="624350" y="3719275"/>
                  <a:ext cx="6483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Collaborated with UI/UX designers and frontend developers to create a responsive and user-friendly  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interface for the company's flagship product.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95" name="Google Shape;95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6" name="Google Shape;96;p13"/>
              <p:cNvGrpSpPr/>
              <p:nvPr/>
            </p:nvGrpSpPr>
            <p:grpSpPr>
              <a:xfrm>
                <a:off x="450000" y="6696600"/>
                <a:ext cx="6658250" cy="153900"/>
                <a:chOff x="450000" y="3719275"/>
                <a:chExt cx="6658250" cy="153900"/>
              </a:xfrm>
            </p:grpSpPr>
            <p:sp>
              <p:nvSpPr>
                <p:cNvPr id="97" name="Google Shape;97;p13"/>
                <p:cNvSpPr txBox="1"/>
                <p:nvPr/>
              </p:nvSpPr>
              <p:spPr>
                <a:xfrm>
                  <a:off x="624350" y="3719275"/>
                  <a:ext cx="6483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Mentored junior developers and led code reviews to ensure best practices and high-quality code delivery.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98" name="Google Shape;98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9" name="Google Shape;99;p13"/>
            <p:cNvGrpSpPr/>
            <p:nvPr/>
          </p:nvGrpSpPr>
          <p:grpSpPr>
            <a:xfrm>
              <a:off x="449625" y="7069425"/>
              <a:ext cx="6658625" cy="1682889"/>
              <a:chOff x="449625" y="7069425"/>
              <a:chExt cx="6658625" cy="1682889"/>
            </a:xfrm>
          </p:grpSpPr>
          <p:grpSp>
            <p:nvGrpSpPr>
              <p:cNvPr id="100" name="Google Shape;100;p13"/>
              <p:cNvGrpSpPr/>
              <p:nvPr/>
            </p:nvGrpSpPr>
            <p:grpSpPr>
              <a:xfrm>
                <a:off x="449625" y="7069425"/>
                <a:ext cx="4492800" cy="352850"/>
                <a:chOff x="449625" y="4978726"/>
                <a:chExt cx="4492800" cy="352850"/>
              </a:xfrm>
            </p:grpSpPr>
            <p:sp>
              <p:nvSpPr>
                <p:cNvPr id="101" name="Google Shape;101;p13"/>
                <p:cNvSpPr txBox="1"/>
                <p:nvPr/>
              </p:nvSpPr>
              <p:spPr>
                <a:xfrm>
                  <a:off x="449625" y="4978726"/>
                  <a:ext cx="44928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SOFTWARE DEVELOPER</a:t>
                  </a:r>
                  <a:endParaRPr b="1"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102" name="Google Shape;102;p13"/>
                <p:cNvSpPr txBox="1"/>
                <p:nvPr/>
              </p:nvSpPr>
              <p:spPr>
                <a:xfrm>
                  <a:off x="449625" y="5177676"/>
                  <a:ext cx="44928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CodeCraft Solutions, Rivertown | April 2016 – February 2020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</p:grpSp>
          <p:grpSp>
            <p:nvGrpSpPr>
              <p:cNvPr id="103" name="Google Shape;103;p13"/>
              <p:cNvGrpSpPr/>
              <p:nvPr/>
            </p:nvGrpSpPr>
            <p:grpSpPr>
              <a:xfrm>
                <a:off x="450000" y="7630574"/>
                <a:ext cx="6658250" cy="153900"/>
                <a:chOff x="450000" y="3719275"/>
                <a:chExt cx="6658250" cy="153900"/>
              </a:xfrm>
            </p:grpSpPr>
            <p:sp>
              <p:nvSpPr>
                <p:cNvPr id="104" name="Google Shape;104;p13"/>
                <p:cNvSpPr txBox="1"/>
                <p:nvPr/>
              </p:nvSpPr>
              <p:spPr>
                <a:xfrm>
                  <a:off x="624350" y="3719275"/>
                  <a:ext cx="6483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Developed and maintained internal tools for data analysis, improving team productivity by 20%.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105" name="Google Shape;105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06" name="Google Shape;106;p13"/>
              <p:cNvGrpSpPr/>
              <p:nvPr/>
            </p:nvGrpSpPr>
            <p:grpSpPr>
              <a:xfrm>
                <a:off x="450000" y="7824987"/>
                <a:ext cx="6658250" cy="153900"/>
                <a:chOff x="450000" y="3719275"/>
                <a:chExt cx="6658250" cy="153900"/>
              </a:xfrm>
            </p:grpSpPr>
            <p:sp>
              <p:nvSpPr>
                <p:cNvPr id="107" name="Google Shape;107;p13"/>
                <p:cNvSpPr txBox="1"/>
                <p:nvPr/>
              </p:nvSpPr>
              <p:spPr>
                <a:xfrm>
                  <a:off x="624350" y="3719275"/>
                  <a:ext cx="6483900" cy="153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Implemented automated testing frameworks that reduced bugs by 35%, improving overall product stability.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108" name="Google Shape;108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09" name="Google Shape;109;p13"/>
              <p:cNvGrpSpPr/>
              <p:nvPr/>
            </p:nvGrpSpPr>
            <p:grpSpPr>
              <a:xfrm>
                <a:off x="450000" y="8019400"/>
                <a:ext cx="6658250" cy="346200"/>
                <a:chOff x="450000" y="3719275"/>
                <a:chExt cx="6658250" cy="346200"/>
              </a:xfrm>
            </p:grpSpPr>
            <p:sp>
              <p:nvSpPr>
                <p:cNvPr id="110" name="Google Shape;110;p13"/>
                <p:cNvSpPr txBox="1"/>
                <p:nvPr/>
              </p:nvSpPr>
              <p:spPr>
                <a:xfrm>
                  <a:off x="624350" y="3719275"/>
                  <a:ext cx="6483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Worked on backend development using python and node.js, building APIs to support mobile and 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web-based applications.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111" name="Google Shape;111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112" name="Google Shape;112;p13"/>
              <p:cNvGrpSpPr/>
              <p:nvPr/>
            </p:nvGrpSpPr>
            <p:grpSpPr>
              <a:xfrm>
                <a:off x="450000" y="8406113"/>
                <a:ext cx="6658250" cy="346200"/>
                <a:chOff x="450000" y="3719275"/>
                <a:chExt cx="6658250" cy="346200"/>
              </a:xfrm>
            </p:grpSpPr>
            <p:sp>
              <p:nvSpPr>
                <p:cNvPr id="113" name="Google Shape;113;p13"/>
                <p:cNvSpPr txBox="1"/>
                <p:nvPr/>
              </p:nvSpPr>
              <p:spPr>
                <a:xfrm>
                  <a:off x="624350" y="3719275"/>
                  <a:ext cx="6483900" cy="34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0" lIns="0" spcFirstLastPara="1" rIns="0" wrap="square" tIns="0">
                  <a:spAutoFit/>
                </a:bodyPr>
                <a:lstStyle/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Collaborated with the devops team to migrate legacy applications to a cloud environment, leading to a 40% 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  <a:p>
                  <a:pPr indent="0" lvl="0" marL="0" rtl="0" algn="l">
                    <a:lnSpc>
                      <a:spcPct val="125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ru" sz="1000">
                      <a:solidFill>
                        <a:schemeClr val="dk1"/>
                      </a:solidFill>
                      <a:latin typeface="Raleway"/>
                      <a:ea typeface="Raleway"/>
                      <a:cs typeface="Raleway"/>
                      <a:sym typeface="Raleway"/>
                    </a:rPr>
                    <a:t>improvement in deployment speed.</a:t>
                  </a:r>
                  <a:endParaRPr sz="1000">
                    <a:solidFill>
                      <a:schemeClr val="dk1"/>
                    </a:solidFill>
                    <a:latin typeface="Raleway"/>
                    <a:ea typeface="Raleway"/>
                    <a:cs typeface="Raleway"/>
                    <a:sym typeface="Raleway"/>
                  </a:endParaRPr>
                </a:p>
              </p:txBody>
            </p:sp>
            <p:sp>
              <p:nvSpPr>
                <p:cNvPr id="114" name="Google Shape;114;p13"/>
                <p:cNvSpPr/>
                <p:nvPr/>
              </p:nvSpPr>
              <p:spPr>
                <a:xfrm>
                  <a:off x="450000" y="3764575"/>
                  <a:ext cx="63300" cy="63300"/>
                </a:xfrm>
                <a:prstGeom prst="rect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cxnSp>
          <p:nvCxnSpPr>
            <p:cNvPr id="115" name="Google Shape;115;p13"/>
            <p:cNvCxnSpPr/>
            <p:nvPr/>
          </p:nvCxnSpPr>
          <p:spPr>
            <a:xfrm>
              <a:off x="449625" y="8965675"/>
              <a:ext cx="66588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6" name="Google Shape;116;p13"/>
          <p:cNvGrpSpPr/>
          <p:nvPr/>
        </p:nvGrpSpPr>
        <p:grpSpPr>
          <a:xfrm>
            <a:off x="449625" y="9124020"/>
            <a:ext cx="6658500" cy="1092226"/>
            <a:chOff x="449625" y="9124020"/>
            <a:chExt cx="6658500" cy="1092226"/>
          </a:xfrm>
        </p:grpSpPr>
        <p:sp>
          <p:nvSpPr>
            <p:cNvPr id="117" name="Google Shape;117;p13"/>
            <p:cNvSpPr txBox="1"/>
            <p:nvPr/>
          </p:nvSpPr>
          <p:spPr>
            <a:xfrm>
              <a:off x="449625" y="9124020"/>
              <a:ext cx="4492800" cy="215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>
                  <a:solidFill>
                    <a:schemeClr val="dk1"/>
                  </a:solidFill>
                  <a:latin typeface="Italiana"/>
                  <a:ea typeface="Italiana"/>
                  <a:cs typeface="Italiana"/>
                  <a:sym typeface="Italiana"/>
                </a:rPr>
                <a:t>SKILLS</a:t>
              </a:r>
              <a:endParaRPr b="1">
                <a:solidFill>
                  <a:schemeClr val="dk1"/>
                </a:solidFill>
                <a:latin typeface="Italiana"/>
                <a:ea typeface="Italiana"/>
                <a:cs typeface="Italiana"/>
                <a:sym typeface="Italiana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449625" y="9465500"/>
              <a:ext cx="6658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Full-Stack Development (JavaScript, Python, Java) |</a:t>
              </a: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  </a:t>
              </a: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Proficient in building responsive frontends.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449625" y="9664449"/>
              <a:ext cx="6658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Cloud Platforms (AWS, Azure) | </a:t>
              </a: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Experienced in deploying and managing applications in cloud environments.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449625" y="9863398"/>
              <a:ext cx="6658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Microservices Architecture |</a:t>
              </a: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 </a:t>
              </a: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Skilled in designing modular, scalable microservices using Docker and Kubernetes.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449625" y="10062347"/>
              <a:ext cx="6658500" cy="153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Database Management (SQL, MongoDB) |</a:t>
              </a:r>
              <a:r>
                <a:rPr b="1"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 </a:t>
              </a:r>
              <a:r>
                <a:rPr lang="ru" sz="1000">
                  <a:solidFill>
                    <a:schemeClr val="dk1"/>
                  </a:solidFill>
                  <a:latin typeface="Raleway"/>
                  <a:ea typeface="Raleway"/>
                  <a:cs typeface="Raleway"/>
                  <a:sym typeface="Raleway"/>
                </a:rPr>
                <a:t>Expertise in managing relational and NoSQL databases.</a:t>
              </a:r>
              <a:endParaRPr sz="10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