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Ojuju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4B2CE16-1491-4592-92EB-0C092C16FF4A}">
  <a:tblStyle styleId="{44B2CE16-1491-4592-92EB-0C092C16FF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Ojuju-regular.fntdata"/><Relationship Id="rId10" Type="http://schemas.openxmlformats.org/officeDocument/2006/relationships/font" Target="fonts/Montserrat-boldItalic.fntdata"/><Relationship Id="rId12" Type="http://schemas.openxmlformats.org/officeDocument/2006/relationships/font" Target="fonts/Ojuju-bold.fntdata"/><Relationship Id="rId9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1@2x.png"/>
          <p:cNvPicPr preferRelativeResize="0"/>
          <p:nvPr/>
        </p:nvPicPr>
        <p:blipFill rotWithShape="1">
          <a:blip r:embed="rId3">
            <a:alphaModFix/>
          </a:blip>
          <a:srcRect b="508" l="515" r="505" t="70131"/>
          <a:stretch/>
        </p:blipFill>
        <p:spPr>
          <a:xfrm>
            <a:off x="0" y="7507875"/>
            <a:ext cx="7560000" cy="318412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16125" y="268300"/>
            <a:ext cx="71157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527B7E"/>
                </a:solidFill>
                <a:latin typeface="Ojuju"/>
                <a:ea typeface="Ojuju"/>
                <a:cs typeface="Ojuju"/>
                <a:sym typeface="Ojuju"/>
              </a:rPr>
              <a:t>Italy Travel Itinerary</a:t>
            </a:r>
            <a:endParaRPr b="1" sz="5600">
              <a:solidFill>
                <a:srgbClr val="527B7E"/>
              </a:solidFill>
              <a:latin typeface="Ojuju"/>
              <a:ea typeface="Ojuju"/>
              <a:cs typeface="Ojuju"/>
              <a:sym typeface="Ojuju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457200" y="1558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{44B2CE16-1491-4592-92EB-0C092C16FF4A}</a:tableStyleId>
              </a:tblPr>
              <a:tblGrid>
                <a:gridCol w="1117225"/>
                <a:gridCol w="1824075"/>
              </a:tblGrid>
              <a:tr h="296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Day 1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To Do List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Morning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Arrive at Milan Malpensa Airport and transfer to the hotel near the city center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Afternoon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Explore Milan Cathedral, Galleria Vittorio Emanuele II, and nearby cafés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Evening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Enjoy dinner at a traditional Italian restaurant and walk through Navigli district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4161500" y="1558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{44B2CE16-1491-4592-92EB-0C092C16FF4A}</a:tableStyleId>
              </a:tblPr>
              <a:tblGrid>
                <a:gridCol w="1117225"/>
                <a:gridCol w="1824075"/>
              </a:tblGrid>
              <a:tr h="296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Day 4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To Do List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Morning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Explore the famous fashion streets of Quadrilatero della Moda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Afternoon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Visit the Leonardo da Vinci National Museum of Science and Technology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Evening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Have dinner at a rooftop restaurant overlooking the 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city lights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Google Shape;58;p13"/>
          <p:cNvGraphicFramePr/>
          <p:nvPr/>
        </p:nvGraphicFramePr>
        <p:xfrm>
          <a:off x="457200" y="3745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{44B2CE16-1491-4592-92EB-0C092C16FF4A}</a:tableStyleId>
              </a:tblPr>
              <a:tblGrid>
                <a:gridCol w="1117225"/>
                <a:gridCol w="1824075"/>
              </a:tblGrid>
              <a:tr h="296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Day 2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To Do List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Morning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Visit Sforza Castle and stroll through Parco Sempione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Afternoon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Discover the Brera district, art galleries, and local boutiques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Evening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Relax with aperitivo and enjoy live music near Piazza del Duomo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Google Shape;59;p13"/>
          <p:cNvGraphicFramePr/>
          <p:nvPr/>
        </p:nvGraphicFramePr>
        <p:xfrm>
          <a:off x="4161500" y="3745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{44B2CE16-1491-4592-92EB-0C092C16FF4A}</a:tableStyleId>
              </a:tblPr>
              <a:tblGrid>
                <a:gridCol w="1117225"/>
                <a:gridCol w="1824075"/>
              </a:tblGrid>
              <a:tr h="296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Day 5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To Do List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Morning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Enjoy breakfast at a local café and visit hidden city courtyards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Afternoon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Shop for souvenirs at local markets and artisan stores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Evening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Walk along the Navigli canals and experience Milan nightlife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0" name="Google Shape;60;p13"/>
          <p:cNvGraphicFramePr/>
          <p:nvPr/>
        </p:nvGraphicFramePr>
        <p:xfrm>
          <a:off x="457200" y="5931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{44B2CE16-1491-4592-92EB-0C092C16FF4A}</a:tableStyleId>
              </a:tblPr>
              <a:tblGrid>
                <a:gridCol w="1117225"/>
                <a:gridCol w="1824075"/>
              </a:tblGrid>
              <a:tr h="296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Day 3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To Do List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Morning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Take a train to Lake Como and explore the lakeside promenade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Afternoon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Enjoy a boat ride and lunch with scenic mountain views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Evening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Return to Milan and try authentic Italian gelato in downtown Milan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1" name="Google Shape;61;p13"/>
          <p:cNvGraphicFramePr/>
          <p:nvPr/>
        </p:nvGraphicFramePr>
        <p:xfrm>
          <a:off x="4161500" y="5931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{44B2CE16-1491-4592-92EB-0C092C16FF4A}</a:tableStyleId>
              </a:tblPr>
              <a:tblGrid>
                <a:gridCol w="1117225"/>
                <a:gridCol w="1824075"/>
              </a:tblGrid>
              <a:tr h="296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Day 6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Ojuju"/>
                          <a:ea typeface="Ojuju"/>
                          <a:cs typeface="Ojuju"/>
                          <a:sym typeface="Ojuju"/>
                        </a:rPr>
                        <a:t>To Do List</a:t>
                      </a:r>
                      <a:endParaRPr b="1">
                        <a:latin typeface="Ojuju"/>
                        <a:ea typeface="Ojuju"/>
                        <a:cs typeface="Ojuju"/>
                        <a:sym typeface="Ojuju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Morning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Visit Santa Maria delle Grazie and see “The Last Supper”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Afternoon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Spend free time relaxing in cafés or exploring favorite spots again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  <a:tr h="5300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Evening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Prepare for departure and enjoy a final Italian dinner in Milan</a:t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F4F4"/>
                    </a:solidFill>
                  </a:tcPr>
                </a:tc>
              </a:tr>
            </a:tbl>
          </a:graphicData>
        </a:graphic>
      </p:graphicFrame>
      <p:grpSp>
        <p:nvGrpSpPr>
          <p:cNvPr id="62" name="Google Shape;62;p13"/>
          <p:cNvGrpSpPr/>
          <p:nvPr/>
        </p:nvGrpSpPr>
        <p:grpSpPr>
          <a:xfrm>
            <a:off x="3732850" y="1556525"/>
            <a:ext cx="80700" cy="6333000"/>
            <a:chOff x="3732850" y="1556525"/>
            <a:chExt cx="80700" cy="6333000"/>
          </a:xfrm>
        </p:grpSpPr>
        <p:cxnSp>
          <p:nvCxnSpPr>
            <p:cNvPr id="63" name="Google Shape;63;p13"/>
            <p:cNvCxnSpPr/>
            <p:nvPr/>
          </p:nvCxnSpPr>
          <p:spPr>
            <a:xfrm>
              <a:off x="3771275" y="1556525"/>
              <a:ext cx="0" cy="6333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oval"/>
              <a:tailEnd len="med" w="med" type="oval"/>
            </a:ln>
          </p:spPr>
        </p:cxnSp>
        <p:sp>
          <p:nvSpPr>
            <p:cNvPr id="64" name="Google Shape;64;p13"/>
            <p:cNvSpPr/>
            <p:nvPr/>
          </p:nvSpPr>
          <p:spPr>
            <a:xfrm>
              <a:off x="3732850" y="3745075"/>
              <a:ext cx="80700" cy="807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3732850" y="5931375"/>
              <a:ext cx="80700" cy="807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