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Arsenal"/>
      <p:regular r:id="rId7"/>
      <p:bold r:id="rId8"/>
      <p:italic r:id="rId9"/>
      <p:boldItalic r:id="rId10"/>
    </p:embeddedFont>
    <p:embeddedFont>
      <p:font typeface="EB Garamond"/>
      <p:regular r:id="rId11"/>
      <p:bold r:id="rId12"/>
      <p:italic r:id="rId13"/>
      <p:boldItalic r:id="rId14"/>
    </p:embeddedFont>
    <p:embeddedFont>
      <p:font typeface="Fira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479">
          <p15:clr>
            <a:srgbClr val="A4A3A4"/>
          </p15:clr>
        </p15:guide>
        <p15:guide id="2" pos="28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479"/>
        <p:guide pos="28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EBGaramond-regular.fntdata"/><Relationship Id="rId10" Type="http://schemas.openxmlformats.org/officeDocument/2006/relationships/font" Target="fonts/Arsenal-boldItalic.fntdata"/><Relationship Id="rId13" Type="http://schemas.openxmlformats.org/officeDocument/2006/relationships/font" Target="fonts/EBGaramond-italic.fntdata"/><Relationship Id="rId12" Type="http://schemas.openxmlformats.org/officeDocument/2006/relationships/font" Target="fonts/EBGaramon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rsenal-italic.fntdata"/><Relationship Id="rId15" Type="http://schemas.openxmlformats.org/officeDocument/2006/relationships/font" Target="fonts/FiraSans-regular.fntdata"/><Relationship Id="rId14" Type="http://schemas.openxmlformats.org/officeDocument/2006/relationships/font" Target="fonts/EBGaramond-boldItalic.fntdata"/><Relationship Id="rId17" Type="http://schemas.openxmlformats.org/officeDocument/2006/relationships/font" Target="fonts/FiraSans-italic.fntdata"/><Relationship Id="rId16" Type="http://schemas.openxmlformats.org/officeDocument/2006/relationships/font" Target="fonts/Fira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FiraSans-boldItalic.fntdata"/><Relationship Id="rId7" Type="http://schemas.openxmlformats.org/officeDocument/2006/relationships/font" Target="fonts/Arsenal-regular.fntdata"/><Relationship Id="rId8" Type="http://schemas.openxmlformats.org/officeDocument/2006/relationships/font" Target="fonts/Arsenal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50475" y="4875475"/>
            <a:ext cx="6666300" cy="278400"/>
          </a:xfrm>
          <a:prstGeom prst="rect">
            <a:avLst/>
          </a:prstGeom>
          <a:solidFill>
            <a:srgbClr val="F7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450475" y="4128475"/>
            <a:ext cx="6666300" cy="278400"/>
          </a:xfrm>
          <a:prstGeom prst="rect">
            <a:avLst/>
          </a:prstGeom>
          <a:solidFill>
            <a:srgbClr val="F7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50475" y="3407975"/>
            <a:ext cx="6666300" cy="278400"/>
          </a:xfrm>
          <a:prstGeom prst="rect">
            <a:avLst/>
          </a:prstGeom>
          <a:solidFill>
            <a:srgbClr val="F7F5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450475" y="3040650"/>
            <a:ext cx="6666300" cy="278400"/>
          </a:xfrm>
          <a:prstGeom prst="rect">
            <a:avLst/>
          </a:prstGeom>
          <a:solidFill>
            <a:srgbClr val="C49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2133"/>
          <a:stretch/>
        </p:blipFill>
        <p:spPr>
          <a:xfrm>
            <a:off x="0" y="6147575"/>
            <a:ext cx="3100200" cy="4552200"/>
          </a:xfrm>
          <a:prstGeom prst="round1Rect">
            <a:avLst>
              <a:gd fmla="val 27348" name="adj"/>
            </a:avLst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437713" y="854650"/>
            <a:ext cx="3044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888C8E"/>
                </a:solidFill>
                <a:latin typeface="Fira Sans"/>
                <a:ea typeface="Fira Sans"/>
                <a:cs typeface="Fira Sans"/>
                <a:sym typeface="Fira Sans"/>
              </a:rPr>
              <a:t>Invoice to:</a:t>
            </a:r>
            <a:endParaRPr sz="1200">
              <a:solidFill>
                <a:srgbClr val="888C8E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23426" y="1020224"/>
            <a:ext cx="304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888C8E"/>
                </a:solidFill>
                <a:latin typeface="Arsenal"/>
                <a:ea typeface="Arsenal"/>
                <a:cs typeface="Arsenal"/>
                <a:sym typeface="Arsenal"/>
              </a:rPr>
              <a:t>BUDDY GULGOWSKI</a:t>
            </a:r>
            <a:endParaRPr sz="2600">
              <a:solidFill>
                <a:srgbClr val="888C8E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42476" y="1490423"/>
            <a:ext cx="30441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888C8E"/>
                </a:solidFill>
                <a:latin typeface="Fira Sans"/>
                <a:ea typeface="Fira Sans"/>
                <a:cs typeface="Fira Sans"/>
                <a:sym typeface="Fira Sans"/>
              </a:rPr>
              <a:t>123-456-7890</a:t>
            </a:r>
            <a:endParaRPr sz="1100">
              <a:solidFill>
                <a:srgbClr val="888C8E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888C8E"/>
                </a:solidFill>
                <a:latin typeface="Fira Sans"/>
                <a:ea typeface="Fira Sans"/>
                <a:cs typeface="Fira Sans"/>
                <a:sym typeface="Fira Sans"/>
              </a:rPr>
              <a:t>27 San Carlo Street, London</a:t>
            </a:r>
            <a:endParaRPr sz="1100">
              <a:solidFill>
                <a:srgbClr val="888C8E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888C8E"/>
                </a:solidFill>
                <a:latin typeface="Fira Sans"/>
                <a:ea typeface="Fira Sans"/>
                <a:cs typeface="Fira Sans"/>
                <a:sym typeface="Fira Sans"/>
              </a:rPr>
              <a:t>buddygulgowski</a:t>
            </a:r>
            <a:r>
              <a:rPr lang="ru" sz="1100">
                <a:solidFill>
                  <a:srgbClr val="888C8E"/>
                </a:solidFill>
                <a:latin typeface="Fira Sans"/>
                <a:ea typeface="Fira Sans"/>
                <a:cs typeface="Fira Sans"/>
                <a:sym typeface="Fira Sans"/>
              </a:rPr>
              <a:t>@gmail.com</a:t>
            </a:r>
            <a:endParaRPr sz="1100">
              <a:solidFill>
                <a:srgbClr val="888C8E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072525" y="687801"/>
            <a:ext cx="3044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5000">
                <a:solidFill>
                  <a:srgbClr val="C49E79"/>
                </a:solidFill>
                <a:latin typeface="Arsenal"/>
                <a:ea typeface="Arsenal"/>
                <a:cs typeface="Arsenal"/>
                <a:sym typeface="Arsenal"/>
              </a:rPr>
              <a:t>INVOICE</a:t>
            </a:r>
            <a:endParaRPr sz="5000">
              <a:solidFill>
                <a:srgbClr val="C49E79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072525" y="1477177"/>
            <a:ext cx="3044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C49E79"/>
                </a:solidFill>
                <a:latin typeface="EB Garamond"/>
                <a:ea typeface="EB Garamond"/>
                <a:cs typeface="EB Garamond"/>
                <a:sym typeface="EB Garamond"/>
              </a:rPr>
              <a:t>29 June 2025</a:t>
            </a:r>
            <a:endParaRPr sz="2100">
              <a:solidFill>
                <a:srgbClr val="C49E7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659125" y="3100275"/>
            <a:ext cx="1659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Description</a:t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5064675" y="3100275"/>
            <a:ext cx="533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Qty</a:t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5747001" y="3100275"/>
            <a:ext cx="533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Price</a:t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6416077" y="3100275"/>
            <a:ext cx="533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Total</a:t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68" name="Google Shape;68;p13"/>
          <p:cNvGrpSpPr/>
          <p:nvPr/>
        </p:nvGrpSpPr>
        <p:grpSpPr>
          <a:xfrm>
            <a:off x="659125" y="3477874"/>
            <a:ext cx="6290052" cy="138601"/>
            <a:chOff x="659125" y="3477874"/>
            <a:chExt cx="6290052" cy="138601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659125" y="3477875"/>
              <a:ext cx="21285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Premium Package - Living Room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5064675" y="3477874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5747001" y="3477874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$150.50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6416077" y="3477874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$150.50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73" name="Google Shape;73;p13"/>
          <p:cNvGrpSpPr/>
          <p:nvPr/>
        </p:nvGrpSpPr>
        <p:grpSpPr>
          <a:xfrm>
            <a:off x="659125" y="3838123"/>
            <a:ext cx="6290052" cy="138602"/>
            <a:chOff x="659125" y="3838123"/>
            <a:chExt cx="6290052" cy="138602"/>
          </a:xfrm>
        </p:grpSpPr>
        <p:sp>
          <p:nvSpPr>
            <p:cNvPr id="74" name="Google Shape;74;p13"/>
            <p:cNvSpPr txBox="1"/>
            <p:nvPr/>
          </p:nvSpPr>
          <p:spPr>
            <a:xfrm>
              <a:off x="659125" y="3838125"/>
              <a:ext cx="2084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Additional Living Room Concept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5" name="Google Shape;75;p13"/>
            <p:cNvSpPr txBox="1"/>
            <p:nvPr/>
          </p:nvSpPr>
          <p:spPr>
            <a:xfrm>
              <a:off x="5064675" y="3838123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5747001" y="3838123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$175.00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6416077" y="3838123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$175.00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>
            <a:off x="659125" y="4211623"/>
            <a:ext cx="6290052" cy="138602"/>
            <a:chOff x="659125" y="3477874"/>
            <a:chExt cx="6290052" cy="138602"/>
          </a:xfrm>
        </p:grpSpPr>
        <p:sp>
          <p:nvSpPr>
            <p:cNvPr id="79" name="Google Shape;79;p13"/>
            <p:cNvSpPr txBox="1"/>
            <p:nvPr/>
          </p:nvSpPr>
          <p:spPr>
            <a:xfrm>
              <a:off x="659125" y="3477876"/>
              <a:ext cx="21285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Premium Package - Master Bed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0" name="Google Shape;80;p13"/>
            <p:cNvSpPr txBox="1"/>
            <p:nvPr/>
          </p:nvSpPr>
          <p:spPr>
            <a:xfrm>
              <a:off x="5064675" y="3477874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5747001" y="3477874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$130.50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6416077" y="3477874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$130.50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659125" y="4571872"/>
            <a:ext cx="6290052" cy="138603"/>
            <a:chOff x="659125" y="3838123"/>
            <a:chExt cx="6290052" cy="138603"/>
          </a:xfrm>
        </p:grpSpPr>
        <p:sp>
          <p:nvSpPr>
            <p:cNvPr id="84" name="Google Shape;84;p13"/>
            <p:cNvSpPr txBox="1"/>
            <p:nvPr/>
          </p:nvSpPr>
          <p:spPr>
            <a:xfrm>
              <a:off x="659125" y="3838126"/>
              <a:ext cx="2353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Basic Package - Childrens Bedroom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5" name="Google Shape;85;p13"/>
            <p:cNvSpPr txBox="1"/>
            <p:nvPr/>
          </p:nvSpPr>
          <p:spPr>
            <a:xfrm>
              <a:off x="5064675" y="3838123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1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5747001" y="3838123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$145.50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6416077" y="3838123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$145.50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659125" y="4932123"/>
            <a:ext cx="6290052" cy="138602"/>
            <a:chOff x="659125" y="3477874"/>
            <a:chExt cx="6290052" cy="138602"/>
          </a:xfrm>
        </p:grpSpPr>
        <p:sp>
          <p:nvSpPr>
            <p:cNvPr id="89" name="Google Shape;89;p13"/>
            <p:cNvSpPr txBox="1"/>
            <p:nvPr/>
          </p:nvSpPr>
          <p:spPr>
            <a:xfrm>
              <a:off x="659125" y="3477876"/>
              <a:ext cx="23538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In Home Room Styling Session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5064675" y="3477874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2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5747001" y="3477874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$150.50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6416077" y="3477874"/>
              <a:ext cx="5331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575756"/>
                  </a:solidFill>
                  <a:latin typeface="Fira Sans"/>
                  <a:ea typeface="Fira Sans"/>
                  <a:cs typeface="Fira Sans"/>
                  <a:sym typeface="Fira Sans"/>
                </a:rPr>
                <a:t>$300.00</a:t>
              </a:r>
              <a:endParaRPr sz="900">
                <a:solidFill>
                  <a:srgbClr val="575756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93" name="Google Shape;93;p13"/>
          <p:cNvSpPr txBox="1"/>
          <p:nvPr/>
        </p:nvSpPr>
        <p:spPr>
          <a:xfrm>
            <a:off x="4852452" y="5269189"/>
            <a:ext cx="821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Fira Sans"/>
                <a:ea typeface="Fira Sans"/>
                <a:cs typeface="Fira Sans"/>
                <a:sym typeface="Fira Sans"/>
              </a:rPr>
              <a:t>Sub-total:</a:t>
            </a:r>
            <a:endParaRPr sz="9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6070374" y="5269189"/>
            <a:ext cx="821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Fira Sans"/>
                <a:ea typeface="Fira Sans"/>
                <a:cs typeface="Fira Sans"/>
                <a:sym typeface="Fira Sans"/>
              </a:rPr>
              <a:t>$902.00</a:t>
            </a:r>
            <a:endParaRPr sz="9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4852452" y="5567289"/>
            <a:ext cx="821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Fira Sans"/>
                <a:ea typeface="Fira Sans"/>
                <a:cs typeface="Fira Sans"/>
                <a:sym typeface="Fira Sans"/>
              </a:rPr>
              <a:t>Tax:</a:t>
            </a:r>
            <a:endParaRPr sz="9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6070374" y="5567289"/>
            <a:ext cx="8214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latin typeface="Fira Sans"/>
                <a:ea typeface="Fira Sans"/>
                <a:cs typeface="Fira Sans"/>
                <a:sym typeface="Fira Sans"/>
              </a:rPr>
              <a:t>$640.00</a:t>
            </a:r>
            <a:endParaRPr sz="9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4988275" y="5834300"/>
            <a:ext cx="2128500" cy="278400"/>
          </a:xfrm>
          <a:prstGeom prst="rect">
            <a:avLst/>
          </a:prstGeom>
          <a:solidFill>
            <a:srgbClr val="C49E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/>
        </p:nvSpPr>
        <p:spPr>
          <a:xfrm>
            <a:off x="5064675" y="5888900"/>
            <a:ext cx="609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Total:</a:t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6070374" y="5888891"/>
            <a:ext cx="821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$1.542</a:t>
            </a:r>
            <a:endParaRPr sz="1100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6070375" y="6435127"/>
            <a:ext cx="1046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latin typeface="Fira Sans"/>
                <a:ea typeface="Fira Sans"/>
                <a:cs typeface="Fira Sans"/>
                <a:sym typeface="Fira Sans"/>
              </a:rPr>
              <a:t>123-456-7890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latin typeface="Fira Sans"/>
                <a:ea typeface="Fira Sans"/>
                <a:cs typeface="Fira Sans"/>
                <a:sym typeface="Fira Sans"/>
              </a:rPr>
              <a:t>gdoc.io</a:t>
            </a:r>
            <a:endParaRPr sz="1100"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01" name="Google Shape;101;p13"/>
          <p:cNvGrpSpPr/>
          <p:nvPr/>
        </p:nvGrpSpPr>
        <p:grpSpPr>
          <a:xfrm>
            <a:off x="4763050" y="7435626"/>
            <a:ext cx="2353800" cy="513149"/>
            <a:chOff x="4763050" y="7435626"/>
            <a:chExt cx="2353800" cy="513149"/>
          </a:xfrm>
        </p:grpSpPr>
        <p:sp>
          <p:nvSpPr>
            <p:cNvPr id="102" name="Google Shape;102;p13"/>
            <p:cNvSpPr txBox="1"/>
            <p:nvPr/>
          </p:nvSpPr>
          <p:spPr>
            <a:xfrm>
              <a:off x="4763050" y="7435626"/>
              <a:ext cx="2353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Arsenal"/>
                  <a:ea typeface="Arsenal"/>
                  <a:cs typeface="Arsenal"/>
                  <a:sym typeface="Arsenal"/>
                </a:rPr>
                <a:t>RECEIVE</a:t>
              </a:r>
              <a:r>
                <a:rPr lang="ru">
                  <a:latin typeface="Arsenal"/>
                  <a:ea typeface="Arsenal"/>
                  <a:cs typeface="Arsenal"/>
                  <a:sym typeface="Arsenal"/>
                </a:rPr>
                <a:t> YOUR ESTIMATE</a:t>
              </a:r>
              <a:endParaRPr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103" name="Google Shape;103;p13"/>
            <p:cNvSpPr txBox="1"/>
            <p:nvPr/>
          </p:nvSpPr>
          <p:spPr>
            <a:xfrm>
              <a:off x="4763050" y="7650875"/>
              <a:ext cx="23538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06F6F"/>
                  </a:solidFill>
                  <a:latin typeface="Fira Sans"/>
                  <a:ea typeface="Fira Sans"/>
                  <a:cs typeface="Fira Sans"/>
                  <a:sym typeface="Fira Sans"/>
                </a:rPr>
                <a:t>Prior to your consultation, receive your estimate for your selected services</a:t>
              </a:r>
              <a:endParaRPr sz="900">
                <a:solidFill>
                  <a:srgbClr val="706F6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4763050" y="8349802"/>
            <a:ext cx="2353800" cy="513148"/>
            <a:chOff x="4763050" y="8349802"/>
            <a:chExt cx="2353800" cy="513148"/>
          </a:xfrm>
        </p:grpSpPr>
        <p:sp>
          <p:nvSpPr>
            <p:cNvPr id="105" name="Google Shape;105;p13"/>
            <p:cNvSpPr txBox="1"/>
            <p:nvPr/>
          </p:nvSpPr>
          <p:spPr>
            <a:xfrm>
              <a:off x="4763050" y="8349802"/>
              <a:ext cx="2353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Arsenal"/>
                  <a:ea typeface="Arsenal"/>
                  <a:cs typeface="Arsenal"/>
                  <a:sym typeface="Arsenal"/>
                </a:rPr>
                <a:t>COMMITMENT FEE</a:t>
              </a:r>
              <a:endParaRPr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106" name="Google Shape;106;p13"/>
            <p:cNvSpPr txBox="1"/>
            <p:nvPr/>
          </p:nvSpPr>
          <p:spPr>
            <a:xfrm>
              <a:off x="5160525" y="8565050"/>
              <a:ext cx="19563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06F6F"/>
                  </a:solidFill>
                  <a:latin typeface="Fira Sans"/>
                  <a:ea typeface="Fira Sans"/>
                  <a:cs typeface="Fira Sans"/>
                  <a:sym typeface="Fira Sans"/>
                </a:rPr>
                <a:t>Paid to seal the agreement that you agree to use our services</a:t>
              </a:r>
              <a:endParaRPr sz="900">
                <a:solidFill>
                  <a:srgbClr val="706F6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4763050" y="9263977"/>
            <a:ext cx="2353800" cy="513148"/>
            <a:chOff x="4763050" y="9263977"/>
            <a:chExt cx="2353800" cy="513148"/>
          </a:xfrm>
        </p:grpSpPr>
        <p:sp>
          <p:nvSpPr>
            <p:cNvPr id="108" name="Google Shape;108;p13"/>
            <p:cNvSpPr txBox="1"/>
            <p:nvPr/>
          </p:nvSpPr>
          <p:spPr>
            <a:xfrm>
              <a:off x="4763050" y="9263977"/>
              <a:ext cx="23538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latin typeface="Arsenal"/>
                  <a:ea typeface="Arsenal"/>
                  <a:cs typeface="Arsenal"/>
                  <a:sym typeface="Arsenal"/>
                </a:rPr>
                <a:t>DESIGN PROCESS</a:t>
              </a:r>
              <a:endParaRPr>
                <a:latin typeface="Arsenal"/>
                <a:ea typeface="Arsenal"/>
                <a:cs typeface="Arsenal"/>
                <a:sym typeface="Arsenal"/>
              </a:endParaRPr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4988100" y="9479225"/>
              <a:ext cx="2128500" cy="2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706F6F"/>
                  </a:solidFill>
                  <a:latin typeface="Fira Sans"/>
                  <a:ea typeface="Fira Sans"/>
                  <a:cs typeface="Fira Sans"/>
                  <a:sym typeface="Fira Sans"/>
                </a:rPr>
                <a:t>Your project will begin and is estimated to complete within the next X-Y weeks.</a:t>
              </a:r>
              <a:endParaRPr sz="900">
                <a:solidFill>
                  <a:srgbClr val="706F6F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