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ormorant Garamond SemiBold"/>
      <p:regular r:id="rId6"/>
      <p:bold r:id="rId7"/>
      <p:italic r:id="rId8"/>
      <p:boldItalic r:id="rId9"/>
    </p:embeddedFon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Light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rmorantGaramondSemiBold-bold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Light-bold.fntdata"/><Relationship Id="rId6" Type="http://schemas.openxmlformats.org/officeDocument/2006/relationships/font" Target="fonts/CormorantGaramondSemiBold-regular.fntdata"/><Relationship Id="rId18" Type="http://schemas.openxmlformats.org/officeDocument/2006/relationships/font" Target="fonts/MontserratLight-regular.fntdata"/><Relationship Id="rId7" Type="http://schemas.openxmlformats.org/officeDocument/2006/relationships/font" Target="fonts/CormorantGaramondSemiBold-bold.fntdata"/><Relationship Id="rId8" Type="http://schemas.openxmlformats.org/officeDocument/2006/relationships/font" Target="fonts/CormorantGaramond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90000"/>
          </a:xfrm>
          <a:prstGeom prst="rect">
            <a:avLst/>
          </a:prstGeom>
          <a:solidFill>
            <a:srgbClr val="BCB9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-1200" y="1736075"/>
            <a:ext cx="7564200" cy="0"/>
          </a:xfrm>
          <a:prstGeom prst="straightConnector1">
            <a:avLst/>
          </a:prstGeom>
          <a:noFill/>
          <a:ln cap="flat" cmpd="sng" w="19050">
            <a:solidFill>
              <a:srgbClr val="DDDCD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13"/>
          <p:cNvGrpSpPr/>
          <p:nvPr/>
        </p:nvGrpSpPr>
        <p:grpSpPr>
          <a:xfrm>
            <a:off x="-1200" y="1736650"/>
            <a:ext cx="7564200" cy="8900700"/>
            <a:chOff x="-1200" y="1736650"/>
            <a:chExt cx="7564200" cy="8900700"/>
          </a:xfrm>
        </p:grpSpPr>
        <p:cxnSp>
          <p:nvCxnSpPr>
            <p:cNvPr id="57" name="Google Shape;57;p13"/>
            <p:cNvCxnSpPr/>
            <p:nvPr/>
          </p:nvCxnSpPr>
          <p:spPr>
            <a:xfrm>
              <a:off x="-1200" y="3472140"/>
              <a:ext cx="7564200" cy="0"/>
            </a:xfrm>
            <a:prstGeom prst="straightConnector1">
              <a:avLst/>
            </a:prstGeom>
            <a:noFill/>
            <a:ln cap="flat" cmpd="sng" w="19050">
              <a:solidFill>
                <a:srgbClr val="DDDC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-1200" y="7237990"/>
              <a:ext cx="2371200" cy="0"/>
            </a:xfrm>
            <a:prstGeom prst="straightConnector1">
              <a:avLst/>
            </a:prstGeom>
            <a:noFill/>
            <a:ln cap="flat" cmpd="sng" w="19050">
              <a:solidFill>
                <a:srgbClr val="DDDC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2369525" y="1736650"/>
              <a:ext cx="0" cy="8900700"/>
            </a:xfrm>
            <a:prstGeom prst="straightConnector1">
              <a:avLst/>
            </a:prstGeom>
            <a:noFill/>
            <a:ln cap="flat" cmpd="sng" w="19050">
              <a:solidFill>
                <a:srgbClr val="DDDC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0" name="Google Shape;60;p13"/>
          <p:cNvGrpSpPr/>
          <p:nvPr/>
        </p:nvGrpSpPr>
        <p:grpSpPr>
          <a:xfrm>
            <a:off x="1288050" y="546924"/>
            <a:ext cx="4983900" cy="880790"/>
            <a:chOff x="1288050" y="546924"/>
            <a:chExt cx="4983900" cy="88079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1288050" y="546924"/>
              <a:ext cx="4983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800">
                  <a:solidFill>
                    <a:srgbClr val="202020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INTERNSHIP RESUME</a:t>
              </a:r>
              <a:endParaRPr sz="2800">
                <a:solidFill>
                  <a:srgbClr val="202020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569500" y="1166115"/>
              <a:ext cx="2421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700">
                  <a:solidFill>
                    <a:srgbClr val="20202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</a:t>
              </a:r>
              <a:r>
                <a:rPr lang="uk" sz="1700">
                  <a:solidFill>
                    <a:srgbClr val="20202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auren Chen</a:t>
              </a:r>
              <a:endParaRPr sz="2000">
                <a:solidFill>
                  <a:srgbClr val="20202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294516" y="2022364"/>
            <a:ext cx="1868528" cy="1133433"/>
            <a:chOff x="446916" y="2022364"/>
            <a:chExt cx="1868528" cy="1133433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446916" y="2022364"/>
              <a:ext cx="1868528" cy="204000"/>
              <a:chOff x="426722" y="2022364"/>
              <a:chExt cx="1868528" cy="204000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825850" y="2039764"/>
                <a:ext cx="1469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0202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(123) 456-7890</a:t>
                </a:r>
                <a:endParaRPr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66" name="Google Shape;66;p13"/>
              <p:cNvGrpSpPr/>
              <p:nvPr/>
            </p:nvGrpSpPr>
            <p:grpSpPr>
              <a:xfrm>
                <a:off x="426722" y="2022364"/>
                <a:ext cx="204000" cy="204000"/>
                <a:chOff x="426722" y="2024716"/>
                <a:chExt cx="204000" cy="204000"/>
              </a:xfrm>
            </p:grpSpPr>
            <p:sp>
              <p:nvSpPr>
                <p:cNvPr id="67" name="Google Shape;67;p13"/>
                <p:cNvSpPr/>
                <p:nvPr/>
              </p:nvSpPr>
              <p:spPr>
                <a:xfrm>
                  <a:off x="426722" y="2024716"/>
                  <a:ext cx="204000" cy="204000"/>
                </a:xfrm>
                <a:prstGeom prst="ellipse">
                  <a:avLst/>
                </a:prstGeom>
                <a:solidFill>
                  <a:srgbClr val="A29F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68" name="Google Shape;68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477909" y="2054341"/>
                  <a:ext cx="101625" cy="144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9" name="Google Shape;69;p13"/>
            <p:cNvGrpSpPr/>
            <p:nvPr/>
          </p:nvGrpSpPr>
          <p:grpSpPr>
            <a:xfrm>
              <a:off x="446916" y="2396314"/>
              <a:ext cx="1868528" cy="204000"/>
              <a:chOff x="426722" y="2396314"/>
              <a:chExt cx="1868528" cy="2040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825850" y="2413714"/>
                <a:ext cx="1469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0202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lauren@mail.ltd</a:t>
                </a:r>
                <a:endParaRPr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71" name="Google Shape;71;p13"/>
              <p:cNvGrpSpPr/>
              <p:nvPr/>
            </p:nvGrpSpPr>
            <p:grpSpPr>
              <a:xfrm>
                <a:off x="426722" y="2396314"/>
                <a:ext cx="204000" cy="204000"/>
                <a:chOff x="426722" y="2396314"/>
                <a:chExt cx="204000" cy="204000"/>
              </a:xfrm>
            </p:grpSpPr>
            <p:sp>
              <p:nvSpPr>
                <p:cNvPr id="72" name="Google Shape;72;p13"/>
                <p:cNvSpPr/>
                <p:nvPr/>
              </p:nvSpPr>
              <p:spPr>
                <a:xfrm>
                  <a:off x="426722" y="2396314"/>
                  <a:ext cx="204000" cy="204000"/>
                </a:xfrm>
                <a:prstGeom prst="ellipse">
                  <a:avLst/>
                </a:prstGeom>
                <a:solidFill>
                  <a:srgbClr val="A29F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73" name="Google Shape;73;p1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461423" y="2449850"/>
                  <a:ext cx="126300" cy="96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4" name="Google Shape;74;p13"/>
            <p:cNvGrpSpPr/>
            <p:nvPr/>
          </p:nvGrpSpPr>
          <p:grpSpPr>
            <a:xfrm>
              <a:off x="446916" y="2774497"/>
              <a:ext cx="1868528" cy="381300"/>
              <a:chOff x="426722" y="2770264"/>
              <a:chExt cx="1868528" cy="3813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825850" y="2787664"/>
                <a:ext cx="1469400" cy="36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100">
                    <a:solidFill>
                      <a:srgbClr val="20202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linkedin.com/in/</a:t>
                </a:r>
                <a:endParaRPr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0202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lauren-example</a:t>
                </a:r>
                <a:endParaRPr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76" name="Google Shape;76;p13"/>
              <p:cNvGrpSpPr/>
              <p:nvPr/>
            </p:nvGrpSpPr>
            <p:grpSpPr>
              <a:xfrm>
                <a:off x="426722" y="2770264"/>
                <a:ext cx="204000" cy="204000"/>
                <a:chOff x="426722" y="2770264"/>
                <a:chExt cx="204000" cy="204000"/>
              </a:xfrm>
            </p:grpSpPr>
            <p:sp>
              <p:nvSpPr>
                <p:cNvPr id="77" name="Google Shape;77;p13"/>
                <p:cNvSpPr/>
                <p:nvPr/>
              </p:nvSpPr>
              <p:spPr>
                <a:xfrm>
                  <a:off x="426722" y="2770264"/>
                  <a:ext cx="204000" cy="204000"/>
                </a:xfrm>
                <a:prstGeom prst="ellipse">
                  <a:avLst/>
                </a:prstGeom>
                <a:solidFill>
                  <a:srgbClr val="A29F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78" name="Google Shape;78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468687" y="2808017"/>
                  <a:ext cx="120075" cy="120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79" name="Google Shape;79;p13"/>
          <p:cNvGrpSpPr/>
          <p:nvPr/>
        </p:nvGrpSpPr>
        <p:grpSpPr>
          <a:xfrm>
            <a:off x="2594149" y="2010635"/>
            <a:ext cx="4682400" cy="1156690"/>
            <a:chOff x="2594149" y="2010635"/>
            <a:chExt cx="4682400" cy="1156690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2601261" y="2010635"/>
              <a:ext cx="1469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02020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SUMMARY</a:t>
              </a:r>
              <a:endParaRPr>
                <a:solidFill>
                  <a:srgbClr val="202020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2594149" y="2413725"/>
              <a:ext cx="4682400" cy="7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 am an energetic and passionate college student working towards my Bachelor's degree in Marketing at the University of Georgia. I am eager to apply my knowledge to contribute to the marketing internship at Athens Advertising.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2" name="Google Shape;82;p13"/>
          <p:cNvSpPr txBox="1"/>
          <p:nvPr/>
        </p:nvSpPr>
        <p:spPr>
          <a:xfrm>
            <a:off x="2601244" y="3704390"/>
            <a:ext cx="2269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02020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MARKETING PROJECTS</a:t>
            </a:r>
            <a:endParaRPr>
              <a:solidFill>
                <a:srgbClr val="202020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grpSp>
        <p:nvGrpSpPr>
          <p:cNvPr id="83" name="Google Shape;83;p13"/>
          <p:cNvGrpSpPr/>
          <p:nvPr/>
        </p:nvGrpSpPr>
        <p:grpSpPr>
          <a:xfrm>
            <a:off x="2594150" y="4107490"/>
            <a:ext cx="4682401" cy="2455527"/>
            <a:chOff x="2594150" y="4282750"/>
            <a:chExt cx="4682401" cy="2455527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2594150" y="4282750"/>
              <a:ext cx="2995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Pet Business Marketing Campaign</a:t>
              </a:r>
              <a:endParaRPr sz="1100">
                <a:solidFill>
                  <a:srgbClr val="2020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2594150" y="4473536"/>
              <a:ext cx="2995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June 2024 - May 2025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2594150" y="4861250"/>
              <a:ext cx="46824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Designed a cost-effective marketing campaign for a local 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pet grooming business that leveraged a combination of 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social, email, and offline marketing techniques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2594150" y="5629216"/>
              <a:ext cx="4682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Surveyed pet owners in Athens to collect data on the behavior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of the store's target demographic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594150" y="6179677"/>
              <a:ext cx="46824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Developed a $1,500 campaign budget after calculating the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minimum cost that would yield the highest return on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investment (ROl)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284500" y="3704390"/>
            <a:ext cx="1932600" cy="3242922"/>
            <a:chOff x="436900" y="3879650"/>
            <a:chExt cx="1932600" cy="3242922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436900" y="3879650"/>
              <a:ext cx="1932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02020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RELEVANT SKILLS</a:t>
              </a:r>
              <a:endParaRPr>
                <a:solidFill>
                  <a:srgbClr val="202020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450000" y="4282750"/>
              <a:ext cx="1868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In-depth knowledge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of social media      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marketing platforms: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Twitter, TikTok, Facebook,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Linkedin, Instagram,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and Pinterest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36900" y="5629225"/>
              <a:ext cx="19326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Proficient in Microsoft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Office Suite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436900" y="6179675"/>
              <a:ext cx="1932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Chinese: Advanced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436900" y="6563972"/>
              <a:ext cx="19326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Familiar with consumer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research tools: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AYTM and GutCheck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2594150" y="6972490"/>
            <a:ext cx="4682401" cy="3037977"/>
            <a:chOff x="2594150" y="6972490"/>
            <a:chExt cx="4682401" cy="303797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2594150" y="6972490"/>
              <a:ext cx="2995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Business Plan Competition</a:t>
              </a:r>
              <a:endParaRPr sz="1100">
                <a:solidFill>
                  <a:srgbClr val="2020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2594150" y="7163276"/>
              <a:ext cx="2995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Jan 2023 - May 2024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2594150" y="7550990"/>
              <a:ext cx="4682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Entered UGA's business plan competition with a group of 4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classmates to build a mock food truck business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2594150" y="8112856"/>
              <a:ext cx="46824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Managed all of the marketing aspects of the business plan,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including industry analysis, customer trends, market growth,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positioning, and promotions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2594150" y="8869417"/>
              <a:ext cx="4682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Received 3rd place out of the 30 teams that entered the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competition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2594150" y="9451867"/>
              <a:ext cx="46824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 Developed a $1,500 campaign budget after calculating the 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minimum cost that would yield the highest return on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investment (ROl)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2" name="Google Shape;102;p13"/>
          <p:cNvSpPr/>
          <p:nvPr/>
        </p:nvSpPr>
        <p:spPr>
          <a:xfrm>
            <a:off x="0" y="10602600"/>
            <a:ext cx="7560000" cy="90000"/>
          </a:xfrm>
          <a:prstGeom prst="rect">
            <a:avLst/>
          </a:prstGeom>
          <a:solidFill>
            <a:srgbClr val="BCB9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>
            <a:off x="284500" y="7520151"/>
            <a:ext cx="1932600" cy="2685221"/>
            <a:chOff x="436900" y="3879650"/>
            <a:chExt cx="1932600" cy="2685221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436900" y="3879650"/>
              <a:ext cx="1932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02020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EDUCATION</a:t>
              </a:r>
              <a:endParaRPr>
                <a:solidFill>
                  <a:srgbClr val="202020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437186" y="4274207"/>
              <a:ext cx="1868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Bachelor of Science in Marketing </a:t>
              </a:r>
              <a:endParaRPr sz="1100">
                <a:solidFill>
                  <a:srgbClr val="20202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436900" y="4652575"/>
              <a:ext cx="19326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University of Georgia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 2023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436900" y="5227171"/>
              <a:ext cx="1932600" cy="13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Marketing Analytics, Marketing Management, Survey Research, Strategic Internet Marketing, and Integrated Marketing</a:t>
              </a: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020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Communications.</a:t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