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10692000" cx="7560000"/>
  <p:notesSz cx="6858000" cy="9144000"/>
  <p:embeddedFontLst>
    <p:embeddedFont>
      <p:font typeface="Comfortaa"/>
      <p:regular r:id="rId7"/>
      <p:bold r:id="rId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340">
          <p15:clr>
            <a:srgbClr val="747775"/>
          </p15:clr>
        </p15:guide>
        <p15:guide id="2" pos="4422">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40"/>
        <p:guide pos="4422"/>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Comfortaa-regular.fntdata"/><Relationship Id="rId8" Type="http://schemas.openxmlformats.org/officeDocument/2006/relationships/font" Target="fonts/Comfortaa-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961950" y="433400"/>
            <a:ext cx="5636100" cy="934450"/>
            <a:chOff x="961950" y="433400"/>
            <a:chExt cx="5636100" cy="934450"/>
          </a:xfrm>
        </p:grpSpPr>
        <p:sp>
          <p:nvSpPr>
            <p:cNvPr id="55" name="Google Shape;55;p13"/>
            <p:cNvSpPr txBox="1"/>
            <p:nvPr/>
          </p:nvSpPr>
          <p:spPr>
            <a:xfrm>
              <a:off x="961950" y="433400"/>
              <a:ext cx="5636100" cy="7080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b="1" lang="uk" sz="4600">
                  <a:latin typeface="Comfortaa"/>
                  <a:ea typeface="Comfortaa"/>
                  <a:cs typeface="Comfortaa"/>
                  <a:sym typeface="Comfortaa"/>
                </a:rPr>
                <a:t>Asa Hermiston</a:t>
              </a:r>
              <a:endParaRPr b="1" sz="4600">
                <a:latin typeface="Comfortaa"/>
                <a:ea typeface="Comfortaa"/>
                <a:cs typeface="Comfortaa"/>
                <a:sym typeface="Comfortaa"/>
              </a:endParaRPr>
            </a:p>
          </p:txBody>
        </p:sp>
        <p:sp>
          <p:nvSpPr>
            <p:cNvPr id="56" name="Google Shape;56;p13"/>
            <p:cNvSpPr txBox="1"/>
            <p:nvPr/>
          </p:nvSpPr>
          <p:spPr>
            <a:xfrm>
              <a:off x="1954150" y="1121550"/>
              <a:ext cx="3651600" cy="2463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600">
                  <a:latin typeface="Comfortaa"/>
                  <a:ea typeface="Comfortaa"/>
                  <a:cs typeface="Comfortaa"/>
                  <a:sym typeface="Comfortaa"/>
                </a:rPr>
                <a:t>Internship Cover Letter</a:t>
              </a:r>
              <a:endParaRPr sz="1600">
                <a:latin typeface="Comfortaa"/>
                <a:ea typeface="Comfortaa"/>
                <a:cs typeface="Comfortaa"/>
                <a:sym typeface="Comfortaa"/>
              </a:endParaRPr>
            </a:p>
          </p:txBody>
        </p:sp>
      </p:grpSp>
      <p:grpSp>
        <p:nvGrpSpPr>
          <p:cNvPr id="57" name="Google Shape;57;p13"/>
          <p:cNvGrpSpPr/>
          <p:nvPr/>
        </p:nvGrpSpPr>
        <p:grpSpPr>
          <a:xfrm>
            <a:off x="540000" y="1730174"/>
            <a:ext cx="6495000" cy="218550"/>
            <a:chOff x="540000" y="1730174"/>
            <a:chExt cx="6495000" cy="218550"/>
          </a:xfrm>
        </p:grpSpPr>
        <p:sp>
          <p:nvSpPr>
            <p:cNvPr id="58" name="Google Shape;58;p13"/>
            <p:cNvSpPr txBox="1"/>
            <p:nvPr/>
          </p:nvSpPr>
          <p:spPr>
            <a:xfrm>
              <a:off x="540000" y="1730174"/>
              <a:ext cx="11865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100">
                  <a:latin typeface="Comfortaa"/>
                  <a:ea typeface="Comfortaa"/>
                  <a:cs typeface="Comfortaa"/>
                  <a:sym typeface="Comfortaa"/>
                </a:rPr>
                <a:t>+1-012-345-6789</a:t>
              </a:r>
              <a:endParaRPr b="1" sz="1100">
                <a:latin typeface="Comfortaa"/>
                <a:ea typeface="Comfortaa"/>
                <a:cs typeface="Comfortaa"/>
                <a:sym typeface="Comfortaa"/>
              </a:endParaRPr>
            </a:p>
          </p:txBody>
        </p:sp>
        <p:sp>
          <p:nvSpPr>
            <p:cNvPr id="59" name="Google Shape;59;p13"/>
            <p:cNvSpPr txBox="1"/>
            <p:nvPr/>
          </p:nvSpPr>
          <p:spPr>
            <a:xfrm>
              <a:off x="1962475" y="1730175"/>
              <a:ext cx="31092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100">
                  <a:latin typeface="Comfortaa"/>
                  <a:ea typeface="Comfortaa"/>
                  <a:cs typeface="Comfortaa"/>
                  <a:sym typeface="Comfortaa"/>
                </a:rPr>
                <a:t>052 Kaci Drive, Reillyburgh, Nevada, 43201</a:t>
              </a:r>
              <a:endParaRPr b="1" sz="1100">
                <a:latin typeface="Comfortaa"/>
                <a:ea typeface="Comfortaa"/>
                <a:cs typeface="Comfortaa"/>
                <a:sym typeface="Comfortaa"/>
              </a:endParaRPr>
            </a:p>
          </p:txBody>
        </p:sp>
        <p:sp>
          <p:nvSpPr>
            <p:cNvPr id="60" name="Google Shape;60;p13"/>
            <p:cNvSpPr txBox="1"/>
            <p:nvPr/>
          </p:nvSpPr>
          <p:spPr>
            <a:xfrm>
              <a:off x="5322533" y="1730175"/>
              <a:ext cx="17124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100">
                  <a:latin typeface="Comfortaa"/>
                  <a:ea typeface="Comfortaa"/>
                  <a:cs typeface="Comfortaa"/>
                  <a:sym typeface="Comfortaa"/>
                </a:rPr>
                <a:t>asahermiston@mail.ltd</a:t>
              </a:r>
              <a:endParaRPr b="1" sz="1100">
                <a:latin typeface="Comfortaa"/>
                <a:ea typeface="Comfortaa"/>
                <a:cs typeface="Comfortaa"/>
                <a:sym typeface="Comfortaa"/>
              </a:endParaRPr>
            </a:p>
          </p:txBody>
        </p:sp>
        <p:cxnSp>
          <p:nvCxnSpPr>
            <p:cNvPr id="61" name="Google Shape;61;p13"/>
            <p:cNvCxnSpPr/>
            <p:nvPr/>
          </p:nvCxnSpPr>
          <p:spPr>
            <a:xfrm>
              <a:off x="1794475" y="1756825"/>
              <a:ext cx="0" cy="112800"/>
            </a:xfrm>
            <a:prstGeom prst="straightConnector1">
              <a:avLst/>
            </a:prstGeom>
            <a:noFill/>
            <a:ln cap="flat" cmpd="sng" w="19050">
              <a:solidFill>
                <a:srgbClr val="000000"/>
              </a:solidFill>
              <a:prstDash val="solid"/>
              <a:round/>
              <a:headEnd len="med" w="med" type="none"/>
              <a:tailEnd len="med" w="med" type="none"/>
            </a:ln>
          </p:spPr>
        </p:cxnSp>
        <p:cxnSp>
          <p:nvCxnSpPr>
            <p:cNvPr id="62" name="Google Shape;62;p13"/>
            <p:cNvCxnSpPr/>
            <p:nvPr/>
          </p:nvCxnSpPr>
          <p:spPr>
            <a:xfrm>
              <a:off x="5170000" y="1756825"/>
              <a:ext cx="0" cy="112800"/>
            </a:xfrm>
            <a:prstGeom prst="straightConnector1">
              <a:avLst/>
            </a:prstGeom>
            <a:noFill/>
            <a:ln cap="flat" cmpd="sng" w="19050">
              <a:solidFill>
                <a:srgbClr val="000000"/>
              </a:solidFill>
              <a:prstDash val="solid"/>
              <a:round/>
              <a:headEnd len="med" w="med" type="none"/>
              <a:tailEnd len="med" w="med" type="none"/>
            </a:ln>
          </p:spPr>
        </p:cxnSp>
        <p:cxnSp>
          <p:nvCxnSpPr>
            <p:cNvPr id="63" name="Google Shape;63;p13"/>
            <p:cNvCxnSpPr/>
            <p:nvPr/>
          </p:nvCxnSpPr>
          <p:spPr>
            <a:xfrm>
              <a:off x="540000" y="1948724"/>
              <a:ext cx="6495000" cy="0"/>
            </a:xfrm>
            <a:prstGeom prst="straightConnector1">
              <a:avLst/>
            </a:prstGeom>
            <a:noFill/>
            <a:ln cap="flat" cmpd="sng" w="19050">
              <a:solidFill>
                <a:srgbClr val="000000"/>
              </a:solidFill>
              <a:prstDash val="solid"/>
              <a:round/>
              <a:headEnd len="med" w="med" type="none"/>
              <a:tailEnd len="med" w="med" type="none"/>
            </a:ln>
          </p:spPr>
        </p:cxnSp>
      </p:grpSp>
      <p:grpSp>
        <p:nvGrpSpPr>
          <p:cNvPr id="64" name="Google Shape;64;p13"/>
          <p:cNvGrpSpPr/>
          <p:nvPr/>
        </p:nvGrpSpPr>
        <p:grpSpPr>
          <a:xfrm>
            <a:off x="540000" y="2243632"/>
            <a:ext cx="3515700" cy="600793"/>
            <a:chOff x="540000" y="2243632"/>
            <a:chExt cx="3515700" cy="600793"/>
          </a:xfrm>
        </p:grpSpPr>
        <p:sp>
          <p:nvSpPr>
            <p:cNvPr id="65" name="Google Shape;65;p13"/>
            <p:cNvSpPr txBox="1"/>
            <p:nvPr/>
          </p:nvSpPr>
          <p:spPr>
            <a:xfrm>
              <a:off x="540000" y="2243632"/>
              <a:ext cx="11865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100">
                  <a:latin typeface="Comfortaa"/>
                  <a:ea typeface="Comfortaa"/>
                  <a:cs typeface="Comfortaa"/>
                  <a:sym typeface="Comfortaa"/>
                </a:rPr>
                <a:t>Alec Muller</a:t>
              </a:r>
              <a:endParaRPr b="1" sz="1100">
                <a:latin typeface="Comfortaa"/>
                <a:ea typeface="Comfortaa"/>
                <a:cs typeface="Comfortaa"/>
                <a:sym typeface="Comfortaa"/>
              </a:endParaRPr>
            </a:p>
          </p:txBody>
        </p:sp>
        <p:sp>
          <p:nvSpPr>
            <p:cNvPr id="66" name="Google Shape;66;p13"/>
            <p:cNvSpPr txBox="1"/>
            <p:nvPr/>
          </p:nvSpPr>
          <p:spPr>
            <a:xfrm>
              <a:off x="540000" y="2459428"/>
              <a:ext cx="3515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100">
                  <a:latin typeface="Comfortaa"/>
                  <a:ea typeface="Comfortaa"/>
                  <a:cs typeface="Comfortaa"/>
                  <a:sym typeface="Comfortaa"/>
                </a:rPr>
                <a:t>58052 Kaci Drive, Reillyburgh, Nevada, 43201</a:t>
              </a:r>
              <a:endParaRPr b="1" sz="1100">
                <a:latin typeface="Comfortaa"/>
                <a:ea typeface="Comfortaa"/>
                <a:cs typeface="Comfortaa"/>
                <a:sym typeface="Comfortaa"/>
              </a:endParaRPr>
            </a:p>
          </p:txBody>
        </p:sp>
        <p:sp>
          <p:nvSpPr>
            <p:cNvPr id="67" name="Google Shape;67;p13"/>
            <p:cNvSpPr txBox="1"/>
            <p:nvPr/>
          </p:nvSpPr>
          <p:spPr>
            <a:xfrm>
              <a:off x="540000" y="2675225"/>
              <a:ext cx="3515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100">
                  <a:latin typeface="Comfortaa"/>
                  <a:ea typeface="Comfortaa"/>
                  <a:cs typeface="Comfortaa"/>
                  <a:sym typeface="Comfortaa"/>
                </a:rPr>
                <a:t>alecmuller@mail.ltd</a:t>
              </a:r>
              <a:endParaRPr b="1" sz="1100">
                <a:latin typeface="Comfortaa"/>
                <a:ea typeface="Comfortaa"/>
                <a:cs typeface="Comfortaa"/>
                <a:sym typeface="Comfortaa"/>
              </a:endParaRPr>
            </a:p>
          </p:txBody>
        </p:sp>
      </p:grpSp>
      <p:sp>
        <p:nvSpPr>
          <p:cNvPr id="68" name="Google Shape;68;p13"/>
          <p:cNvSpPr txBox="1"/>
          <p:nvPr/>
        </p:nvSpPr>
        <p:spPr>
          <a:xfrm>
            <a:off x="540000" y="3106832"/>
            <a:ext cx="11865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100">
                <a:latin typeface="Comfortaa"/>
                <a:ea typeface="Comfortaa"/>
                <a:cs typeface="Comfortaa"/>
                <a:sym typeface="Comfortaa"/>
              </a:rPr>
              <a:t>[Date]</a:t>
            </a:r>
            <a:endParaRPr b="1" sz="1100">
              <a:latin typeface="Comfortaa"/>
              <a:ea typeface="Comfortaa"/>
              <a:cs typeface="Comfortaa"/>
              <a:sym typeface="Comfortaa"/>
            </a:endParaRPr>
          </a:p>
        </p:txBody>
      </p:sp>
      <p:grpSp>
        <p:nvGrpSpPr>
          <p:cNvPr id="69" name="Google Shape;69;p13"/>
          <p:cNvGrpSpPr/>
          <p:nvPr/>
        </p:nvGrpSpPr>
        <p:grpSpPr>
          <a:xfrm>
            <a:off x="540000" y="3538425"/>
            <a:ext cx="6207000" cy="6238900"/>
            <a:chOff x="540000" y="3538425"/>
            <a:chExt cx="6207000" cy="6238900"/>
          </a:xfrm>
        </p:grpSpPr>
        <p:sp>
          <p:nvSpPr>
            <p:cNvPr id="70" name="Google Shape;70;p13"/>
            <p:cNvSpPr txBox="1"/>
            <p:nvPr/>
          </p:nvSpPr>
          <p:spPr>
            <a:xfrm>
              <a:off x="540000" y="3538425"/>
              <a:ext cx="1796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100">
                  <a:latin typeface="Comfortaa"/>
                  <a:ea typeface="Comfortaa"/>
                  <a:cs typeface="Comfortaa"/>
                  <a:sym typeface="Comfortaa"/>
                </a:rPr>
                <a:t>Dear Alec Muller</a:t>
              </a:r>
              <a:endParaRPr b="1" sz="1100">
                <a:latin typeface="Comfortaa"/>
                <a:ea typeface="Comfortaa"/>
                <a:cs typeface="Comfortaa"/>
                <a:sym typeface="Comfortaa"/>
              </a:endParaRPr>
            </a:p>
          </p:txBody>
        </p:sp>
        <p:sp>
          <p:nvSpPr>
            <p:cNvPr id="71" name="Google Shape;71;p13"/>
            <p:cNvSpPr txBox="1"/>
            <p:nvPr/>
          </p:nvSpPr>
          <p:spPr>
            <a:xfrm>
              <a:off x="540000" y="3970025"/>
              <a:ext cx="6207000" cy="5375700"/>
            </a:xfrm>
            <a:prstGeom prst="rect">
              <a:avLst/>
            </a:prstGeom>
            <a:noFill/>
            <a:ln>
              <a:noFill/>
            </a:ln>
          </p:spPr>
          <p:txBody>
            <a:bodyPr anchorCtr="0" anchor="t" bIns="0" lIns="0" spcFirstLastPara="1" rIns="0" wrap="square" tIns="0">
              <a:spAutoFit/>
            </a:bodyPr>
            <a:lstStyle/>
            <a:p>
              <a:pPr indent="0" lvl="0" marL="0" rtl="0" algn="l">
                <a:lnSpc>
                  <a:spcPct val="123000"/>
                </a:lnSpc>
                <a:spcBef>
                  <a:spcPts val="0"/>
                </a:spcBef>
                <a:spcAft>
                  <a:spcPts val="0"/>
                </a:spcAft>
                <a:buClr>
                  <a:schemeClr val="dk1"/>
                </a:buClr>
                <a:buSzPts val="1100"/>
                <a:buFont typeface="Arial"/>
                <a:buNone/>
              </a:pPr>
              <a:r>
                <a:rPr lang="uk" sz="1100">
                  <a:solidFill>
                    <a:srgbClr val="4B4B4B"/>
                  </a:solidFill>
                  <a:latin typeface="Comfortaa"/>
                  <a:ea typeface="Comfortaa"/>
                  <a:cs typeface="Comfortaa"/>
                  <a:sym typeface="Comfortaa"/>
                </a:rPr>
                <a:t>I am applying for the internship position in Business Administration within your esteemed organization.</a:t>
              </a:r>
              <a:endParaRPr sz="1100">
                <a:solidFill>
                  <a:srgbClr val="4B4B4B"/>
                </a:solidFill>
                <a:latin typeface="Comfortaa"/>
                <a:ea typeface="Comfortaa"/>
                <a:cs typeface="Comfortaa"/>
                <a:sym typeface="Comfortaa"/>
              </a:endParaRPr>
            </a:p>
            <a:p>
              <a:pPr indent="0" lvl="0" marL="0" rtl="0" algn="l">
                <a:lnSpc>
                  <a:spcPct val="123000"/>
                </a:lnSpc>
                <a:spcBef>
                  <a:spcPts val="0"/>
                </a:spcBef>
                <a:spcAft>
                  <a:spcPts val="0"/>
                </a:spcAft>
                <a:buClr>
                  <a:schemeClr val="dk1"/>
                </a:buClr>
                <a:buSzPts val="1100"/>
                <a:buFont typeface="Arial"/>
                <a:buNone/>
              </a:pPr>
              <a:r>
                <a:t/>
              </a:r>
              <a:endParaRPr sz="1100">
                <a:solidFill>
                  <a:srgbClr val="4B4B4B"/>
                </a:solidFill>
                <a:latin typeface="Comfortaa"/>
                <a:ea typeface="Comfortaa"/>
                <a:cs typeface="Comfortaa"/>
                <a:sym typeface="Comfortaa"/>
              </a:endParaRPr>
            </a:p>
            <a:p>
              <a:pPr indent="0" lvl="0" marL="0" rtl="0" algn="l">
                <a:lnSpc>
                  <a:spcPct val="123000"/>
                </a:lnSpc>
                <a:spcBef>
                  <a:spcPts val="0"/>
                </a:spcBef>
                <a:spcAft>
                  <a:spcPts val="0"/>
                </a:spcAft>
                <a:buClr>
                  <a:schemeClr val="dk1"/>
                </a:buClr>
                <a:buSzPts val="1100"/>
                <a:buFont typeface="Arial"/>
                <a:buNone/>
              </a:pPr>
              <a:r>
                <a:rPr lang="uk" sz="1100">
                  <a:solidFill>
                    <a:srgbClr val="4B4B4B"/>
                  </a:solidFill>
                  <a:latin typeface="Comfortaa"/>
                  <a:ea typeface="Comfortaa"/>
                  <a:cs typeface="Comfortaa"/>
                  <a:sym typeface="Comfortaa"/>
                </a:rPr>
                <a:t>Currently enrolled in my second year of a Master's program in Business Administration, I am eager to acquire practical experience that could potentially pave the way for a full-time role within your company in the future.</a:t>
              </a:r>
              <a:endParaRPr sz="1100">
                <a:solidFill>
                  <a:srgbClr val="4B4B4B"/>
                </a:solidFill>
                <a:latin typeface="Comfortaa"/>
                <a:ea typeface="Comfortaa"/>
                <a:cs typeface="Comfortaa"/>
                <a:sym typeface="Comfortaa"/>
              </a:endParaRPr>
            </a:p>
            <a:p>
              <a:pPr indent="0" lvl="0" marL="0" rtl="0" algn="l">
                <a:lnSpc>
                  <a:spcPct val="123000"/>
                </a:lnSpc>
                <a:spcBef>
                  <a:spcPts val="0"/>
                </a:spcBef>
                <a:spcAft>
                  <a:spcPts val="0"/>
                </a:spcAft>
                <a:buClr>
                  <a:schemeClr val="dk1"/>
                </a:buClr>
                <a:buSzPts val="1100"/>
                <a:buFont typeface="Arial"/>
                <a:buNone/>
              </a:pPr>
              <a:r>
                <a:t/>
              </a:r>
              <a:endParaRPr sz="1100">
                <a:solidFill>
                  <a:srgbClr val="4B4B4B"/>
                </a:solidFill>
                <a:latin typeface="Comfortaa"/>
                <a:ea typeface="Comfortaa"/>
                <a:cs typeface="Comfortaa"/>
                <a:sym typeface="Comfortaa"/>
              </a:endParaRPr>
            </a:p>
            <a:p>
              <a:pPr indent="0" lvl="0" marL="0" rtl="0" algn="l">
                <a:lnSpc>
                  <a:spcPct val="123000"/>
                </a:lnSpc>
                <a:spcBef>
                  <a:spcPts val="0"/>
                </a:spcBef>
                <a:spcAft>
                  <a:spcPts val="0"/>
                </a:spcAft>
                <a:buClr>
                  <a:schemeClr val="dk1"/>
                </a:buClr>
                <a:buSzPts val="1100"/>
                <a:buFont typeface="Arial"/>
                <a:buNone/>
              </a:pPr>
              <a:r>
                <a:rPr lang="uk" sz="1100">
                  <a:solidFill>
                    <a:srgbClr val="4B4B4B"/>
                  </a:solidFill>
                  <a:latin typeface="Comfortaa"/>
                  <a:ea typeface="Comfortaa"/>
                  <a:cs typeface="Comfortaa"/>
                  <a:sym typeface="Comfortaa"/>
                </a:rPr>
                <a:t>The skill set I possess aligns well with the requirements of the role. I am known for my meticulous attention to detail, maintain a positive and proactive attitude, and thrive in diverse environments.</a:t>
              </a:r>
              <a:endParaRPr sz="1100">
                <a:solidFill>
                  <a:srgbClr val="4B4B4B"/>
                </a:solidFill>
                <a:latin typeface="Comfortaa"/>
                <a:ea typeface="Comfortaa"/>
                <a:cs typeface="Comfortaa"/>
                <a:sym typeface="Comfortaa"/>
              </a:endParaRPr>
            </a:p>
            <a:p>
              <a:pPr indent="0" lvl="0" marL="0" rtl="0" algn="l">
                <a:lnSpc>
                  <a:spcPct val="123000"/>
                </a:lnSpc>
                <a:spcBef>
                  <a:spcPts val="0"/>
                </a:spcBef>
                <a:spcAft>
                  <a:spcPts val="0"/>
                </a:spcAft>
                <a:buClr>
                  <a:schemeClr val="dk1"/>
                </a:buClr>
                <a:buSzPts val="1100"/>
                <a:buFont typeface="Arial"/>
                <a:buNone/>
              </a:pPr>
              <a:r>
                <a:t/>
              </a:r>
              <a:endParaRPr sz="1100">
                <a:solidFill>
                  <a:srgbClr val="4B4B4B"/>
                </a:solidFill>
                <a:latin typeface="Comfortaa"/>
                <a:ea typeface="Comfortaa"/>
                <a:cs typeface="Comfortaa"/>
                <a:sym typeface="Comfortaa"/>
              </a:endParaRPr>
            </a:p>
            <a:p>
              <a:pPr indent="0" lvl="0" marL="0" rtl="0" algn="l">
                <a:lnSpc>
                  <a:spcPct val="123000"/>
                </a:lnSpc>
                <a:spcBef>
                  <a:spcPts val="0"/>
                </a:spcBef>
                <a:spcAft>
                  <a:spcPts val="0"/>
                </a:spcAft>
                <a:buClr>
                  <a:schemeClr val="dk1"/>
                </a:buClr>
                <a:buSzPts val="1100"/>
                <a:buFont typeface="Arial"/>
                <a:buNone/>
              </a:pPr>
              <a:r>
                <a:rPr lang="uk" sz="1100">
                  <a:solidFill>
                    <a:srgbClr val="4B4B4B"/>
                  </a:solidFill>
                  <a:latin typeface="Comfortaa"/>
                  <a:ea typeface="Comfortaa"/>
                  <a:cs typeface="Comfortaa"/>
                  <a:sym typeface="Comfortaa"/>
                </a:rPr>
                <a:t>I value collaborative teamwork, yet I am equally adept at working independently and taking initiative.</a:t>
              </a:r>
              <a:endParaRPr sz="1100">
                <a:solidFill>
                  <a:srgbClr val="4B4B4B"/>
                </a:solidFill>
                <a:latin typeface="Comfortaa"/>
                <a:ea typeface="Comfortaa"/>
                <a:cs typeface="Comfortaa"/>
                <a:sym typeface="Comfortaa"/>
              </a:endParaRPr>
            </a:p>
            <a:p>
              <a:pPr indent="0" lvl="0" marL="0" rtl="0" algn="l">
                <a:lnSpc>
                  <a:spcPct val="123000"/>
                </a:lnSpc>
                <a:spcBef>
                  <a:spcPts val="0"/>
                </a:spcBef>
                <a:spcAft>
                  <a:spcPts val="0"/>
                </a:spcAft>
                <a:buClr>
                  <a:schemeClr val="dk1"/>
                </a:buClr>
                <a:buSzPts val="1100"/>
                <a:buFont typeface="Arial"/>
                <a:buNone/>
              </a:pPr>
              <a:r>
                <a:t/>
              </a:r>
              <a:endParaRPr sz="1100">
                <a:solidFill>
                  <a:srgbClr val="4B4B4B"/>
                </a:solidFill>
                <a:latin typeface="Comfortaa"/>
                <a:ea typeface="Comfortaa"/>
                <a:cs typeface="Comfortaa"/>
                <a:sym typeface="Comfortaa"/>
              </a:endParaRPr>
            </a:p>
            <a:p>
              <a:pPr indent="0" lvl="0" marL="0" rtl="0" algn="l">
                <a:lnSpc>
                  <a:spcPct val="123000"/>
                </a:lnSpc>
                <a:spcBef>
                  <a:spcPts val="0"/>
                </a:spcBef>
                <a:spcAft>
                  <a:spcPts val="0"/>
                </a:spcAft>
                <a:buClr>
                  <a:schemeClr val="dk1"/>
                </a:buClr>
                <a:buSzPts val="1100"/>
                <a:buFont typeface="Arial"/>
                <a:buNone/>
              </a:pPr>
              <a:r>
                <a:rPr lang="uk" sz="1100">
                  <a:solidFill>
                    <a:srgbClr val="4B4B4B"/>
                  </a:solidFill>
                  <a:latin typeface="Comfortaa"/>
                  <a:ea typeface="Comfortaa"/>
                  <a:cs typeface="Comfortaa"/>
                  <a:sym typeface="Comfortaa"/>
                </a:rPr>
                <a:t>I am particularly drawn to the opportunity to join London Bridge Support Services due to its stellar reputation for delivering exceptional service to clients, evident through the numerous accolades received and positive reviews on platforms like Glassdoor.</a:t>
              </a:r>
              <a:endParaRPr sz="1100">
                <a:solidFill>
                  <a:srgbClr val="4B4B4B"/>
                </a:solidFill>
                <a:latin typeface="Comfortaa"/>
                <a:ea typeface="Comfortaa"/>
                <a:cs typeface="Comfortaa"/>
                <a:sym typeface="Comfortaa"/>
              </a:endParaRPr>
            </a:p>
            <a:p>
              <a:pPr indent="0" lvl="0" marL="0" rtl="0" algn="l">
                <a:lnSpc>
                  <a:spcPct val="123000"/>
                </a:lnSpc>
                <a:spcBef>
                  <a:spcPts val="0"/>
                </a:spcBef>
                <a:spcAft>
                  <a:spcPts val="0"/>
                </a:spcAft>
                <a:buClr>
                  <a:schemeClr val="dk1"/>
                </a:buClr>
                <a:buSzPts val="1100"/>
                <a:buFont typeface="Arial"/>
                <a:buNone/>
              </a:pPr>
              <a:r>
                <a:t/>
              </a:r>
              <a:endParaRPr sz="1100">
                <a:solidFill>
                  <a:srgbClr val="4B4B4B"/>
                </a:solidFill>
                <a:latin typeface="Comfortaa"/>
                <a:ea typeface="Comfortaa"/>
                <a:cs typeface="Comfortaa"/>
                <a:sym typeface="Comfortaa"/>
              </a:endParaRPr>
            </a:p>
            <a:p>
              <a:pPr indent="0" lvl="0" marL="0" rtl="0" algn="l">
                <a:lnSpc>
                  <a:spcPct val="123000"/>
                </a:lnSpc>
                <a:spcBef>
                  <a:spcPts val="0"/>
                </a:spcBef>
                <a:spcAft>
                  <a:spcPts val="0"/>
                </a:spcAft>
                <a:buClr>
                  <a:schemeClr val="dk1"/>
                </a:buClr>
                <a:buSzPts val="1100"/>
                <a:buFont typeface="Arial"/>
                <a:buNone/>
              </a:pPr>
              <a:r>
                <a:rPr lang="uk" sz="1100">
                  <a:solidFill>
                    <a:srgbClr val="4B4B4B"/>
                  </a:solidFill>
                  <a:latin typeface="Comfortaa"/>
                  <a:ea typeface="Comfortaa"/>
                  <a:cs typeface="Comfortaa"/>
                  <a:sym typeface="Comfortaa"/>
                </a:rPr>
                <a:t>My overarching career objective is to engage with a company that offers continuous challenges and fosters employee growth. This internship presents an invaluable opportunity for me to acquire the knowledge and practical experience necessary to pursue this goal.</a:t>
              </a:r>
              <a:endParaRPr sz="1100">
                <a:solidFill>
                  <a:srgbClr val="4B4B4B"/>
                </a:solidFill>
                <a:latin typeface="Comfortaa"/>
                <a:ea typeface="Comfortaa"/>
                <a:cs typeface="Comfortaa"/>
                <a:sym typeface="Comfortaa"/>
              </a:endParaRPr>
            </a:p>
            <a:p>
              <a:pPr indent="0" lvl="0" marL="0" rtl="0" algn="l">
                <a:lnSpc>
                  <a:spcPct val="123000"/>
                </a:lnSpc>
                <a:spcBef>
                  <a:spcPts val="0"/>
                </a:spcBef>
                <a:spcAft>
                  <a:spcPts val="0"/>
                </a:spcAft>
                <a:buClr>
                  <a:schemeClr val="dk1"/>
                </a:buClr>
                <a:buSzPts val="1100"/>
                <a:buFont typeface="Arial"/>
                <a:buNone/>
              </a:pPr>
              <a:r>
                <a:t/>
              </a:r>
              <a:endParaRPr sz="1100">
                <a:solidFill>
                  <a:srgbClr val="4B4B4B"/>
                </a:solidFill>
                <a:latin typeface="Comfortaa"/>
                <a:ea typeface="Comfortaa"/>
                <a:cs typeface="Comfortaa"/>
                <a:sym typeface="Comfortaa"/>
              </a:endParaRPr>
            </a:p>
            <a:p>
              <a:pPr indent="0" lvl="0" marL="0" rtl="0" algn="l">
                <a:lnSpc>
                  <a:spcPct val="123000"/>
                </a:lnSpc>
                <a:spcBef>
                  <a:spcPts val="0"/>
                </a:spcBef>
                <a:spcAft>
                  <a:spcPts val="0"/>
                </a:spcAft>
                <a:buNone/>
              </a:pPr>
              <a:r>
                <a:rPr lang="uk" sz="1100">
                  <a:solidFill>
                    <a:srgbClr val="4B4B4B"/>
                  </a:solidFill>
                  <a:latin typeface="Comfortaa"/>
                  <a:ea typeface="Comfortaa"/>
                  <a:cs typeface="Comfortaa"/>
                  <a:sym typeface="Comfortaa"/>
                </a:rPr>
                <a:t>I would welcome the chance to delve deeper into my qualifications and learn more about your organization during a discussion.</a:t>
              </a:r>
              <a:endParaRPr sz="1100">
                <a:solidFill>
                  <a:srgbClr val="4B4B4B"/>
                </a:solidFill>
                <a:latin typeface="Comfortaa"/>
                <a:ea typeface="Comfortaa"/>
                <a:cs typeface="Comfortaa"/>
                <a:sym typeface="Comfortaa"/>
              </a:endParaRPr>
            </a:p>
          </p:txBody>
        </p:sp>
        <p:sp>
          <p:nvSpPr>
            <p:cNvPr id="72" name="Google Shape;72;p13"/>
            <p:cNvSpPr txBox="1"/>
            <p:nvPr/>
          </p:nvSpPr>
          <p:spPr>
            <a:xfrm>
              <a:off x="540000" y="9608125"/>
              <a:ext cx="1796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100">
                  <a:solidFill>
                    <a:srgbClr val="4B4B4B"/>
                  </a:solidFill>
                  <a:latin typeface="Comfortaa"/>
                  <a:ea typeface="Comfortaa"/>
                  <a:cs typeface="Comfortaa"/>
                  <a:sym typeface="Comfortaa"/>
                </a:rPr>
                <a:t>Warm regards,</a:t>
              </a:r>
              <a:endParaRPr b="1" sz="1100">
                <a:solidFill>
                  <a:srgbClr val="4B4B4B"/>
                </a:solidFill>
                <a:latin typeface="Comfortaa"/>
                <a:ea typeface="Comfortaa"/>
                <a:cs typeface="Comfortaa"/>
                <a:sym typeface="Comfortaa"/>
              </a:endParaRPr>
            </a:p>
          </p:txBody>
        </p:sp>
      </p:grpSp>
      <p:sp>
        <p:nvSpPr>
          <p:cNvPr id="73" name="Google Shape;73;p13"/>
          <p:cNvSpPr txBox="1"/>
          <p:nvPr/>
        </p:nvSpPr>
        <p:spPr>
          <a:xfrm>
            <a:off x="540000" y="10039725"/>
            <a:ext cx="1796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100">
                <a:solidFill>
                  <a:schemeClr val="dk1"/>
                </a:solidFill>
                <a:latin typeface="Comfortaa"/>
                <a:ea typeface="Comfortaa"/>
                <a:cs typeface="Comfortaa"/>
                <a:sym typeface="Comfortaa"/>
              </a:rPr>
              <a:t>Asa Hermiston</a:t>
            </a:r>
            <a:endParaRPr b="1" sz="1100">
              <a:solidFill>
                <a:schemeClr val="dk1"/>
              </a:solidFill>
              <a:latin typeface="Comfortaa"/>
              <a:ea typeface="Comfortaa"/>
              <a:cs typeface="Comfortaa"/>
              <a:sym typeface="Comfortaa"/>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