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Cormorant Garamond"/>
      <p:regular r:id="rId7"/>
      <p:bold r:id="rId8"/>
      <p:italic r:id="rId9"/>
      <p:boldItalic r:id="rId10"/>
    </p:embeddedFont>
    <p:embeddedFont>
      <p:font typeface="Antic Didone"/>
      <p:regular r:id="rId11"/>
    </p:embeddedFont>
    <p:embeddedFont>
      <p:font typeface="Poppins Light"/>
      <p:regular r:id="rId12"/>
      <p:bold r:id="rId13"/>
      <p:italic r:id="rId14"/>
      <p:boldItalic r:id="rId15"/>
    </p:embeddedFont>
    <p:embeddedFont>
      <p:font typeface="Mea Culpa"/>
      <p:regular r:id="rId16"/>
    </p:embeddedFont>
    <p:embeddedFont>
      <p:font typeface="Cormorant Garamond Light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rmorantGaramondLight-boldItalic.fntdata"/><Relationship Id="rId11" Type="http://schemas.openxmlformats.org/officeDocument/2006/relationships/font" Target="fonts/AnticDidone-regular.fntdata"/><Relationship Id="rId10" Type="http://schemas.openxmlformats.org/officeDocument/2006/relationships/font" Target="fonts/CormorantGaramond-boldItalic.fntdata"/><Relationship Id="rId13" Type="http://schemas.openxmlformats.org/officeDocument/2006/relationships/font" Target="fonts/PoppinsLight-bold.fntdata"/><Relationship Id="rId12" Type="http://schemas.openxmlformats.org/officeDocument/2006/relationships/font" Target="fonts/Poppi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ormorantGaramond-italic.fntdata"/><Relationship Id="rId15" Type="http://schemas.openxmlformats.org/officeDocument/2006/relationships/font" Target="fonts/PoppinsLight-boldItalic.fntdata"/><Relationship Id="rId14" Type="http://schemas.openxmlformats.org/officeDocument/2006/relationships/font" Target="fonts/PoppinsLight-italic.fntdata"/><Relationship Id="rId17" Type="http://schemas.openxmlformats.org/officeDocument/2006/relationships/font" Target="fonts/CormorantGaramondLight-regular.fntdata"/><Relationship Id="rId16" Type="http://schemas.openxmlformats.org/officeDocument/2006/relationships/font" Target="fonts/MeaCulpa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rmorantGaramondLight-italic.fntdata"/><Relationship Id="rId6" Type="http://schemas.openxmlformats.org/officeDocument/2006/relationships/slide" Target="slides/slide1.xml"/><Relationship Id="rId18" Type="http://schemas.openxmlformats.org/officeDocument/2006/relationships/font" Target="fonts/CormorantGaramondLight-bold.fntdata"/><Relationship Id="rId7" Type="http://schemas.openxmlformats.org/officeDocument/2006/relationships/font" Target="fonts/CormorantGaramond-regular.fntdata"/><Relationship Id="rId8" Type="http://schemas.openxmlformats.org/officeDocument/2006/relationships/font" Target="fonts/Cormorant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02" y="685800"/>
            <a:ext cx="4849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7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29800" cy="217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29800" cy="18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4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10692000" cy="7559700"/>
            <a:chOff x="0" y="0"/>
            <a:chExt cx="10692000" cy="7559700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0" y="0"/>
              <a:ext cx="10692000" cy="7559700"/>
              <a:chOff x="11291450" y="0"/>
              <a:chExt cx="10692000" cy="7559700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11291450" y="0"/>
                <a:ext cx="10692000" cy="7559700"/>
              </a:xfrm>
              <a:prstGeom prst="rect">
                <a:avLst/>
              </a:prstGeom>
              <a:solidFill>
                <a:srgbClr val="23296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13"/>
              <p:cNvSpPr/>
              <p:nvPr/>
            </p:nvSpPr>
            <p:spPr>
              <a:xfrm>
                <a:off x="11581400" y="286050"/>
                <a:ext cx="10112100" cy="6987600"/>
              </a:xfrm>
              <a:prstGeom prst="rect">
                <a:avLst/>
              </a:prstGeom>
              <a:gradFill>
                <a:gsLst>
                  <a:gs pos="0">
                    <a:srgbClr val="F3F3F3"/>
                  </a:gs>
                  <a:gs pos="40000">
                    <a:srgbClr val="F3F3F3"/>
                  </a:gs>
                  <a:gs pos="100000">
                    <a:schemeClr val="lt1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13"/>
            <p:cNvGrpSpPr/>
            <p:nvPr/>
          </p:nvGrpSpPr>
          <p:grpSpPr>
            <a:xfrm>
              <a:off x="406050" y="413625"/>
              <a:ext cx="9879900" cy="6758400"/>
              <a:chOff x="404600" y="413625"/>
              <a:chExt cx="9879900" cy="6758400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404600" y="413625"/>
                <a:ext cx="9879900" cy="6758400"/>
              </a:xfrm>
              <a:prstGeom prst="rect">
                <a:avLst/>
              </a:prstGeom>
              <a:noFill/>
              <a:ln cap="flat" cmpd="sng" w="19050">
                <a:solidFill>
                  <a:srgbClr val="17171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554975" y="564025"/>
                <a:ext cx="9585600" cy="6465000"/>
              </a:xfrm>
              <a:prstGeom prst="rect">
                <a:avLst/>
              </a:prstGeom>
              <a:noFill/>
              <a:ln cap="flat" cmpd="sng" w="19050">
                <a:solidFill>
                  <a:srgbClr val="17171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404600" y="413625"/>
                <a:ext cx="338700" cy="338700"/>
              </a:xfrm>
              <a:prstGeom prst="rect">
                <a:avLst/>
              </a:prstGeom>
              <a:noFill/>
              <a:ln cap="flat" cmpd="sng" w="19050">
                <a:solidFill>
                  <a:srgbClr val="17171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13"/>
              <p:cNvSpPr/>
              <p:nvPr/>
            </p:nvSpPr>
            <p:spPr>
              <a:xfrm>
                <a:off x="9945800" y="413625"/>
                <a:ext cx="338700" cy="338700"/>
              </a:xfrm>
              <a:prstGeom prst="rect">
                <a:avLst/>
              </a:prstGeom>
              <a:noFill/>
              <a:ln cap="flat" cmpd="sng" w="19050">
                <a:solidFill>
                  <a:srgbClr val="17171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3"/>
              <p:cNvSpPr/>
              <p:nvPr/>
            </p:nvSpPr>
            <p:spPr>
              <a:xfrm>
                <a:off x="404600" y="6833325"/>
                <a:ext cx="338700" cy="338700"/>
              </a:xfrm>
              <a:prstGeom prst="rect">
                <a:avLst/>
              </a:prstGeom>
              <a:noFill/>
              <a:ln cap="flat" cmpd="sng" w="19050">
                <a:solidFill>
                  <a:srgbClr val="17171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9945800" y="6833325"/>
                <a:ext cx="338700" cy="338700"/>
              </a:xfrm>
              <a:prstGeom prst="rect">
                <a:avLst/>
              </a:prstGeom>
              <a:noFill/>
              <a:ln cap="flat" cmpd="sng" w="19050">
                <a:solidFill>
                  <a:srgbClr val="171717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5" name="Google Shape;65;p13"/>
          <p:cNvGrpSpPr/>
          <p:nvPr/>
        </p:nvGrpSpPr>
        <p:grpSpPr>
          <a:xfrm>
            <a:off x="1415700" y="967897"/>
            <a:ext cx="7860600" cy="5624205"/>
            <a:chOff x="1415700" y="924969"/>
            <a:chExt cx="7860600" cy="5624205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1727400" y="924969"/>
              <a:ext cx="7237200" cy="104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800">
                  <a:solidFill>
                    <a:srgbClr val="171717"/>
                  </a:solidFill>
                  <a:latin typeface="Antic Didone"/>
                  <a:ea typeface="Antic Didone"/>
                  <a:cs typeface="Antic Didone"/>
                  <a:sym typeface="Antic Didone"/>
                </a:rPr>
                <a:t>CERTIFICATE</a:t>
              </a:r>
              <a:endParaRPr sz="6800">
                <a:solidFill>
                  <a:srgbClr val="171717"/>
                </a:solidFill>
                <a:latin typeface="Antic Didone"/>
                <a:ea typeface="Antic Didone"/>
                <a:cs typeface="Antic Didone"/>
                <a:sym typeface="Antic Didone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3838475" y="2000325"/>
              <a:ext cx="3015000" cy="477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3100">
                  <a:solidFill>
                    <a:srgbClr val="171717"/>
                  </a:solidFill>
                  <a:latin typeface="Antic Didone"/>
                  <a:ea typeface="Antic Didone"/>
                  <a:cs typeface="Antic Didone"/>
                  <a:sym typeface="Antic Didone"/>
                </a:rPr>
                <a:t>OF INTERNSHIP</a:t>
              </a:r>
              <a:endParaRPr sz="3100">
                <a:solidFill>
                  <a:srgbClr val="171717"/>
                </a:solidFill>
                <a:latin typeface="Antic Didone"/>
                <a:ea typeface="Antic Didone"/>
                <a:cs typeface="Antic Didone"/>
                <a:sym typeface="Antic Didone"/>
              </a:endParaRPr>
            </a:p>
          </p:txBody>
        </p:sp>
        <p:cxnSp>
          <p:nvCxnSpPr>
            <p:cNvPr id="68" name="Google Shape;68;p13"/>
            <p:cNvCxnSpPr>
              <a:endCxn id="67" idx="1"/>
            </p:cNvCxnSpPr>
            <p:nvPr/>
          </p:nvCxnSpPr>
          <p:spPr>
            <a:xfrm>
              <a:off x="3026975" y="2235975"/>
              <a:ext cx="811500" cy="3000"/>
            </a:xfrm>
            <a:prstGeom prst="straightConnector1">
              <a:avLst/>
            </a:prstGeom>
            <a:noFill/>
            <a:ln cap="flat" cmpd="sng" w="9525">
              <a:solidFill>
                <a:srgbClr val="13121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6875500" y="2235975"/>
              <a:ext cx="811500" cy="3000"/>
            </a:xfrm>
            <a:prstGeom prst="straightConnector1">
              <a:avLst/>
            </a:prstGeom>
            <a:noFill/>
            <a:ln cap="flat" cmpd="sng" w="9525">
              <a:solidFill>
                <a:srgbClr val="13121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0" name="Google Shape;70;p13"/>
            <p:cNvSpPr txBox="1"/>
            <p:nvPr/>
          </p:nvSpPr>
          <p:spPr>
            <a:xfrm>
              <a:off x="2956400" y="2684999"/>
              <a:ext cx="47793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rgbClr val="232A68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This Certificate is proudly presented to</a:t>
              </a:r>
              <a:endParaRPr sz="1600">
                <a:solidFill>
                  <a:srgbClr val="232A68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1415700" y="3048122"/>
              <a:ext cx="7860600" cy="106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6900">
                  <a:solidFill>
                    <a:srgbClr val="171717"/>
                  </a:solidFill>
                  <a:latin typeface="Mea Culpa"/>
                  <a:ea typeface="Mea Culpa"/>
                  <a:cs typeface="Mea Culpa"/>
                  <a:sym typeface="Mea Culpa"/>
                </a:rPr>
                <a:t>Ms. Sophia Bennett</a:t>
              </a:r>
              <a:endParaRPr sz="6900">
                <a:solidFill>
                  <a:srgbClr val="171717"/>
                </a:solidFill>
                <a:latin typeface="Mea Culpa"/>
                <a:ea typeface="Mea Culpa"/>
                <a:cs typeface="Mea Culpa"/>
                <a:sym typeface="Mea Culpa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1707850" y="4440563"/>
              <a:ext cx="7276500" cy="702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232A68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in recognition of Ms. Bennett's outstanding completion of the compulsory internship program at at Kleven Construction Co. from July to December 2024.</a:t>
              </a:r>
              <a:endParaRPr sz="1200">
                <a:solidFill>
                  <a:srgbClr val="232A68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rgbClr val="232A68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cxnSp>
          <p:nvCxnSpPr>
            <p:cNvPr id="73" name="Google Shape;73;p13"/>
            <p:cNvCxnSpPr/>
            <p:nvPr/>
          </p:nvCxnSpPr>
          <p:spPr>
            <a:xfrm>
              <a:off x="1900482" y="5995303"/>
              <a:ext cx="1149900" cy="0"/>
            </a:xfrm>
            <a:prstGeom prst="straightConnector1">
              <a:avLst/>
            </a:prstGeom>
            <a:noFill/>
            <a:ln cap="flat" cmpd="sng" w="9525">
              <a:solidFill>
                <a:srgbClr val="13121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4" name="Google Shape;74;p13"/>
            <p:cNvSpPr txBox="1"/>
            <p:nvPr/>
          </p:nvSpPr>
          <p:spPr>
            <a:xfrm>
              <a:off x="1900482" y="5568760"/>
              <a:ext cx="11499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171717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09.12.24</a:t>
              </a:r>
              <a:endParaRPr sz="2100">
                <a:solidFill>
                  <a:srgbClr val="171717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1900482" y="6067538"/>
              <a:ext cx="1149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rgbClr val="171717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Date</a:t>
              </a:r>
              <a:endParaRPr sz="1600">
                <a:solidFill>
                  <a:srgbClr val="171717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cxnSp>
          <p:nvCxnSpPr>
            <p:cNvPr id="76" name="Google Shape;76;p13"/>
            <p:cNvCxnSpPr/>
            <p:nvPr/>
          </p:nvCxnSpPr>
          <p:spPr>
            <a:xfrm>
              <a:off x="7644957" y="5995303"/>
              <a:ext cx="1149900" cy="0"/>
            </a:xfrm>
            <a:prstGeom prst="straightConnector1">
              <a:avLst/>
            </a:prstGeom>
            <a:noFill/>
            <a:ln cap="flat" cmpd="sng" w="9525">
              <a:solidFill>
                <a:srgbClr val="131216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7" name="Google Shape;77;p13"/>
            <p:cNvSpPr txBox="1"/>
            <p:nvPr/>
          </p:nvSpPr>
          <p:spPr>
            <a:xfrm>
              <a:off x="7644957" y="6067538"/>
              <a:ext cx="11499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600">
                  <a:solidFill>
                    <a:srgbClr val="171717"/>
                  </a:solidFill>
                  <a:latin typeface="Cormorant Garamond"/>
                  <a:ea typeface="Cormorant Garamond"/>
                  <a:cs typeface="Cormorant Garamond"/>
                  <a:sym typeface="Cormorant Garamond"/>
                </a:rPr>
                <a:t>Signature</a:t>
              </a:r>
              <a:endParaRPr sz="1600">
                <a:solidFill>
                  <a:srgbClr val="171717"/>
                </a:solidFill>
                <a:latin typeface="Cormorant Garamond"/>
                <a:ea typeface="Cormorant Garamond"/>
                <a:cs typeface="Cormorant Garamond"/>
                <a:sym typeface="Cormorant Garamond"/>
              </a:endParaRPr>
            </a:p>
          </p:txBody>
        </p:sp>
        <p:pic>
          <p:nvPicPr>
            <p:cNvPr id="78" name="Google Shape;78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735700" y="5593048"/>
              <a:ext cx="1016375" cy="4252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79" name="Google Shape;79;p13"/>
            <p:cNvGrpSpPr/>
            <p:nvPr/>
          </p:nvGrpSpPr>
          <p:grpSpPr>
            <a:xfrm>
              <a:off x="4767975" y="5389775"/>
              <a:ext cx="1159375" cy="1159400"/>
              <a:chOff x="4767975" y="5389775"/>
              <a:chExt cx="1159375" cy="1159400"/>
            </a:xfrm>
          </p:grpSpPr>
          <p:pic>
            <p:nvPicPr>
              <p:cNvPr id="80" name="Google Shape;80;p13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4767975" y="5389775"/>
                <a:ext cx="1159375" cy="11594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1" name="Google Shape;81;p13"/>
              <p:cNvSpPr/>
              <p:nvPr/>
            </p:nvSpPr>
            <p:spPr>
              <a:xfrm>
                <a:off x="4830912" y="5452725"/>
                <a:ext cx="1033500" cy="1033500"/>
              </a:xfrm>
              <a:prstGeom prst="ellipse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82" name="Google Shape;82;p13"/>
              <p:cNvPicPr preferRelativeResize="0"/>
              <p:nvPr/>
            </p:nvPicPr>
            <p:blipFill>
              <a:blip r:embed="rId5">
                <a:alphaModFix/>
              </a:blip>
              <a:stretch>
                <a:fillRect/>
              </a:stretch>
            </p:blipFill>
            <p:spPr>
              <a:xfrm>
                <a:off x="4900563" y="5545025"/>
                <a:ext cx="894200" cy="8489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83" name="Google Shape;83;p13"/>
            <p:cNvSpPr txBox="1"/>
            <p:nvPr/>
          </p:nvSpPr>
          <p:spPr>
            <a:xfrm>
              <a:off x="4942950" y="5214421"/>
              <a:ext cx="806400" cy="1169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7600">
                  <a:solidFill>
                    <a:schemeClr val="lt1"/>
                  </a:solidFill>
                  <a:latin typeface="Cormorant Garamond Light"/>
                  <a:ea typeface="Cormorant Garamond Light"/>
                  <a:cs typeface="Cormorant Garamond Light"/>
                  <a:sym typeface="Cormorant Garamond Light"/>
                </a:rPr>
                <a:t>1</a:t>
              </a:r>
              <a:endParaRPr sz="7600">
                <a:solidFill>
                  <a:schemeClr val="lt1"/>
                </a:solidFill>
                <a:latin typeface="Cormorant Garamond Light"/>
                <a:ea typeface="Cormorant Garamond Light"/>
                <a:cs typeface="Cormorant Garamond Light"/>
                <a:sym typeface="Cormorant Garamond L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