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Light"/>
      <p:regular r:id="rId11"/>
      <p:bold r:id="rId12"/>
      <p:italic r:id="rId13"/>
      <p:boldItalic r:id="rId14"/>
    </p:embeddedFont>
    <p:embeddedFont>
      <p:font typeface="Bungee"/>
      <p:regular r:id="rId15"/>
    </p:embeddedFont>
    <p:embeddedFont>
      <p:font typeface="Poppins SemiBold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381">
          <p15:clr>
            <a:srgbClr val="747775"/>
          </p15:clr>
        </p15:guide>
        <p15:guide id="2" orient="horz" pos="3912">
          <p15:clr>
            <a:srgbClr val="747775"/>
          </p15:clr>
        </p15:guide>
        <p15:guide id="3" orient="horz" pos="3572">
          <p15:clr>
            <a:srgbClr val="747775"/>
          </p15:clr>
        </p15:guide>
        <p15:guide id="4" orient="horz" pos="6123">
          <p15:clr>
            <a:srgbClr val="747775"/>
          </p15:clr>
        </p15:guide>
        <p15:guide id="5" orient="horz" pos="6406">
          <p15:clr>
            <a:srgbClr val="747775"/>
          </p15:clr>
        </p15:guide>
        <p15:guide id="6" pos="227">
          <p15:clr>
            <a:srgbClr val="747775"/>
          </p15:clr>
        </p15:guide>
        <p15:guide id="7" pos="2721">
          <p15:clr>
            <a:srgbClr val="747775"/>
          </p15:clr>
        </p15:guide>
        <p15:guide id="8" pos="2581">
          <p15:clr>
            <a:srgbClr val="747775"/>
          </p15:clr>
        </p15:guide>
        <p15:guide id="9" pos="453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/>
        <p:guide pos="3912" orient="horz"/>
        <p:guide pos="3572" orient="horz"/>
        <p:guide pos="6123" orient="horz"/>
        <p:guide pos="6406" orient="horz"/>
        <p:guide pos="227"/>
        <p:guide pos="2721"/>
        <p:guide pos="2581"/>
        <p:guide pos="453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Light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Light-italic.fntdata"/><Relationship Id="rId12" Type="http://schemas.openxmlformats.org/officeDocument/2006/relationships/font" Target="fonts/Poppins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Bungee-regular.fntdata"/><Relationship Id="rId14" Type="http://schemas.openxmlformats.org/officeDocument/2006/relationships/font" Target="fonts/PoppinsLight-boldItalic.fntdata"/><Relationship Id="rId17" Type="http://schemas.openxmlformats.org/officeDocument/2006/relationships/font" Target="fonts/PoppinsSemiBold-bold.fntdata"/><Relationship Id="rId16" Type="http://schemas.openxmlformats.org/officeDocument/2006/relationships/font" Target="fonts/PoppinsSemiBo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SemiBold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SemiBold-italic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-4465" l="26004" r="23716" t="849"/>
          <a:stretch/>
        </p:blipFill>
        <p:spPr>
          <a:xfrm>
            <a:off x="0" y="-1025"/>
            <a:ext cx="3833626" cy="5655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3780000" y="675"/>
            <a:ext cx="3780000" cy="10709403"/>
            <a:chOff x="5679300" y="675"/>
            <a:chExt cx="3780000" cy="10709403"/>
          </a:xfrm>
        </p:grpSpPr>
        <p:sp>
          <p:nvSpPr>
            <p:cNvPr id="56" name="Google Shape;56;p13"/>
            <p:cNvSpPr/>
            <p:nvPr/>
          </p:nvSpPr>
          <p:spPr>
            <a:xfrm>
              <a:off x="5679300" y="10170078"/>
              <a:ext cx="3780000" cy="540000"/>
            </a:xfrm>
            <a:prstGeom prst="rect">
              <a:avLst/>
            </a:prstGeom>
            <a:solidFill>
              <a:srgbClr val="81D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79300" y="675"/>
              <a:ext cx="3780000" cy="10169400"/>
            </a:xfrm>
            <a:prstGeom prst="rect">
              <a:avLst/>
            </a:prstGeom>
            <a:solidFill>
              <a:srgbClr val="8D5A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13"/>
          <p:cNvSpPr/>
          <p:nvPr/>
        </p:nvSpPr>
        <p:spPr>
          <a:xfrm>
            <a:off x="0" y="5361261"/>
            <a:ext cx="3780000" cy="540000"/>
          </a:xfrm>
          <a:prstGeom prst="rect">
            <a:avLst/>
          </a:prstGeom>
          <a:solidFill>
            <a:srgbClr val="81D2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69975" y="187672"/>
            <a:ext cx="683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rPr>
              <a:t>Embrace the World:</a:t>
            </a:r>
            <a:endParaRPr sz="4600">
              <a:solidFill>
                <a:schemeClr val="l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204441" y="1219216"/>
            <a:ext cx="324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rPr>
              <a:t>Celebrating Cultural</a:t>
            </a:r>
            <a:endParaRPr sz="1700">
              <a:solidFill>
                <a:schemeClr val="lt1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rPr>
              <a:t>Diversity and Global</a:t>
            </a:r>
            <a:endParaRPr sz="1700">
              <a:solidFill>
                <a:schemeClr val="lt1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rPr>
              <a:t>Connections</a:t>
            </a:r>
            <a:endParaRPr sz="1700">
              <a:solidFill>
                <a:schemeClr val="l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60006" y="5509716"/>
            <a:ext cx="324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rPr>
              <a:t>Preserving Heritage</a:t>
            </a:r>
            <a:endParaRPr sz="1800">
              <a:solidFill>
                <a:schemeClr val="l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54225" y="6134403"/>
            <a:ext cx="33378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8D5AA5"/>
                </a:solidFill>
                <a:latin typeface="Poppins"/>
                <a:ea typeface="Poppins"/>
                <a:cs typeface="Poppins"/>
                <a:sym typeface="Poppins"/>
              </a:rPr>
              <a:t>Recognizing the value of cultural heritage and promoting its conservation, safeguarding traditional practices, and ensuring their continuity for future generations in a globalized world.</a:t>
            </a:r>
            <a:endParaRPr sz="1700">
              <a:solidFill>
                <a:srgbClr val="8D5A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60006" y="8548335"/>
            <a:ext cx="32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8D5AA5"/>
                </a:solidFill>
                <a:latin typeface="Bungee"/>
                <a:ea typeface="Bungee"/>
                <a:cs typeface="Bungee"/>
                <a:sym typeface="Bungee"/>
              </a:rPr>
              <a:t>Global Education for Tomorrow's Leaders:</a:t>
            </a:r>
            <a:endParaRPr sz="1300">
              <a:solidFill>
                <a:srgbClr val="8D5AA5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60006" y="9122978"/>
            <a:ext cx="32400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8D5AA5"/>
                </a:solidFill>
                <a:latin typeface="Poppins"/>
                <a:ea typeface="Poppins"/>
                <a:cs typeface="Poppins"/>
                <a:sym typeface="Poppins"/>
              </a:rPr>
              <a:t>EQUIPPING STUDENTS WITH THE KNOWLEDGE, SKILLS, AND INTERCULTURAL COMPETENCE NECESSARY TO THRIVE IN AN INCREASINGLY INTERCONNECTED AND MULTICULTURAL WORLD.</a:t>
            </a:r>
            <a:endParaRPr sz="1300">
              <a:solidFill>
                <a:srgbClr val="8D5A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60000" y="10355478"/>
            <a:ext cx="342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8D5AA5"/>
                </a:solidFill>
                <a:latin typeface="Poppins"/>
                <a:ea typeface="Poppins"/>
                <a:cs typeface="Poppins"/>
                <a:sym typeface="Poppins"/>
              </a:rPr>
              <a:t>Information: 00123 4534 5054, your@mail.com</a:t>
            </a:r>
            <a:endParaRPr sz="1100">
              <a:solidFill>
                <a:srgbClr val="8D5A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4001434" y="2258300"/>
            <a:ext cx="3259050" cy="1384956"/>
            <a:chOff x="4101250" y="2944100"/>
            <a:chExt cx="3259050" cy="1384956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4313800" y="2944100"/>
              <a:ext cx="304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3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Exploring Cross-Cultural</a:t>
              </a:r>
              <a:endPara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Communication:</a:t>
              </a:r>
              <a:endPara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4313800" y="3328556"/>
              <a:ext cx="3015000" cy="1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Understanding the nuances of different languages, customs, and traditions to foster meaningful connections and bridge cultural gaps.</a:t>
              </a:r>
              <a:endParaRPr sz="13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4101250" y="3007050"/>
              <a:ext cx="82800" cy="8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4001434" y="3824050"/>
            <a:ext cx="3259050" cy="1387944"/>
            <a:chOff x="4101250" y="2944100"/>
            <a:chExt cx="3259050" cy="1387944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4313800" y="2944100"/>
              <a:ext cx="3046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Global Citizenship:</a:t>
              </a:r>
              <a:endPara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4313800" y="3131444"/>
              <a:ext cx="30150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Nurturing a sense of shared responsibility and empathy towards diverse cultures, promoting inclusivity, and fostering a harmonious coexistence in our interconnected world.</a:t>
              </a:r>
              <a:endParaRPr sz="13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4101250" y="3007050"/>
              <a:ext cx="82800" cy="8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4001434" y="5392788"/>
            <a:ext cx="3259050" cy="1387944"/>
            <a:chOff x="4101250" y="2944100"/>
            <a:chExt cx="3259050" cy="1387944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4313800" y="2944100"/>
              <a:ext cx="3046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The Power of Cultural Exchange:</a:t>
              </a:r>
              <a:endPara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4313800" y="3131444"/>
              <a:ext cx="30150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Embracing internationality as an opportunity for personal growth, expanding horizons, and gaining new perspectives through engaging with people from diverse backgrounds.</a:t>
              </a:r>
              <a:endParaRPr sz="13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4101250" y="3007050"/>
              <a:ext cx="82800" cy="8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4001434" y="6961525"/>
            <a:ext cx="3259050" cy="1369231"/>
            <a:chOff x="4101250" y="2944100"/>
            <a:chExt cx="3259050" cy="1369231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4313800" y="2944100"/>
              <a:ext cx="304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Cultural Sensitivity in a Globalized World:</a:t>
              </a:r>
              <a:endPara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4313800" y="3312831"/>
              <a:ext cx="3015000" cy="1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Developing an awareness of cultural norms, values, and practices to navigate intercultural interactions with respect, appreciation, and adaptability.</a:t>
              </a:r>
              <a:endParaRPr sz="13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101250" y="3007050"/>
              <a:ext cx="82800" cy="8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4001434" y="8511550"/>
            <a:ext cx="3259050" cy="1177472"/>
            <a:chOff x="4101250" y="2944100"/>
            <a:chExt cx="3259050" cy="1177472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4313800" y="2944100"/>
              <a:ext cx="3046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Promoting Unity Through Diversity:</a:t>
              </a:r>
              <a:endPara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4313800" y="3121072"/>
              <a:ext cx="3015000" cy="1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Recognizing the strength that comes from embracing multiculturalism, fostering tolerance, and fostering a sense of global community while celebrating our unique differences.</a:t>
              </a:r>
              <a:endParaRPr sz="13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4101250" y="3007050"/>
              <a:ext cx="82800" cy="8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3997509" y="10339428"/>
            <a:ext cx="3201357" cy="201300"/>
            <a:chOff x="4097325" y="10333316"/>
            <a:chExt cx="3201357" cy="201300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4097325" y="10349366"/>
              <a:ext cx="1208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/yourname</a:t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88" name="Google Shape;8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42956" y="10333316"/>
              <a:ext cx="201300" cy="20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61606" y="10343329"/>
              <a:ext cx="256650" cy="181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50706" y="10333316"/>
              <a:ext cx="247975" cy="201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