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Lst>
  <p:sldSz cy="7772400" cx="10058400"/>
  <p:notesSz cx="6858000" cy="9144000"/>
  <p:embeddedFontLst>
    <p:embeddedFont>
      <p:font typeface="Poppins"/>
      <p:regular r:id="rId7"/>
      <p:bold r:id="rId8"/>
      <p:italic r:id="rId9"/>
      <p:boldItalic r:id="rId10"/>
    </p:embeddedFont>
    <p:embeddedFont>
      <p:font typeface="Poppins Light"/>
      <p:regular r:id="rId11"/>
      <p:bold r:id="rId12"/>
      <p:italic r:id="rId13"/>
      <p:boldItalic r:id="rId14"/>
    </p:embeddedFont>
    <p:embeddedFont>
      <p:font typeface="Poppins SemiBold"/>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PoppinsLight-regular.fntdata"/><Relationship Id="rId10" Type="http://schemas.openxmlformats.org/officeDocument/2006/relationships/font" Target="fonts/Poppins-boldItalic.fntdata"/><Relationship Id="rId13" Type="http://schemas.openxmlformats.org/officeDocument/2006/relationships/font" Target="fonts/PoppinsLight-italic.fntdata"/><Relationship Id="rId12" Type="http://schemas.openxmlformats.org/officeDocument/2006/relationships/font" Target="fonts/Poppins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Poppins-italic.fntdata"/><Relationship Id="rId15" Type="http://schemas.openxmlformats.org/officeDocument/2006/relationships/font" Target="fonts/PoppinsSemiBold-regular.fntdata"/><Relationship Id="rId14" Type="http://schemas.openxmlformats.org/officeDocument/2006/relationships/font" Target="fonts/PoppinsLight-boldItalic.fntdata"/><Relationship Id="rId17" Type="http://schemas.openxmlformats.org/officeDocument/2006/relationships/font" Target="fonts/PoppinsSemiBold-italic.fntdata"/><Relationship Id="rId16" Type="http://schemas.openxmlformats.org/officeDocument/2006/relationships/font" Target="fonts/PoppinsSemiBold-bold.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PoppinsSemiBold-boldItalic.fntdata"/><Relationship Id="rId7" Type="http://schemas.openxmlformats.org/officeDocument/2006/relationships/font" Target="fonts/Poppins-regular.fntdata"/><Relationship Id="rId8" Type="http://schemas.openxmlformats.org/officeDocument/2006/relationships/font" Target="fonts/Poppi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3dc76ec8c9_0_6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3dc76ec8c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28684" l="20615" r="7177" t="34909"/>
          <a:stretch/>
        </p:blipFill>
        <p:spPr>
          <a:xfrm rot="10800000">
            <a:off x="491125" y="-5087"/>
            <a:ext cx="5612400" cy="2829600"/>
          </a:xfrm>
          <a:prstGeom prst="round2SameRect">
            <a:avLst>
              <a:gd fmla="val 6515" name="adj1"/>
              <a:gd fmla="val 0" name="adj2"/>
            </a:avLst>
          </a:prstGeom>
          <a:noFill/>
          <a:ln>
            <a:noFill/>
          </a:ln>
        </p:spPr>
      </p:pic>
      <p:grpSp>
        <p:nvGrpSpPr>
          <p:cNvPr id="55" name="Google Shape;55;p13"/>
          <p:cNvGrpSpPr/>
          <p:nvPr/>
        </p:nvGrpSpPr>
        <p:grpSpPr>
          <a:xfrm>
            <a:off x="6614000" y="0"/>
            <a:ext cx="3445000" cy="7772398"/>
            <a:chOff x="6613400" y="0"/>
            <a:chExt cx="3445000" cy="7772398"/>
          </a:xfrm>
        </p:grpSpPr>
        <p:pic>
          <p:nvPicPr>
            <p:cNvPr id="56" name="Google Shape;56;p13"/>
            <p:cNvPicPr preferRelativeResize="0"/>
            <p:nvPr/>
          </p:nvPicPr>
          <p:blipFill rotWithShape="1">
            <a:blip r:embed="rId4">
              <a:alphaModFix/>
            </a:blip>
            <a:srcRect b="0" l="5673" r="5673" t="0"/>
            <a:stretch/>
          </p:blipFill>
          <p:spPr>
            <a:xfrm>
              <a:off x="6613400" y="0"/>
              <a:ext cx="3445000" cy="7772398"/>
            </a:xfrm>
            <a:prstGeom prst="rect">
              <a:avLst/>
            </a:prstGeom>
            <a:noFill/>
            <a:ln>
              <a:noFill/>
            </a:ln>
          </p:spPr>
        </p:pic>
        <p:sp>
          <p:nvSpPr>
            <p:cNvPr id="57" name="Google Shape;57;p13"/>
            <p:cNvSpPr/>
            <p:nvPr/>
          </p:nvSpPr>
          <p:spPr>
            <a:xfrm>
              <a:off x="6784475" y="180000"/>
              <a:ext cx="3093900" cy="7412400"/>
            </a:xfrm>
            <a:prstGeom prst="roundRect">
              <a:avLst>
                <a:gd fmla="val 5192"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8" name="Google Shape;58;p13"/>
          <p:cNvSpPr/>
          <p:nvPr/>
        </p:nvSpPr>
        <p:spPr>
          <a:xfrm rot="10800000">
            <a:off x="6913600" y="0"/>
            <a:ext cx="2845800" cy="2428500"/>
          </a:xfrm>
          <a:prstGeom prst="round2SameRect">
            <a:avLst>
              <a:gd fmla="val 9451" name="adj1"/>
              <a:gd fmla="val 0" name="adj2"/>
            </a:avLst>
          </a:prstGeom>
          <a:solidFill>
            <a:srgbClr val="FFFFFF">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9" name="Google Shape;59;p13"/>
          <p:cNvGrpSpPr/>
          <p:nvPr/>
        </p:nvGrpSpPr>
        <p:grpSpPr>
          <a:xfrm>
            <a:off x="7170400" y="787350"/>
            <a:ext cx="2332200" cy="1244750"/>
            <a:chOff x="7197951" y="787350"/>
            <a:chExt cx="2332200" cy="1244750"/>
          </a:xfrm>
        </p:grpSpPr>
        <p:sp>
          <p:nvSpPr>
            <p:cNvPr id="60" name="Google Shape;60;p13"/>
            <p:cNvSpPr txBox="1"/>
            <p:nvPr/>
          </p:nvSpPr>
          <p:spPr>
            <a:xfrm>
              <a:off x="7197951" y="787350"/>
              <a:ext cx="2332200" cy="692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2500">
                  <a:solidFill>
                    <a:srgbClr val="3C5B57"/>
                  </a:solidFill>
                  <a:latin typeface="Poppins Light"/>
                  <a:ea typeface="Poppins Light"/>
                  <a:cs typeface="Poppins Light"/>
                  <a:sym typeface="Poppins Light"/>
                </a:rPr>
                <a:t>WANDER</a:t>
              </a:r>
              <a:r>
                <a:rPr b="1" lang="uk" sz="2500">
                  <a:solidFill>
                    <a:srgbClr val="3C5B57"/>
                  </a:solidFill>
                  <a:latin typeface="Poppins"/>
                  <a:ea typeface="Poppins"/>
                  <a:cs typeface="Poppins"/>
                  <a:sym typeface="Poppins"/>
                </a:rPr>
                <a:t>VISTA</a:t>
              </a:r>
              <a:endParaRPr b="1" sz="2500">
                <a:solidFill>
                  <a:srgbClr val="3C5B57"/>
                </a:solidFill>
                <a:latin typeface="Poppins"/>
                <a:ea typeface="Poppins"/>
                <a:cs typeface="Poppins"/>
                <a:sym typeface="Poppins"/>
              </a:endParaRPr>
            </a:p>
            <a:p>
              <a:pPr indent="0" lvl="0" marL="0" rtl="0" algn="l">
                <a:lnSpc>
                  <a:spcPct val="90000"/>
                </a:lnSpc>
                <a:spcBef>
                  <a:spcPts val="0"/>
                </a:spcBef>
                <a:spcAft>
                  <a:spcPts val="0"/>
                </a:spcAft>
                <a:buNone/>
              </a:pPr>
              <a:r>
                <a:rPr b="1" lang="uk" sz="2500">
                  <a:solidFill>
                    <a:srgbClr val="3C5B57"/>
                  </a:solidFill>
                  <a:latin typeface="Poppins"/>
                  <a:ea typeface="Poppins"/>
                  <a:cs typeface="Poppins"/>
                  <a:sym typeface="Poppins"/>
                </a:rPr>
                <a:t>ESCAPES</a:t>
              </a:r>
              <a:endParaRPr b="1" sz="2500">
                <a:solidFill>
                  <a:srgbClr val="3C5B57"/>
                </a:solidFill>
                <a:latin typeface="Poppins"/>
                <a:ea typeface="Poppins"/>
                <a:cs typeface="Poppins"/>
                <a:sym typeface="Poppins"/>
              </a:endParaRPr>
            </a:p>
          </p:txBody>
        </p:sp>
        <p:sp>
          <p:nvSpPr>
            <p:cNvPr id="61" name="Google Shape;61;p13"/>
            <p:cNvSpPr txBox="1"/>
            <p:nvPr/>
          </p:nvSpPr>
          <p:spPr>
            <a:xfrm>
              <a:off x="7197951" y="1699700"/>
              <a:ext cx="2332200" cy="33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200">
                  <a:solidFill>
                    <a:srgbClr val="3C5B57"/>
                  </a:solidFill>
                  <a:latin typeface="Poppins Light"/>
                  <a:ea typeface="Poppins Light"/>
                  <a:cs typeface="Poppins Light"/>
                  <a:sym typeface="Poppins Light"/>
                </a:rPr>
                <a:t>Your Path to Extraordinary Adventures</a:t>
              </a:r>
              <a:endParaRPr b="1" sz="1200">
                <a:solidFill>
                  <a:srgbClr val="3C5B57"/>
                </a:solidFill>
                <a:latin typeface="Poppins"/>
                <a:ea typeface="Poppins"/>
                <a:cs typeface="Poppins"/>
                <a:sym typeface="Poppins"/>
              </a:endParaRPr>
            </a:p>
          </p:txBody>
        </p:sp>
      </p:grpSp>
      <p:grpSp>
        <p:nvGrpSpPr>
          <p:cNvPr id="62" name="Google Shape;62;p13"/>
          <p:cNvGrpSpPr/>
          <p:nvPr/>
        </p:nvGrpSpPr>
        <p:grpSpPr>
          <a:xfrm>
            <a:off x="9383125" y="7399050"/>
            <a:ext cx="344050" cy="79800"/>
            <a:chOff x="9383125" y="7088650"/>
            <a:chExt cx="344050" cy="79800"/>
          </a:xfrm>
        </p:grpSpPr>
        <p:sp>
          <p:nvSpPr>
            <p:cNvPr id="63" name="Google Shape;63;p13"/>
            <p:cNvSpPr/>
            <p:nvPr/>
          </p:nvSpPr>
          <p:spPr>
            <a:xfrm>
              <a:off x="938312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 name="Google Shape;64;p13"/>
            <p:cNvSpPr/>
            <p:nvPr/>
          </p:nvSpPr>
          <p:spPr>
            <a:xfrm>
              <a:off x="9515250"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 name="Google Shape;65;p13"/>
            <p:cNvSpPr/>
            <p:nvPr/>
          </p:nvSpPr>
          <p:spPr>
            <a:xfrm>
              <a:off x="964737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6" name="Google Shape;66;p13"/>
          <p:cNvSpPr/>
          <p:nvPr/>
        </p:nvSpPr>
        <p:spPr>
          <a:xfrm>
            <a:off x="180000" y="180000"/>
            <a:ext cx="6250500" cy="7412400"/>
          </a:xfrm>
          <a:prstGeom prst="roundRect">
            <a:avLst>
              <a:gd fmla="val 2166" name="adj"/>
            </a:avLst>
          </a:prstGeom>
          <a:noFill/>
          <a:ln cap="flat" cmpd="sng" w="19050">
            <a:solidFill>
              <a:srgbClr val="3C5B5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3"/>
          <p:cNvSpPr/>
          <p:nvPr/>
        </p:nvSpPr>
        <p:spPr>
          <a:xfrm rot="10800000">
            <a:off x="645775" y="-12575"/>
            <a:ext cx="5303100" cy="2711700"/>
          </a:xfrm>
          <a:prstGeom prst="round2SameRect">
            <a:avLst>
              <a:gd fmla="val 5761" name="adj1"/>
              <a:gd fmla="val 0" name="adj2"/>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8" name="Google Shape;68;p13"/>
          <p:cNvGrpSpPr/>
          <p:nvPr/>
        </p:nvGrpSpPr>
        <p:grpSpPr>
          <a:xfrm>
            <a:off x="3948275" y="5033050"/>
            <a:ext cx="344050" cy="79800"/>
            <a:chOff x="9383125" y="7088650"/>
            <a:chExt cx="344050" cy="79800"/>
          </a:xfrm>
        </p:grpSpPr>
        <p:sp>
          <p:nvSpPr>
            <p:cNvPr id="69" name="Google Shape;69;p13"/>
            <p:cNvSpPr/>
            <p:nvPr/>
          </p:nvSpPr>
          <p:spPr>
            <a:xfrm>
              <a:off x="938312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3"/>
            <p:cNvSpPr/>
            <p:nvPr/>
          </p:nvSpPr>
          <p:spPr>
            <a:xfrm>
              <a:off x="9515250"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 name="Google Shape;71;p13"/>
            <p:cNvSpPr/>
            <p:nvPr/>
          </p:nvSpPr>
          <p:spPr>
            <a:xfrm>
              <a:off x="964737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72" name="Google Shape;72;p13"/>
          <p:cNvGrpSpPr/>
          <p:nvPr/>
        </p:nvGrpSpPr>
        <p:grpSpPr>
          <a:xfrm>
            <a:off x="827125" y="313575"/>
            <a:ext cx="344050" cy="79800"/>
            <a:chOff x="9383125" y="7088650"/>
            <a:chExt cx="344050" cy="79800"/>
          </a:xfrm>
        </p:grpSpPr>
        <p:sp>
          <p:nvSpPr>
            <p:cNvPr id="73" name="Google Shape;73;p13"/>
            <p:cNvSpPr/>
            <p:nvPr/>
          </p:nvSpPr>
          <p:spPr>
            <a:xfrm>
              <a:off x="938312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3"/>
            <p:cNvSpPr/>
            <p:nvPr/>
          </p:nvSpPr>
          <p:spPr>
            <a:xfrm>
              <a:off x="9515250"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3"/>
            <p:cNvSpPr/>
            <p:nvPr/>
          </p:nvSpPr>
          <p:spPr>
            <a:xfrm>
              <a:off x="964737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6" name="Google Shape;76;p13"/>
          <p:cNvSpPr txBox="1"/>
          <p:nvPr/>
        </p:nvSpPr>
        <p:spPr>
          <a:xfrm>
            <a:off x="3604875" y="313575"/>
            <a:ext cx="2217600" cy="538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b="1" lang="uk" sz="1000">
                <a:solidFill>
                  <a:schemeClr val="lt1"/>
                </a:solidFill>
                <a:latin typeface="Poppins"/>
                <a:ea typeface="Poppins"/>
                <a:cs typeface="Poppins"/>
                <a:sym typeface="Poppins"/>
              </a:rPr>
              <a:t>Reach out to us today and let’s start planning the trip of your dreams.</a:t>
            </a:r>
            <a:endParaRPr b="1" sz="1000">
              <a:solidFill>
                <a:schemeClr val="lt1"/>
              </a:solidFill>
              <a:latin typeface="Poppins"/>
              <a:ea typeface="Poppins"/>
              <a:cs typeface="Poppins"/>
              <a:sym typeface="Poppins"/>
            </a:endParaRPr>
          </a:p>
        </p:txBody>
      </p:sp>
      <p:sp>
        <p:nvSpPr>
          <p:cNvPr id="77" name="Google Shape;77;p13"/>
          <p:cNvSpPr txBox="1"/>
          <p:nvPr/>
        </p:nvSpPr>
        <p:spPr>
          <a:xfrm>
            <a:off x="499950" y="3302375"/>
            <a:ext cx="2332200" cy="20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500">
                <a:solidFill>
                  <a:srgbClr val="3C5B57"/>
                </a:solidFill>
                <a:latin typeface="Poppins SemiBold"/>
                <a:ea typeface="Poppins SemiBold"/>
                <a:cs typeface="Poppins SemiBold"/>
                <a:sym typeface="Poppins SemiBold"/>
              </a:rPr>
              <a:t>Experience the world</a:t>
            </a:r>
            <a:endParaRPr sz="1500">
              <a:solidFill>
                <a:srgbClr val="3C5B57"/>
              </a:solidFill>
              <a:latin typeface="Poppins SemiBold"/>
              <a:ea typeface="Poppins SemiBold"/>
              <a:cs typeface="Poppins SemiBold"/>
              <a:sym typeface="Poppins SemiBold"/>
            </a:endParaRPr>
          </a:p>
        </p:txBody>
      </p:sp>
      <p:sp>
        <p:nvSpPr>
          <p:cNvPr id="78" name="Google Shape;78;p13"/>
          <p:cNvSpPr txBox="1"/>
          <p:nvPr/>
        </p:nvSpPr>
        <p:spPr>
          <a:xfrm>
            <a:off x="499950" y="3774100"/>
            <a:ext cx="2217600" cy="14529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Clr>
                <a:schemeClr val="dk1"/>
              </a:buClr>
              <a:buSzPts val="1100"/>
              <a:buFont typeface="Arial"/>
              <a:buNone/>
            </a:pPr>
            <a:r>
              <a:rPr lang="uk" sz="800">
                <a:solidFill>
                  <a:srgbClr val="3C5B57"/>
                </a:solidFill>
                <a:latin typeface="Poppins"/>
                <a:ea typeface="Poppins"/>
                <a:cs typeface="Poppins"/>
                <a:sym typeface="Poppins"/>
              </a:rPr>
              <a:t>Whether you dream of savoring local delicacies in quaint European towns or embarking on a thrilling safari in Africa, WanderVista Escapes is here to make it happen!</a:t>
            </a:r>
            <a:endParaRPr sz="800">
              <a:solidFill>
                <a:srgbClr val="3C5B57"/>
              </a:solidFill>
              <a:latin typeface="Poppins"/>
              <a:ea typeface="Poppins"/>
              <a:cs typeface="Poppins"/>
              <a:sym typeface="Poppins"/>
            </a:endParaRPr>
          </a:p>
          <a:p>
            <a:pPr indent="0" lvl="0" marL="0" rtl="0" algn="l">
              <a:lnSpc>
                <a:spcPct val="135000"/>
              </a:lnSpc>
              <a:spcBef>
                <a:spcPts val="0"/>
              </a:spcBef>
              <a:spcAft>
                <a:spcPts val="0"/>
              </a:spcAft>
              <a:buClr>
                <a:schemeClr val="dk1"/>
              </a:buClr>
              <a:buSzPts val="1100"/>
              <a:buFont typeface="Arial"/>
              <a:buNone/>
            </a:pPr>
            <a:r>
              <a:t/>
            </a:r>
            <a:endParaRPr sz="800">
              <a:solidFill>
                <a:srgbClr val="3C5B57"/>
              </a:solidFill>
              <a:latin typeface="Poppins"/>
              <a:ea typeface="Poppins"/>
              <a:cs typeface="Poppins"/>
              <a:sym typeface="Poppins"/>
            </a:endParaRPr>
          </a:p>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We craft personalized itineraries to ensure your journey is seamless, memorable, and worry-free.</a:t>
            </a:r>
            <a:endParaRPr sz="800">
              <a:solidFill>
                <a:srgbClr val="3C5B57"/>
              </a:solidFill>
              <a:latin typeface="Poppins"/>
              <a:ea typeface="Poppins"/>
              <a:cs typeface="Poppins"/>
              <a:sym typeface="Poppins"/>
            </a:endParaRPr>
          </a:p>
        </p:txBody>
      </p:sp>
      <p:sp>
        <p:nvSpPr>
          <p:cNvPr id="79" name="Google Shape;79;p13"/>
          <p:cNvSpPr txBox="1"/>
          <p:nvPr/>
        </p:nvSpPr>
        <p:spPr>
          <a:xfrm>
            <a:off x="3695475" y="3302375"/>
            <a:ext cx="2332200" cy="20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500">
                <a:solidFill>
                  <a:srgbClr val="3C5B57"/>
                </a:solidFill>
                <a:latin typeface="Poppins SemiBold"/>
                <a:ea typeface="Poppins SemiBold"/>
                <a:cs typeface="Poppins SemiBold"/>
                <a:sym typeface="Poppins SemiBold"/>
              </a:rPr>
              <a:t>CONTACT US</a:t>
            </a:r>
            <a:endParaRPr sz="1500">
              <a:solidFill>
                <a:srgbClr val="3C5B57"/>
              </a:solidFill>
              <a:latin typeface="Poppins SemiBold"/>
              <a:ea typeface="Poppins SemiBold"/>
              <a:cs typeface="Poppins SemiBold"/>
              <a:sym typeface="Poppins SemiBold"/>
            </a:endParaRPr>
          </a:p>
        </p:txBody>
      </p:sp>
      <p:sp>
        <p:nvSpPr>
          <p:cNvPr id="80" name="Google Shape;80;p13"/>
          <p:cNvSpPr txBox="1"/>
          <p:nvPr/>
        </p:nvSpPr>
        <p:spPr>
          <a:xfrm>
            <a:off x="3695475" y="3774100"/>
            <a:ext cx="2217600" cy="1230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800">
                <a:solidFill>
                  <a:srgbClr val="3C5B57"/>
                </a:solidFill>
                <a:latin typeface="Poppins"/>
                <a:ea typeface="Poppins"/>
                <a:cs typeface="Poppins"/>
                <a:sym typeface="Poppins"/>
              </a:rPr>
              <a:t>Phone: </a:t>
            </a:r>
            <a:r>
              <a:rPr lang="uk" sz="800">
                <a:solidFill>
                  <a:srgbClr val="3C5B57"/>
                </a:solidFill>
                <a:latin typeface="Poppins"/>
                <a:ea typeface="Poppins"/>
                <a:cs typeface="Poppins"/>
                <a:sym typeface="Poppins"/>
              </a:rPr>
              <a:t>+1 (123) 456-7890</a:t>
            </a:r>
            <a:endParaRPr sz="800">
              <a:solidFill>
                <a:srgbClr val="3C5B57"/>
              </a:solidFill>
              <a:latin typeface="Poppins"/>
              <a:ea typeface="Poppins"/>
              <a:cs typeface="Poppins"/>
              <a:sym typeface="Poppins"/>
            </a:endParaRPr>
          </a:p>
        </p:txBody>
      </p:sp>
      <p:sp>
        <p:nvSpPr>
          <p:cNvPr id="81" name="Google Shape;81;p13"/>
          <p:cNvSpPr txBox="1"/>
          <p:nvPr/>
        </p:nvSpPr>
        <p:spPr>
          <a:xfrm>
            <a:off x="3695475" y="4108224"/>
            <a:ext cx="2217600" cy="1230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800">
                <a:solidFill>
                  <a:srgbClr val="3C5B57"/>
                </a:solidFill>
                <a:latin typeface="Poppins"/>
                <a:ea typeface="Poppins"/>
                <a:cs typeface="Poppins"/>
                <a:sym typeface="Poppins"/>
              </a:rPr>
              <a:t>Email: </a:t>
            </a:r>
            <a:r>
              <a:rPr lang="uk" sz="800">
                <a:solidFill>
                  <a:srgbClr val="3C5B57"/>
                </a:solidFill>
                <a:latin typeface="Poppins"/>
                <a:ea typeface="Poppins"/>
                <a:cs typeface="Poppins"/>
                <a:sym typeface="Poppins"/>
              </a:rPr>
              <a:t>info@wandervistaescapes.ltd</a:t>
            </a:r>
            <a:endParaRPr sz="800">
              <a:solidFill>
                <a:srgbClr val="3C5B57"/>
              </a:solidFill>
              <a:latin typeface="Poppins"/>
              <a:ea typeface="Poppins"/>
              <a:cs typeface="Poppins"/>
              <a:sym typeface="Poppins"/>
            </a:endParaRPr>
          </a:p>
        </p:txBody>
      </p:sp>
      <p:sp>
        <p:nvSpPr>
          <p:cNvPr id="82" name="Google Shape;82;p13"/>
          <p:cNvSpPr txBox="1"/>
          <p:nvPr/>
        </p:nvSpPr>
        <p:spPr>
          <a:xfrm>
            <a:off x="3695475" y="4442348"/>
            <a:ext cx="2217600" cy="1230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800">
                <a:solidFill>
                  <a:srgbClr val="3C5B57"/>
                </a:solidFill>
                <a:latin typeface="Poppins"/>
                <a:ea typeface="Poppins"/>
                <a:cs typeface="Poppins"/>
                <a:sym typeface="Poppins"/>
              </a:rPr>
              <a:t>Website: </a:t>
            </a:r>
            <a:r>
              <a:rPr lang="uk" sz="800">
                <a:solidFill>
                  <a:srgbClr val="3C5B57"/>
                </a:solidFill>
                <a:latin typeface="Poppins"/>
                <a:ea typeface="Poppins"/>
                <a:cs typeface="Poppins"/>
                <a:sym typeface="Poppins"/>
              </a:rPr>
              <a:t>www.wandervistaescapes.ltd</a:t>
            </a:r>
            <a:endParaRPr sz="800">
              <a:solidFill>
                <a:srgbClr val="3C5B57"/>
              </a:solidFill>
              <a:latin typeface="Poppins"/>
              <a:ea typeface="Poppins"/>
              <a:cs typeface="Poppins"/>
              <a:sym typeface="Poppins"/>
            </a:endParaRPr>
          </a:p>
        </p:txBody>
      </p:sp>
      <p:sp>
        <p:nvSpPr>
          <p:cNvPr id="83" name="Google Shape;83;p13"/>
          <p:cNvSpPr txBox="1"/>
          <p:nvPr/>
        </p:nvSpPr>
        <p:spPr>
          <a:xfrm>
            <a:off x="3695475" y="4776471"/>
            <a:ext cx="2217600" cy="1230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800">
                <a:solidFill>
                  <a:srgbClr val="3C5B57"/>
                </a:solidFill>
                <a:latin typeface="Poppins"/>
                <a:ea typeface="Poppins"/>
                <a:cs typeface="Poppins"/>
                <a:sym typeface="Poppins"/>
              </a:rPr>
              <a:t>Social Media: </a:t>
            </a:r>
            <a:r>
              <a:rPr lang="uk" sz="800">
                <a:solidFill>
                  <a:srgbClr val="3C5B57"/>
                </a:solidFill>
                <a:latin typeface="Poppins"/>
                <a:ea typeface="Poppins"/>
                <a:cs typeface="Poppins"/>
                <a:sym typeface="Poppins"/>
              </a:rPr>
              <a:t>@WanderVistaEscapes</a:t>
            </a:r>
            <a:endParaRPr sz="800">
              <a:solidFill>
                <a:srgbClr val="3C5B57"/>
              </a:solidFill>
              <a:latin typeface="Poppins"/>
              <a:ea typeface="Poppins"/>
              <a:cs typeface="Poppins"/>
              <a:sym typeface="Poppins"/>
            </a:endParaRPr>
          </a:p>
        </p:txBody>
      </p:sp>
      <p:grpSp>
        <p:nvGrpSpPr>
          <p:cNvPr id="84" name="Google Shape;84;p13"/>
          <p:cNvGrpSpPr/>
          <p:nvPr/>
        </p:nvGrpSpPr>
        <p:grpSpPr>
          <a:xfrm>
            <a:off x="3695475" y="5324228"/>
            <a:ext cx="344050" cy="79800"/>
            <a:chOff x="9383125" y="7088650"/>
            <a:chExt cx="344050" cy="79800"/>
          </a:xfrm>
        </p:grpSpPr>
        <p:sp>
          <p:nvSpPr>
            <p:cNvPr id="85" name="Google Shape;85;p13"/>
            <p:cNvSpPr/>
            <p:nvPr/>
          </p:nvSpPr>
          <p:spPr>
            <a:xfrm>
              <a:off x="9383125" y="7088650"/>
              <a:ext cx="79800" cy="79800"/>
            </a:xfrm>
            <a:prstGeom prst="ellipse">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13"/>
            <p:cNvSpPr/>
            <p:nvPr/>
          </p:nvSpPr>
          <p:spPr>
            <a:xfrm>
              <a:off x="9515250" y="7088650"/>
              <a:ext cx="79800" cy="79800"/>
            </a:xfrm>
            <a:prstGeom prst="ellipse">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3"/>
            <p:cNvSpPr/>
            <p:nvPr/>
          </p:nvSpPr>
          <p:spPr>
            <a:xfrm>
              <a:off x="9647375" y="7088650"/>
              <a:ext cx="79800" cy="79800"/>
            </a:xfrm>
            <a:prstGeom prst="ellipse">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8" name="Google Shape;88;p13"/>
          <p:cNvSpPr txBox="1"/>
          <p:nvPr/>
        </p:nvSpPr>
        <p:spPr>
          <a:xfrm>
            <a:off x="3695475" y="5847251"/>
            <a:ext cx="2332200" cy="110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800">
                <a:solidFill>
                  <a:srgbClr val="3C5B57"/>
                </a:solidFill>
                <a:latin typeface="Poppins SemiBold"/>
                <a:ea typeface="Poppins SemiBold"/>
                <a:cs typeface="Poppins SemiBold"/>
                <a:sym typeface="Poppins SemiBold"/>
              </a:rPr>
              <a:t>OFFICE LOCATION</a:t>
            </a:r>
            <a:endParaRPr sz="800">
              <a:solidFill>
                <a:srgbClr val="3C5B57"/>
              </a:solidFill>
              <a:latin typeface="Poppins SemiBold"/>
              <a:ea typeface="Poppins SemiBold"/>
              <a:cs typeface="Poppins SemiBold"/>
              <a:sym typeface="Poppins SemiBold"/>
            </a:endParaRPr>
          </a:p>
        </p:txBody>
      </p:sp>
      <p:sp>
        <p:nvSpPr>
          <p:cNvPr id="89" name="Google Shape;89;p13"/>
          <p:cNvSpPr txBox="1"/>
          <p:nvPr/>
        </p:nvSpPr>
        <p:spPr>
          <a:xfrm>
            <a:off x="3695475" y="6152975"/>
            <a:ext cx="2541000" cy="2895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220 Elmwood Avenue, Suite 5</a:t>
            </a:r>
            <a:endParaRPr sz="800">
              <a:solidFill>
                <a:srgbClr val="3C5B57"/>
              </a:solidFill>
              <a:latin typeface="Poppins"/>
              <a:ea typeface="Poppins"/>
              <a:cs typeface="Poppins"/>
              <a:sym typeface="Poppins"/>
            </a:endParaRPr>
          </a:p>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Brighton, NY 12345, USA</a:t>
            </a:r>
            <a:endParaRPr sz="800">
              <a:solidFill>
                <a:srgbClr val="3C5B57"/>
              </a:solidFill>
              <a:latin typeface="Poppins"/>
              <a:ea typeface="Poppins"/>
              <a:cs typeface="Poppins"/>
              <a:sym typeface="Poppins"/>
            </a:endParaRPr>
          </a:p>
        </p:txBody>
      </p:sp>
      <p:sp>
        <p:nvSpPr>
          <p:cNvPr id="90" name="Google Shape;90;p13"/>
          <p:cNvSpPr txBox="1"/>
          <p:nvPr/>
        </p:nvSpPr>
        <p:spPr>
          <a:xfrm>
            <a:off x="3695475" y="6637500"/>
            <a:ext cx="2559300" cy="4557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We look forward to helping you experience an unforgettable journey—one that will leave you with stories to tell for a lifetime!</a:t>
            </a:r>
            <a:endParaRPr sz="800">
              <a:solidFill>
                <a:srgbClr val="3C5B57"/>
              </a:solidFill>
              <a:latin typeface="Poppins"/>
              <a:ea typeface="Poppins"/>
              <a:cs typeface="Poppins"/>
              <a:sym typeface="Poppins"/>
            </a:endParaRPr>
          </a:p>
        </p:txBody>
      </p:sp>
      <p:grpSp>
        <p:nvGrpSpPr>
          <p:cNvPr id="91" name="Google Shape;91;p13"/>
          <p:cNvGrpSpPr/>
          <p:nvPr/>
        </p:nvGrpSpPr>
        <p:grpSpPr>
          <a:xfrm>
            <a:off x="0" y="5588400"/>
            <a:ext cx="3119100" cy="1504800"/>
            <a:chOff x="4450" y="5428950"/>
            <a:chExt cx="3119100" cy="1504800"/>
          </a:xfrm>
        </p:grpSpPr>
        <p:pic>
          <p:nvPicPr>
            <p:cNvPr id="92" name="Google Shape;92;p13"/>
            <p:cNvPicPr preferRelativeResize="0"/>
            <p:nvPr/>
          </p:nvPicPr>
          <p:blipFill rotWithShape="1">
            <a:blip r:embed="rId5">
              <a:alphaModFix/>
            </a:blip>
            <a:srcRect b="3422" l="1279" r="59701" t="15290"/>
            <a:stretch/>
          </p:blipFill>
          <p:spPr>
            <a:xfrm rot="5400000">
              <a:off x="810400" y="4623000"/>
              <a:ext cx="1504800" cy="3116700"/>
            </a:xfrm>
            <a:prstGeom prst="round2SameRect">
              <a:avLst>
                <a:gd fmla="val 16622" name="adj1"/>
                <a:gd fmla="val 0" name="adj2"/>
              </a:avLst>
            </a:prstGeom>
            <a:noFill/>
            <a:ln>
              <a:noFill/>
            </a:ln>
          </p:spPr>
        </p:pic>
        <p:sp>
          <p:nvSpPr>
            <p:cNvPr id="93" name="Google Shape;93;p13"/>
            <p:cNvSpPr/>
            <p:nvPr/>
          </p:nvSpPr>
          <p:spPr>
            <a:xfrm rot="5400000">
              <a:off x="812200" y="4621800"/>
              <a:ext cx="1503600" cy="3119100"/>
            </a:xfrm>
            <a:prstGeom prst="round2SameRect">
              <a:avLst>
                <a:gd fmla="val 14445" name="adj1"/>
                <a:gd fmla="val 0" name="adj2"/>
              </a:avLst>
            </a:prstGeom>
            <a:solidFill>
              <a:srgbClr val="1A3E39">
                <a:alpha val="701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4" name="Google Shape;94;p13"/>
          <p:cNvGrpSpPr/>
          <p:nvPr/>
        </p:nvGrpSpPr>
        <p:grpSpPr>
          <a:xfrm>
            <a:off x="525475" y="5841472"/>
            <a:ext cx="2332200" cy="979619"/>
            <a:chOff x="7197951" y="783672"/>
            <a:chExt cx="2332200" cy="979619"/>
          </a:xfrm>
        </p:grpSpPr>
        <p:sp>
          <p:nvSpPr>
            <p:cNvPr id="95" name="Google Shape;95;p13"/>
            <p:cNvSpPr txBox="1"/>
            <p:nvPr/>
          </p:nvSpPr>
          <p:spPr>
            <a:xfrm>
              <a:off x="7197951" y="783672"/>
              <a:ext cx="2332200" cy="346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2500">
                  <a:solidFill>
                    <a:schemeClr val="lt1"/>
                  </a:solidFill>
                  <a:latin typeface="Poppins"/>
                  <a:ea typeface="Poppins"/>
                  <a:cs typeface="Poppins"/>
                  <a:sym typeface="Poppins"/>
                </a:rPr>
                <a:t>40% Off</a:t>
              </a:r>
              <a:endParaRPr b="1" sz="2500">
                <a:solidFill>
                  <a:schemeClr val="lt1"/>
                </a:solidFill>
                <a:latin typeface="Poppins"/>
                <a:ea typeface="Poppins"/>
                <a:cs typeface="Poppins"/>
                <a:sym typeface="Poppins"/>
              </a:endParaRPr>
            </a:p>
          </p:txBody>
        </p:sp>
        <p:sp>
          <p:nvSpPr>
            <p:cNvPr id="96" name="Google Shape;96;p13"/>
            <p:cNvSpPr txBox="1"/>
            <p:nvPr/>
          </p:nvSpPr>
          <p:spPr>
            <a:xfrm>
              <a:off x="7197951" y="1243691"/>
              <a:ext cx="2332200" cy="5196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500">
                  <a:solidFill>
                    <a:schemeClr val="lt1"/>
                  </a:solidFill>
                  <a:latin typeface="Poppins Light"/>
                  <a:ea typeface="Poppins Light"/>
                  <a:cs typeface="Poppins Light"/>
                  <a:sym typeface="Poppins Light"/>
                </a:rPr>
                <a:t>Book before April 15th </a:t>
              </a:r>
              <a:endParaRPr sz="1500">
                <a:solidFill>
                  <a:schemeClr val="lt1"/>
                </a:solidFill>
                <a:latin typeface="Poppins Light"/>
                <a:ea typeface="Poppins Light"/>
                <a:cs typeface="Poppins Light"/>
                <a:sym typeface="Poppins Light"/>
              </a:endParaRPr>
            </a:p>
            <a:p>
              <a:pPr indent="0" lvl="0" marL="0" rtl="0" algn="l">
                <a:lnSpc>
                  <a:spcPct val="125000"/>
                </a:lnSpc>
                <a:spcBef>
                  <a:spcPts val="0"/>
                </a:spcBef>
                <a:spcAft>
                  <a:spcPts val="0"/>
                </a:spcAft>
                <a:buNone/>
              </a:pPr>
              <a:r>
                <a:rPr lang="uk" sz="1500">
                  <a:solidFill>
                    <a:schemeClr val="lt1"/>
                  </a:solidFill>
                  <a:latin typeface="Poppins Light"/>
                  <a:ea typeface="Poppins Light"/>
                  <a:cs typeface="Poppins Light"/>
                  <a:sym typeface="Poppins Light"/>
                </a:rPr>
                <a:t>and get exclusive offers!</a:t>
              </a:r>
              <a:endParaRPr sz="1500">
                <a:solidFill>
                  <a:schemeClr val="lt1"/>
                </a:solidFill>
                <a:latin typeface="Poppins Light"/>
                <a:ea typeface="Poppins Light"/>
                <a:cs typeface="Poppins Light"/>
                <a:sym typeface="Poppins Light"/>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4"/>
          <p:cNvPicPr preferRelativeResize="0"/>
          <p:nvPr/>
        </p:nvPicPr>
        <p:blipFill rotWithShape="1">
          <a:blip r:embed="rId3">
            <a:alphaModFix/>
          </a:blip>
          <a:srcRect b="65336" l="9825" r="9833" t="1663"/>
          <a:stretch/>
        </p:blipFill>
        <p:spPr>
          <a:xfrm flipH="1" rot="10800000">
            <a:off x="-7175" y="-6300"/>
            <a:ext cx="3122400" cy="2565000"/>
          </a:xfrm>
          <a:prstGeom prst="round1Rect">
            <a:avLst>
              <a:gd fmla="val 7180" name="adj"/>
            </a:avLst>
          </a:prstGeom>
          <a:noFill/>
          <a:ln>
            <a:noFill/>
          </a:ln>
        </p:spPr>
      </p:pic>
      <p:grpSp>
        <p:nvGrpSpPr>
          <p:cNvPr id="102" name="Google Shape;102;p14"/>
          <p:cNvGrpSpPr/>
          <p:nvPr/>
        </p:nvGrpSpPr>
        <p:grpSpPr>
          <a:xfrm>
            <a:off x="3398611" y="0"/>
            <a:ext cx="3214800" cy="7772400"/>
            <a:chOff x="3483961" y="-439225"/>
            <a:chExt cx="3214800" cy="7772400"/>
          </a:xfrm>
        </p:grpSpPr>
        <p:pic>
          <p:nvPicPr>
            <p:cNvPr id="103" name="Google Shape;103;p14"/>
            <p:cNvPicPr preferRelativeResize="0"/>
            <p:nvPr/>
          </p:nvPicPr>
          <p:blipFill rotWithShape="1">
            <a:blip r:embed="rId4">
              <a:alphaModFix/>
            </a:blip>
            <a:srcRect b="0" l="11071" r="68112" t="0"/>
            <a:stretch/>
          </p:blipFill>
          <p:spPr>
            <a:xfrm>
              <a:off x="3483962" y="-439225"/>
              <a:ext cx="3214798" cy="7772400"/>
            </a:xfrm>
            <a:prstGeom prst="rect">
              <a:avLst/>
            </a:prstGeom>
            <a:noFill/>
            <a:ln>
              <a:noFill/>
            </a:ln>
          </p:spPr>
        </p:pic>
        <p:sp>
          <p:nvSpPr>
            <p:cNvPr id="104" name="Google Shape;104;p14"/>
            <p:cNvSpPr/>
            <p:nvPr/>
          </p:nvSpPr>
          <p:spPr>
            <a:xfrm>
              <a:off x="3483961" y="-439225"/>
              <a:ext cx="3214800" cy="7772400"/>
            </a:xfrm>
            <a:prstGeom prst="rect">
              <a:avLst/>
            </a:prstGeom>
            <a:solidFill>
              <a:srgbClr val="1A3E39">
                <a:alpha val="847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5" name="Google Shape;105;p14"/>
          <p:cNvGrpSpPr/>
          <p:nvPr/>
        </p:nvGrpSpPr>
        <p:grpSpPr>
          <a:xfrm>
            <a:off x="6896875" y="2249800"/>
            <a:ext cx="344050" cy="79800"/>
            <a:chOff x="9383125" y="7088650"/>
            <a:chExt cx="344050" cy="79800"/>
          </a:xfrm>
        </p:grpSpPr>
        <p:sp>
          <p:nvSpPr>
            <p:cNvPr id="106" name="Google Shape;106;p14"/>
            <p:cNvSpPr/>
            <p:nvPr/>
          </p:nvSpPr>
          <p:spPr>
            <a:xfrm>
              <a:off x="9383125" y="7088650"/>
              <a:ext cx="79800" cy="79800"/>
            </a:xfrm>
            <a:prstGeom prst="ellipse">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4"/>
            <p:cNvSpPr/>
            <p:nvPr/>
          </p:nvSpPr>
          <p:spPr>
            <a:xfrm>
              <a:off x="9515250" y="7088650"/>
              <a:ext cx="79800" cy="79800"/>
            </a:xfrm>
            <a:prstGeom prst="ellipse">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4"/>
            <p:cNvSpPr/>
            <p:nvPr/>
          </p:nvSpPr>
          <p:spPr>
            <a:xfrm>
              <a:off x="9647375" y="7088650"/>
              <a:ext cx="79800" cy="79800"/>
            </a:xfrm>
            <a:prstGeom prst="ellipse">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9" name="Google Shape;109;p14"/>
          <p:cNvSpPr txBox="1"/>
          <p:nvPr/>
        </p:nvSpPr>
        <p:spPr>
          <a:xfrm>
            <a:off x="6896875" y="720843"/>
            <a:ext cx="2332200" cy="221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600">
                <a:solidFill>
                  <a:srgbClr val="3C5B57"/>
                </a:solidFill>
                <a:latin typeface="Poppins SemiBold"/>
                <a:ea typeface="Poppins SemiBold"/>
                <a:cs typeface="Poppins SemiBold"/>
                <a:sym typeface="Poppins SemiBold"/>
              </a:rPr>
              <a:t>WHY CHOOSE US</a:t>
            </a:r>
            <a:endParaRPr sz="1600">
              <a:solidFill>
                <a:srgbClr val="3C5B57"/>
              </a:solidFill>
              <a:latin typeface="Poppins SemiBold"/>
              <a:ea typeface="Poppins SemiBold"/>
              <a:cs typeface="Poppins SemiBold"/>
              <a:sym typeface="Poppins SemiBold"/>
            </a:endParaRPr>
          </a:p>
        </p:txBody>
      </p:sp>
      <p:sp>
        <p:nvSpPr>
          <p:cNvPr id="110" name="Google Shape;110;p14"/>
          <p:cNvSpPr txBox="1"/>
          <p:nvPr/>
        </p:nvSpPr>
        <p:spPr>
          <a:xfrm>
            <a:off x="6896875" y="1232050"/>
            <a:ext cx="2801400" cy="7881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Whether you dream of savoring local delicacies in quaint European towns or embarking on a thrilling safari in Africa, let WanderVista Escapes handle every detail. We create itineraries that ensure your journey is seamless, memorable, and safe.</a:t>
            </a:r>
            <a:endParaRPr sz="800">
              <a:solidFill>
                <a:srgbClr val="3C5B57"/>
              </a:solidFill>
              <a:latin typeface="Poppins"/>
              <a:ea typeface="Poppins"/>
              <a:cs typeface="Poppins"/>
              <a:sym typeface="Poppins"/>
            </a:endParaRPr>
          </a:p>
        </p:txBody>
      </p:sp>
      <p:grpSp>
        <p:nvGrpSpPr>
          <p:cNvPr id="111" name="Google Shape;111;p14"/>
          <p:cNvGrpSpPr/>
          <p:nvPr/>
        </p:nvGrpSpPr>
        <p:grpSpPr>
          <a:xfrm>
            <a:off x="6892875" y="2559250"/>
            <a:ext cx="2852700" cy="929205"/>
            <a:chOff x="6892875" y="2559250"/>
            <a:chExt cx="2852700" cy="929205"/>
          </a:xfrm>
        </p:grpSpPr>
        <p:sp>
          <p:nvSpPr>
            <p:cNvPr id="112" name="Google Shape;112;p14"/>
            <p:cNvSpPr/>
            <p:nvPr/>
          </p:nvSpPr>
          <p:spPr>
            <a:xfrm>
              <a:off x="6892875" y="2559250"/>
              <a:ext cx="2852700" cy="738600"/>
            </a:xfrm>
            <a:prstGeom prst="roundRect">
              <a:avLst>
                <a:gd fmla="val 16667" name="adj"/>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14"/>
            <p:cNvSpPr txBox="1"/>
            <p:nvPr/>
          </p:nvSpPr>
          <p:spPr>
            <a:xfrm>
              <a:off x="7575824" y="2689775"/>
              <a:ext cx="20820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100">
                  <a:solidFill>
                    <a:schemeClr val="lt1"/>
                  </a:solidFill>
                  <a:latin typeface="Poppins SemiBold"/>
                  <a:ea typeface="Poppins SemiBold"/>
                  <a:cs typeface="Poppins SemiBold"/>
                  <a:sym typeface="Poppins SemiBold"/>
                </a:rPr>
                <a:t>Stress-Free Planning</a:t>
              </a:r>
              <a:endParaRPr sz="1100">
                <a:solidFill>
                  <a:schemeClr val="lt1"/>
                </a:solidFill>
                <a:latin typeface="Poppins SemiBold"/>
                <a:ea typeface="Poppins SemiBold"/>
                <a:cs typeface="Poppins SemiBold"/>
                <a:sym typeface="Poppins SemiBold"/>
              </a:endParaRPr>
            </a:p>
          </p:txBody>
        </p:sp>
        <p:sp>
          <p:nvSpPr>
            <p:cNvPr id="114" name="Google Shape;114;p14"/>
            <p:cNvSpPr txBox="1"/>
            <p:nvPr/>
          </p:nvSpPr>
          <p:spPr>
            <a:xfrm>
              <a:off x="7575824" y="2870281"/>
              <a:ext cx="2082000" cy="2895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We handle bookings, transport, and all the logistics.</a:t>
              </a:r>
              <a:endParaRPr sz="800">
                <a:solidFill>
                  <a:schemeClr val="lt1"/>
                </a:solidFill>
                <a:latin typeface="Poppins"/>
                <a:ea typeface="Poppins"/>
                <a:cs typeface="Poppins"/>
                <a:sym typeface="Poppins"/>
              </a:endParaRPr>
            </a:p>
          </p:txBody>
        </p:sp>
        <p:sp>
          <p:nvSpPr>
            <p:cNvPr id="115" name="Google Shape;115;p14"/>
            <p:cNvSpPr txBox="1"/>
            <p:nvPr/>
          </p:nvSpPr>
          <p:spPr>
            <a:xfrm>
              <a:off x="7114070" y="2615755"/>
              <a:ext cx="2332200" cy="872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6300">
                  <a:solidFill>
                    <a:srgbClr val="D3D8D7"/>
                  </a:solidFill>
                  <a:latin typeface="Poppins"/>
                  <a:ea typeface="Poppins"/>
                  <a:cs typeface="Poppins"/>
                  <a:sym typeface="Poppins"/>
                </a:rPr>
                <a:t>1</a:t>
              </a:r>
              <a:endParaRPr b="1" sz="6300">
                <a:solidFill>
                  <a:srgbClr val="D3D8D7"/>
                </a:solidFill>
                <a:latin typeface="Poppins"/>
                <a:ea typeface="Poppins"/>
                <a:cs typeface="Poppins"/>
                <a:sym typeface="Poppins"/>
              </a:endParaRPr>
            </a:p>
          </p:txBody>
        </p:sp>
      </p:grpSp>
      <p:grpSp>
        <p:nvGrpSpPr>
          <p:cNvPr id="116" name="Google Shape;116;p14"/>
          <p:cNvGrpSpPr/>
          <p:nvPr/>
        </p:nvGrpSpPr>
        <p:grpSpPr>
          <a:xfrm>
            <a:off x="6892875" y="3825605"/>
            <a:ext cx="2852700" cy="929210"/>
            <a:chOff x="6892875" y="3765382"/>
            <a:chExt cx="2852700" cy="929210"/>
          </a:xfrm>
        </p:grpSpPr>
        <p:sp>
          <p:nvSpPr>
            <p:cNvPr id="117" name="Google Shape;117;p14"/>
            <p:cNvSpPr/>
            <p:nvPr/>
          </p:nvSpPr>
          <p:spPr>
            <a:xfrm>
              <a:off x="6892875" y="3765382"/>
              <a:ext cx="2852700" cy="738600"/>
            </a:xfrm>
            <a:prstGeom prst="roundRect">
              <a:avLst>
                <a:gd fmla="val 16667" name="adj"/>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4"/>
            <p:cNvSpPr txBox="1"/>
            <p:nvPr/>
          </p:nvSpPr>
          <p:spPr>
            <a:xfrm>
              <a:off x="7033007" y="3821892"/>
              <a:ext cx="2332200" cy="872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6300">
                  <a:solidFill>
                    <a:srgbClr val="D3D8D7"/>
                  </a:solidFill>
                  <a:latin typeface="Poppins"/>
                  <a:ea typeface="Poppins"/>
                  <a:cs typeface="Poppins"/>
                  <a:sym typeface="Poppins"/>
                </a:rPr>
                <a:t>2</a:t>
              </a:r>
              <a:endParaRPr b="1" sz="6300">
                <a:solidFill>
                  <a:srgbClr val="D3D8D7"/>
                </a:solidFill>
                <a:latin typeface="Poppins"/>
                <a:ea typeface="Poppins"/>
                <a:cs typeface="Poppins"/>
                <a:sym typeface="Poppins"/>
              </a:endParaRPr>
            </a:p>
          </p:txBody>
        </p:sp>
        <p:sp>
          <p:nvSpPr>
            <p:cNvPr id="119" name="Google Shape;119;p14"/>
            <p:cNvSpPr txBox="1"/>
            <p:nvPr/>
          </p:nvSpPr>
          <p:spPr>
            <a:xfrm>
              <a:off x="7575824" y="3895900"/>
              <a:ext cx="20820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100">
                  <a:solidFill>
                    <a:schemeClr val="lt1"/>
                  </a:solidFill>
                  <a:latin typeface="Poppins SemiBold"/>
                  <a:ea typeface="Poppins SemiBold"/>
                  <a:cs typeface="Poppins SemiBold"/>
                  <a:sym typeface="Poppins SemiBold"/>
                </a:rPr>
                <a:t>24/7 Support</a:t>
              </a:r>
              <a:endParaRPr sz="1100">
                <a:solidFill>
                  <a:schemeClr val="lt1"/>
                </a:solidFill>
                <a:latin typeface="Poppins SemiBold"/>
                <a:ea typeface="Poppins SemiBold"/>
                <a:cs typeface="Poppins SemiBold"/>
                <a:sym typeface="Poppins SemiBold"/>
              </a:endParaRPr>
            </a:p>
          </p:txBody>
        </p:sp>
        <p:sp>
          <p:nvSpPr>
            <p:cNvPr id="120" name="Google Shape;120;p14"/>
            <p:cNvSpPr txBox="1"/>
            <p:nvPr/>
          </p:nvSpPr>
          <p:spPr>
            <a:xfrm>
              <a:off x="7575824" y="4076418"/>
              <a:ext cx="2082000" cy="2895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Our dedicated helpline means we’re always just a call away.</a:t>
              </a:r>
              <a:endParaRPr sz="800">
                <a:solidFill>
                  <a:schemeClr val="lt1"/>
                </a:solidFill>
                <a:latin typeface="Poppins"/>
                <a:ea typeface="Poppins"/>
                <a:cs typeface="Poppins"/>
                <a:sym typeface="Poppins"/>
              </a:endParaRPr>
            </a:p>
          </p:txBody>
        </p:sp>
      </p:grpSp>
      <p:grpSp>
        <p:nvGrpSpPr>
          <p:cNvPr id="121" name="Google Shape;121;p14"/>
          <p:cNvGrpSpPr/>
          <p:nvPr/>
        </p:nvGrpSpPr>
        <p:grpSpPr>
          <a:xfrm>
            <a:off x="6892875" y="5091965"/>
            <a:ext cx="2852700" cy="919695"/>
            <a:chOff x="6892875" y="3765382"/>
            <a:chExt cx="2852700" cy="919695"/>
          </a:xfrm>
        </p:grpSpPr>
        <p:sp>
          <p:nvSpPr>
            <p:cNvPr id="122" name="Google Shape;122;p14"/>
            <p:cNvSpPr/>
            <p:nvPr/>
          </p:nvSpPr>
          <p:spPr>
            <a:xfrm>
              <a:off x="6892875" y="3765382"/>
              <a:ext cx="2852700" cy="738600"/>
            </a:xfrm>
            <a:prstGeom prst="roundRect">
              <a:avLst>
                <a:gd fmla="val 16667" name="adj"/>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p14"/>
            <p:cNvSpPr txBox="1"/>
            <p:nvPr/>
          </p:nvSpPr>
          <p:spPr>
            <a:xfrm>
              <a:off x="7018201" y="3812377"/>
              <a:ext cx="2332200" cy="872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6300">
                  <a:solidFill>
                    <a:srgbClr val="D3D8D7"/>
                  </a:solidFill>
                  <a:latin typeface="Poppins"/>
                  <a:ea typeface="Poppins"/>
                  <a:cs typeface="Poppins"/>
                  <a:sym typeface="Poppins"/>
                </a:rPr>
                <a:t>3</a:t>
              </a:r>
              <a:endParaRPr b="1" sz="6300">
                <a:solidFill>
                  <a:srgbClr val="D3D8D7"/>
                </a:solidFill>
                <a:latin typeface="Poppins"/>
                <a:ea typeface="Poppins"/>
                <a:cs typeface="Poppins"/>
                <a:sym typeface="Poppins"/>
              </a:endParaRPr>
            </a:p>
          </p:txBody>
        </p:sp>
        <p:sp>
          <p:nvSpPr>
            <p:cNvPr id="124" name="Google Shape;124;p14"/>
            <p:cNvSpPr txBox="1"/>
            <p:nvPr/>
          </p:nvSpPr>
          <p:spPr>
            <a:xfrm>
              <a:off x="7575824" y="3895900"/>
              <a:ext cx="20820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100">
                  <a:solidFill>
                    <a:schemeClr val="lt1"/>
                  </a:solidFill>
                  <a:latin typeface="Poppins SemiBold"/>
                  <a:ea typeface="Poppins SemiBold"/>
                  <a:cs typeface="Poppins SemiBold"/>
                  <a:sym typeface="Poppins SemiBold"/>
                </a:rPr>
                <a:t>Safe &amp; Secure</a:t>
              </a:r>
              <a:endParaRPr sz="1100">
                <a:solidFill>
                  <a:schemeClr val="lt1"/>
                </a:solidFill>
                <a:latin typeface="Poppins SemiBold"/>
                <a:ea typeface="Poppins SemiBold"/>
                <a:cs typeface="Poppins SemiBold"/>
                <a:sym typeface="Poppins SemiBold"/>
              </a:endParaRPr>
            </a:p>
          </p:txBody>
        </p:sp>
        <p:sp>
          <p:nvSpPr>
            <p:cNvPr id="125" name="Google Shape;125;p14"/>
            <p:cNvSpPr txBox="1"/>
            <p:nvPr/>
          </p:nvSpPr>
          <p:spPr>
            <a:xfrm>
              <a:off x="7575824" y="4076418"/>
              <a:ext cx="2082000" cy="2895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Travel with peace of mind—our vetted partners uphold the highest standards.</a:t>
              </a:r>
              <a:endParaRPr sz="800">
                <a:solidFill>
                  <a:schemeClr val="lt1"/>
                </a:solidFill>
                <a:latin typeface="Poppins"/>
                <a:ea typeface="Poppins"/>
                <a:cs typeface="Poppins"/>
                <a:sym typeface="Poppins"/>
              </a:endParaRPr>
            </a:p>
          </p:txBody>
        </p:sp>
      </p:grpSp>
      <p:grpSp>
        <p:nvGrpSpPr>
          <p:cNvPr id="126" name="Google Shape;126;p14"/>
          <p:cNvGrpSpPr/>
          <p:nvPr/>
        </p:nvGrpSpPr>
        <p:grpSpPr>
          <a:xfrm>
            <a:off x="6892875" y="6348811"/>
            <a:ext cx="2852700" cy="919184"/>
            <a:chOff x="6892875" y="3765382"/>
            <a:chExt cx="2852700" cy="919184"/>
          </a:xfrm>
        </p:grpSpPr>
        <p:sp>
          <p:nvSpPr>
            <p:cNvPr id="127" name="Google Shape;127;p14"/>
            <p:cNvSpPr/>
            <p:nvPr/>
          </p:nvSpPr>
          <p:spPr>
            <a:xfrm>
              <a:off x="6892875" y="3765382"/>
              <a:ext cx="2852700" cy="738600"/>
            </a:xfrm>
            <a:prstGeom prst="roundRect">
              <a:avLst>
                <a:gd fmla="val 16667" name="adj"/>
              </a:avLst>
            </a:prstGeom>
            <a:solidFill>
              <a:srgbClr val="3C5B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 name="Google Shape;128;p14"/>
            <p:cNvSpPr txBox="1"/>
            <p:nvPr/>
          </p:nvSpPr>
          <p:spPr>
            <a:xfrm>
              <a:off x="6978719" y="3811865"/>
              <a:ext cx="2332200" cy="872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uk" sz="6300">
                  <a:solidFill>
                    <a:srgbClr val="D3D8D7"/>
                  </a:solidFill>
                  <a:latin typeface="Poppins"/>
                  <a:ea typeface="Poppins"/>
                  <a:cs typeface="Poppins"/>
                  <a:sym typeface="Poppins"/>
                </a:rPr>
                <a:t>4</a:t>
              </a:r>
              <a:endParaRPr b="1" sz="6300">
                <a:solidFill>
                  <a:srgbClr val="D3D8D7"/>
                </a:solidFill>
                <a:latin typeface="Poppins"/>
                <a:ea typeface="Poppins"/>
                <a:cs typeface="Poppins"/>
                <a:sym typeface="Poppins"/>
              </a:endParaRPr>
            </a:p>
          </p:txBody>
        </p:sp>
        <p:sp>
          <p:nvSpPr>
            <p:cNvPr id="129" name="Google Shape;129;p14"/>
            <p:cNvSpPr txBox="1"/>
            <p:nvPr/>
          </p:nvSpPr>
          <p:spPr>
            <a:xfrm>
              <a:off x="7575824" y="3895900"/>
              <a:ext cx="2082000" cy="15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100">
                  <a:solidFill>
                    <a:schemeClr val="lt1"/>
                  </a:solidFill>
                  <a:latin typeface="Poppins SemiBold"/>
                  <a:ea typeface="Poppins SemiBold"/>
                  <a:cs typeface="Poppins SemiBold"/>
                  <a:sym typeface="Poppins SemiBold"/>
                </a:rPr>
                <a:t>Exclusive Perks</a:t>
              </a:r>
              <a:endParaRPr sz="1100">
                <a:solidFill>
                  <a:schemeClr val="lt1"/>
                </a:solidFill>
                <a:latin typeface="Poppins SemiBold"/>
                <a:ea typeface="Poppins SemiBold"/>
                <a:cs typeface="Poppins SemiBold"/>
                <a:sym typeface="Poppins SemiBold"/>
              </a:endParaRPr>
            </a:p>
          </p:txBody>
        </p:sp>
        <p:sp>
          <p:nvSpPr>
            <p:cNvPr id="130" name="Google Shape;130;p14"/>
            <p:cNvSpPr txBox="1"/>
            <p:nvPr/>
          </p:nvSpPr>
          <p:spPr>
            <a:xfrm>
              <a:off x="7575824" y="4076418"/>
              <a:ext cx="2082000" cy="2895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Enjoy early check-ins, room upgrades, and custom excursions.</a:t>
              </a:r>
              <a:endParaRPr sz="800">
                <a:solidFill>
                  <a:schemeClr val="lt1"/>
                </a:solidFill>
                <a:latin typeface="Poppins"/>
                <a:ea typeface="Poppins"/>
                <a:cs typeface="Poppins"/>
                <a:sym typeface="Poppins"/>
              </a:endParaRPr>
            </a:p>
          </p:txBody>
        </p:sp>
      </p:grpSp>
      <p:sp>
        <p:nvSpPr>
          <p:cNvPr id="131" name="Google Shape;131;p14"/>
          <p:cNvSpPr/>
          <p:nvPr/>
        </p:nvSpPr>
        <p:spPr>
          <a:xfrm>
            <a:off x="3591975" y="180000"/>
            <a:ext cx="2841300" cy="7412400"/>
          </a:xfrm>
          <a:prstGeom prst="roundRect">
            <a:avLst>
              <a:gd fmla="val 5192"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4"/>
          <p:cNvSpPr txBox="1"/>
          <p:nvPr/>
        </p:nvSpPr>
        <p:spPr>
          <a:xfrm>
            <a:off x="3897825" y="720843"/>
            <a:ext cx="2332200" cy="221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uk" sz="1600">
                <a:solidFill>
                  <a:schemeClr val="lt1"/>
                </a:solidFill>
                <a:latin typeface="Poppins SemiBold"/>
                <a:ea typeface="Poppins SemiBold"/>
                <a:cs typeface="Poppins SemiBold"/>
                <a:sym typeface="Poppins SemiBold"/>
              </a:rPr>
              <a:t>PACKAGE HIGHLIGHTS</a:t>
            </a:r>
            <a:endParaRPr sz="1600">
              <a:solidFill>
                <a:schemeClr val="lt1"/>
              </a:solidFill>
              <a:latin typeface="Poppins SemiBold"/>
              <a:ea typeface="Poppins SemiBold"/>
              <a:cs typeface="Poppins SemiBold"/>
              <a:sym typeface="Poppins SemiBold"/>
            </a:endParaRPr>
          </a:p>
        </p:txBody>
      </p:sp>
      <p:grpSp>
        <p:nvGrpSpPr>
          <p:cNvPr id="133" name="Google Shape;133;p14"/>
          <p:cNvGrpSpPr/>
          <p:nvPr/>
        </p:nvGrpSpPr>
        <p:grpSpPr>
          <a:xfrm>
            <a:off x="3897825" y="1252325"/>
            <a:ext cx="2275850" cy="1707375"/>
            <a:chOff x="3897825" y="1252325"/>
            <a:chExt cx="2275850" cy="1707375"/>
          </a:xfrm>
        </p:grpSpPr>
        <p:sp>
          <p:nvSpPr>
            <p:cNvPr id="134" name="Google Shape;134;p14"/>
            <p:cNvSpPr txBox="1"/>
            <p:nvPr/>
          </p:nvSpPr>
          <p:spPr>
            <a:xfrm>
              <a:off x="3897825" y="1252325"/>
              <a:ext cx="2241900" cy="1692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1100">
                  <a:solidFill>
                    <a:schemeClr val="lt1"/>
                  </a:solidFill>
                  <a:latin typeface="Poppins"/>
                  <a:ea typeface="Poppins"/>
                  <a:cs typeface="Poppins"/>
                  <a:sym typeface="Poppins"/>
                </a:rPr>
                <a:t>Personalized Itineraries</a:t>
              </a:r>
              <a:endParaRPr b="1" sz="1100">
                <a:solidFill>
                  <a:schemeClr val="lt1"/>
                </a:solidFill>
                <a:latin typeface="Poppins"/>
                <a:ea typeface="Poppins"/>
                <a:cs typeface="Poppins"/>
                <a:sym typeface="Poppins"/>
              </a:endParaRPr>
            </a:p>
          </p:txBody>
        </p:sp>
        <p:grpSp>
          <p:nvGrpSpPr>
            <p:cNvPr id="135" name="Google Shape;135;p14"/>
            <p:cNvGrpSpPr/>
            <p:nvPr/>
          </p:nvGrpSpPr>
          <p:grpSpPr>
            <a:xfrm>
              <a:off x="3897900" y="1673000"/>
              <a:ext cx="2275775" cy="1286700"/>
              <a:chOff x="3897900" y="1673000"/>
              <a:chExt cx="2275775" cy="1286700"/>
            </a:xfrm>
          </p:grpSpPr>
          <p:sp>
            <p:nvSpPr>
              <p:cNvPr id="136" name="Google Shape;136;p14"/>
              <p:cNvSpPr txBox="1"/>
              <p:nvPr/>
            </p:nvSpPr>
            <p:spPr>
              <a:xfrm>
                <a:off x="4151075" y="1673000"/>
                <a:ext cx="2022600" cy="12867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Our dedicated travel consultants work closely with you to design a journey that reflects your unique style, interests, and pace. Whether you’re seeking adrenaline-fueled adventures or leisurely cultural tours, we balance each day’s schedule with must-see highlights and hidden gems.</a:t>
                </a:r>
                <a:endParaRPr sz="800">
                  <a:solidFill>
                    <a:schemeClr val="lt1"/>
                  </a:solidFill>
                  <a:latin typeface="Poppins"/>
                  <a:ea typeface="Poppins"/>
                  <a:cs typeface="Poppins"/>
                  <a:sym typeface="Poppins"/>
                </a:endParaRPr>
              </a:p>
            </p:txBody>
          </p:sp>
          <p:sp>
            <p:nvSpPr>
              <p:cNvPr id="137" name="Google Shape;137;p14"/>
              <p:cNvSpPr/>
              <p:nvPr/>
            </p:nvSpPr>
            <p:spPr>
              <a:xfrm>
                <a:off x="3897900" y="16920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nvGrpSpPr>
          <p:cNvPr id="138" name="Google Shape;138;p14"/>
          <p:cNvGrpSpPr/>
          <p:nvPr/>
        </p:nvGrpSpPr>
        <p:grpSpPr>
          <a:xfrm>
            <a:off x="3897825" y="3494867"/>
            <a:ext cx="2241900" cy="1873566"/>
            <a:chOff x="3897825" y="3409134"/>
            <a:chExt cx="2241900" cy="1873566"/>
          </a:xfrm>
        </p:grpSpPr>
        <p:sp>
          <p:nvSpPr>
            <p:cNvPr id="139" name="Google Shape;139;p14"/>
            <p:cNvSpPr txBox="1"/>
            <p:nvPr/>
          </p:nvSpPr>
          <p:spPr>
            <a:xfrm>
              <a:off x="3897825" y="3409134"/>
              <a:ext cx="2241900" cy="1692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1100">
                  <a:solidFill>
                    <a:schemeClr val="lt1"/>
                  </a:solidFill>
                  <a:latin typeface="Poppins"/>
                  <a:ea typeface="Poppins"/>
                  <a:cs typeface="Poppins"/>
                  <a:sym typeface="Poppins"/>
                </a:rPr>
                <a:t>Expert Local Guides</a:t>
              </a:r>
              <a:endParaRPr b="1" sz="1100">
                <a:solidFill>
                  <a:schemeClr val="lt1"/>
                </a:solidFill>
                <a:latin typeface="Poppins"/>
                <a:ea typeface="Poppins"/>
                <a:cs typeface="Poppins"/>
                <a:sym typeface="Poppins"/>
              </a:endParaRPr>
            </a:p>
          </p:txBody>
        </p:sp>
        <p:grpSp>
          <p:nvGrpSpPr>
            <p:cNvPr id="140" name="Google Shape;140;p14"/>
            <p:cNvGrpSpPr/>
            <p:nvPr/>
          </p:nvGrpSpPr>
          <p:grpSpPr>
            <a:xfrm>
              <a:off x="3897900" y="3829800"/>
              <a:ext cx="2209475" cy="1452900"/>
              <a:chOff x="3897900" y="1672991"/>
              <a:chExt cx="2209475" cy="1452900"/>
            </a:xfrm>
          </p:grpSpPr>
          <p:sp>
            <p:nvSpPr>
              <p:cNvPr id="141" name="Google Shape;141;p14"/>
              <p:cNvSpPr txBox="1"/>
              <p:nvPr/>
            </p:nvSpPr>
            <p:spPr>
              <a:xfrm>
                <a:off x="4151075" y="1672991"/>
                <a:ext cx="1956300" cy="14529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Gain insider access to the culture, traditions, and history of each region through our network of certified guides. With their deep-rooted knowledge and friendly approach, you discover authentic neighborhoods, sample local cuisine, and learn fascinating stories that go beyond the guidebook.</a:t>
                </a:r>
                <a:endParaRPr sz="800">
                  <a:solidFill>
                    <a:schemeClr val="lt1"/>
                  </a:solidFill>
                  <a:latin typeface="Poppins"/>
                  <a:ea typeface="Poppins"/>
                  <a:cs typeface="Poppins"/>
                  <a:sym typeface="Poppins"/>
                </a:endParaRPr>
              </a:p>
            </p:txBody>
          </p:sp>
          <p:sp>
            <p:nvSpPr>
              <p:cNvPr id="142" name="Google Shape;142;p14"/>
              <p:cNvSpPr/>
              <p:nvPr/>
            </p:nvSpPr>
            <p:spPr>
              <a:xfrm>
                <a:off x="3897900" y="16920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nvGrpSpPr>
          <p:cNvPr id="143" name="Google Shape;143;p14"/>
          <p:cNvGrpSpPr/>
          <p:nvPr/>
        </p:nvGrpSpPr>
        <p:grpSpPr>
          <a:xfrm>
            <a:off x="3897825" y="5903601"/>
            <a:ext cx="2241900" cy="1208766"/>
            <a:chOff x="3897825" y="5732134"/>
            <a:chExt cx="2241900" cy="1208766"/>
          </a:xfrm>
        </p:grpSpPr>
        <p:sp>
          <p:nvSpPr>
            <p:cNvPr id="144" name="Google Shape;144;p14"/>
            <p:cNvSpPr txBox="1"/>
            <p:nvPr/>
          </p:nvSpPr>
          <p:spPr>
            <a:xfrm>
              <a:off x="3897825" y="5732134"/>
              <a:ext cx="2241900" cy="1692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1100">
                  <a:solidFill>
                    <a:schemeClr val="lt1"/>
                  </a:solidFill>
                  <a:latin typeface="Poppins"/>
                  <a:ea typeface="Poppins"/>
                  <a:cs typeface="Poppins"/>
                  <a:sym typeface="Poppins"/>
                </a:rPr>
                <a:t>Flexible Travel Dates</a:t>
              </a:r>
              <a:endParaRPr b="1" sz="1100">
                <a:solidFill>
                  <a:schemeClr val="lt1"/>
                </a:solidFill>
                <a:latin typeface="Poppins"/>
                <a:ea typeface="Poppins"/>
                <a:cs typeface="Poppins"/>
                <a:sym typeface="Poppins"/>
              </a:endParaRPr>
            </a:p>
          </p:txBody>
        </p:sp>
        <p:grpSp>
          <p:nvGrpSpPr>
            <p:cNvPr id="145" name="Google Shape;145;p14"/>
            <p:cNvGrpSpPr/>
            <p:nvPr/>
          </p:nvGrpSpPr>
          <p:grpSpPr>
            <a:xfrm>
              <a:off x="3897900" y="6152800"/>
              <a:ext cx="2209475" cy="788100"/>
              <a:chOff x="3897900" y="1672991"/>
              <a:chExt cx="2209475" cy="788100"/>
            </a:xfrm>
          </p:grpSpPr>
          <p:sp>
            <p:nvSpPr>
              <p:cNvPr id="146" name="Google Shape;146;p14"/>
              <p:cNvSpPr txBox="1"/>
              <p:nvPr/>
            </p:nvSpPr>
            <p:spPr>
              <a:xfrm>
                <a:off x="4151075" y="1672991"/>
                <a:ext cx="1956300" cy="7881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chemeClr val="lt1"/>
                    </a:solidFill>
                    <a:latin typeface="Poppins"/>
                    <a:ea typeface="Poppins"/>
                    <a:cs typeface="Poppins"/>
                    <a:sym typeface="Poppins"/>
                  </a:rPr>
                  <a:t>We understand that life’s schedule can be unpredictable, which is why we offer flexible travel windows and easy rescheduling options. Choose the dates that fit your calendar.</a:t>
                </a:r>
                <a:endParaRPr sz="800">
                  <a:solidFill>
                    <a:schemeClr val="lt1"/>
                  </a:solidFill>
                  <a:latin typeface="Poppins"/>
                  <a:ea typeface="Poppins"/>
                  <a:cs typeface="Poppins"/>
                  <a:sym typeface="Poppins"/>
                </a:endParaRPr>
              </a:p>
            </p:txBody>
          </p:sp>
          <p:sp>
            <p:nvSpPr>
              <p:cNvPr id="147" name="Google Shape;147;p14"/>
              <p:cNvSpPr/>
              <p:nvPr/>
            </p:nvSpPr>
            <p:spPr>
              <a:xfrm>
                <a:off x="3897900" y="16920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nvGrpSpPr>
          <p:cNvPr id="148" name="Google Shape;148;p14"/>
          <p:cNvGrpSpPr/>
          <p:nvPr/>
        </p:nvGrpSpPr>
        <p:grpSpPr>
          <a:xfrm>
            <a:off x="180000" y="501075"/>
            <a:ext cx="344050" cy="79800"/>
            <a:chOff x="9383125" y="7088650"/>
            <a:chExt cx="344050" cy="79800"/>
          </a:xfrm>
        </p:grpSpPr>
        <p:sp>
          <p:nvSpPr>
            <p:cNvPr id="149" name="Google Shape;149;p14"/>
            <p:cNvSpPr/>
            <p:nvPr/>
          </p:nvSpPr>
          <p:spPr>
            <a:xfrm>
              <a:off x="938312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14"/>
            <p:cNvSpPr/>
            <p:nvPr/>
          </p:nvSpPr>
          <p:spPr>
            <a:xfrm>
              <a:off x="9515250"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4"/>
            <p:cNvSpPr/>
            <p:nvPr/>
          </p:nvSpPr>
          <p:spPr>
            <a:xfrm>
              <a:off x="9647375" y="7088650"/>
              <a:ext cx="79800" cy="79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52" name="Google Shape;152;p14"/>
          <p:cNvSpPr/>
          <p:nvPr/>
        </p:nvSpPr>
        <p:spPr>
          <a:xfrm>
            <a:off x="-123275" y="-112625"/>
            <a:ext cx="3057900" cy="2493000"/>
          </a:xfrm>
          <a:prstGeom prst="roundRect">
            <a:avLst>
              <a:gd fmla="val 5192"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14"/>
          <p:cNvSpPr txBox="1"/>
          <p:nvPr/>
        </p:nvSpPr>
        <p:spPr>
          <a:xfrm>
            <a:off x="274517" y="2993020"/>
            <a:ext cx="2332200" cy="529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600">
                <a:solidFill>
                  <a:srgbClr val="3C5B57"/>
                </a:solidFill>
                <a:latin typeface="Poppins SemiBold"/>
                <a:ea typeface="Poppins SemiBold"/>
                <a:cs typeface="Poppins SemiBold"/>
                <a:sym typeface="Poppins SemiBold"/>
              </a:rPr>
              <a:t>EXPLORE OUR</a:t>
            </a:r>
            <a:endParaRPr sz="1600">
              <a:solidFill>
                <a:srgbClr val="3C5B57"/>
              </a:solidFill>
              <a:latin typeface="Poppins SemiBold"/>
              <a:ea typeface="Poppins SemiBold"/>
              <a:cs typeface="Poppins SemiBold"/>
              <a:sym typeface="Poppins SemiBold"/>
            </a:endParaRPr>
          </a:p>
          <a:p>
            <a:pPr indent="0" lvl="0" marL="0" rtl="0" algn="l">
              <a:lnSpc>
                <a:spcPct val="115000"/>
              </a:lnSpc>
              <a:spcBef>
                <a:spcPts val="0"/>
              </a:spcBef>
              <a:spcAft>
                <a:spcPts val="0"/>
              </a:spcAft>
              <a:buNone/>
            </a:pPr>
            <a:r>
              <a:rPr lang="uk" sz="1600">
                <a:solidFill>
                  <a:srgbClr val="3C5B57"/>
                </a:solidFill>
                <a:latin typeface="Poppins SemiBold"/>
                <a:ea typeface="Poppins SemiBold"/>
                <a:cs typeface="Poppins SemiBold"/>
                <a:sym typeface="Poppins SemiBold"/>
              </a:rPr>
              <a:t>DESTINATIONS</a:t>
            </a:r>
            <a:endParaRPr sz="1600">
              <a:solidFill>
                <a:srgbClr val="3C5B57"/>
              </a:solidFill>
              <a:latin typeface="Poppins SemiBold"/>
              <a:ea typeface="Poppins SemiBold"/>
              <a:cs typeface="Poppins SemiBold"/>
              <a:sym typeface="Poppins SemiBold"/>
            </a:endParaRPr>
          </a:p>
        </p:txBody>
      </p:sp>
      <p:grpSp>
        <p:nvGrpSpPr>
          <p:cNvPr id="154" name="Google Shape;154;p14"/>
          <p:cNvGrpSpPr/>
          <p:nvPr/>
        </p:nvGrpSpPr>
        <p:grpSpPr>
          <a:xfrm>
            <a:off x="274517" y="3690640"/>
            <a:ext cx="2852700" cy="1004654"/>
            <a:chOff x="274517" y="3579162"/>
            <a:chExt cx="2852700" cy="1004654"/>
          </a:xfrm>
        </p:grpSpPr>
        <p:sp>
          <p:nvSpPr>
            <p:cNvPr id="155" name="Google Shape;155;p14"/>
            <p:cNvSpPr txBox="1"/>
            <p:nvPr/>
          </p:nvSpPr>
          <p:spPr>
            <a:xfrm>
              <a:off x="274517" y="3579162"/>
              <a:ext cx="2241900" cy="1692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1100">
                  <a:solidFill>
                    <a:srgbClr val="3C5B57"/>
                  </a:solidFill>
                  <a:latin typeface="Poppins"/>
                  <a:ea typeface="Poppins"/>
                  <a:cs typeface="Poppins"/>
                  <a:sym typeface="Poppins"/>
                </a:rPr>
                <a:t>Majestic Mountain Retreats</a:t>
              </a:r>
              <a:endParaRPr b="1" sz="1100">
                <a:solidFill>
                  <a:srgbClr val="3C5B57"/>
                </a:solidFill>
                <a:latin typeface="Poppins"/>
                <a:ea typeface="Poppins"/>
                <a:cs typeface="Poppins"/>
                <a:sym typeface="Poppins"/>
              </a:endParaRPr>
            </a:p>
          </p:txBody>
        </p:sp>
        <p:sp>
          <p:nvSpPr>
            <p:cNvPr id="156" name="Google Shape;156;p14"/>
            <p:cNvSpPr txBox="1"/>
            <p:nvPr/>
          </p:nvSpPr>
          <p:spPr>
            <a:xfrm>
              <a:off x="274517" y="3961916"/>
              <a:ext cx="2852700" cy="6219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Escape to awe-inspiring mountain peaks where crisp air, endless hiking trails, and breathtaking panoramic views await. Embrace early sunrises over snow-capped summits and unwind in nature’s tranquility.</a:t>
              </a:r>
              <a:endParaRPr sz="800">
                <a:solidFill>
                  <a:srgbClr val="3C5B57"/>
                </a:solidFill>
                <a:latin typeface="Poppins"/>
                <a:ea typeface="Poppins"/>
                <a:cs typeface="Poppins"/>
                <a:sym typeface="Poppins"/>
              </a:endParaRPr>
            </a:p>
          </p:txBody>
        </p:sp>
      </p:grpSp>
      <p:grpSp>
        <p:nvGrpSpPr>
          <p:cNvPr id="157" name="Google Shape;157;p14"/>
          <p:cNvGrpSpPr/>
          <p:nvPr/>
        </p:nvGrpSpPr>
        <p:grpSpPr>
          <a:xfrm>
            <a:off x="274517" y="4969970"/>
            <a:ext cx="2852700" cy="2155833"/>
            <a:chOff x="274517" y="3579150"/>
            <a:chExt cx="2852700" cy="2155833"/>
          </a:xfrm>
        </p:grpSpPr>
        <p:sp>
          <p:nvSpPr>
            <p:cNvPr id="158" name="Google Shape;158;p14"/>
            <p:cNvSpPr txBox="1"/>
            <p:nvPr/>
          </p:nvSpPr>
          <p:spPr>
            <a:xfrm>
              <a:off x="274527" y="3579150"/>
              <a:ext cx="2841300" cy="169200"/>
            </a:xfrm>
            <a:prstGeom prst="rect">
              <a:avLst/>
            </a:prstGeom>
            <a:noFill/>
            <a:ln>
              <a:noFill/>
            </a:ln>
          </p:spPr>
          <p:txBody>
            <a:bodyPr anchorCtr="0" anchor="t" bIns="0" lIns="0" spcFirstLastPara="1" rIns="0" wrap="square" tIns="0">
              <a:spAutoFit/>
            </a:bodyPr>
            <a:lstStyle/>
            <a:p>
              <a:pPr indent="0" lvl="0" marL="0" rtl="0" algn="l">
                <a:lnSpc>
                  <a:spcPct val="135000"/>
                </a:lnSpc>
                <a:spcBef>
                  <a:spcPts val="0"/>
                </a:spcBef>
                <a:spcAft>
                  <a:spcPts val="0"/>
                </a:spcAft>
                <a:buNone/>
              </a:pPr>
              <a:r>
                <a:rPr b="1" lang="uk" sz="1100">
                  <a:solidFill>
                    <a:srgbClr val="3C5B57"/>
                  </a:solidFill>
                  <a:latin typeface="Poppins"/>
                  <a:ea typeface="Poppins"/>
                  <a:cs typeface="Poppins"/>
                  <a:sym typeface="Poppins"/>
                </a:rPr>
                <a:t>Tropical Beach Paradise</a:t>
              </a:r>
              <a:endParaRPr b="1" sz="1100">
                <a:solidFill>
                  <a:srgbClr val="3C5B57"/>
                </a:solidFill>
                <a:latin typeface="Poppins"/>
                <a:ea typeface="Poppins"/>
                <a:cs typeface="Poppins"/>
                <a:sym typeface="Poppins"/>
              </a:endParaRPr>
            </a:p>
          </p:txBody>
        </p:sp>
        <p:sp>
          <p:nvSpPr>
            <p:cNvPr id="159" name="Google Shape;159;p14"/>
            <p:cNvSpPr txBox="1"/>
            <p:nvPr/>
          </p:nvSpPr>
          <p:spPr>
            <a:xfrm>
              <a:off x="274517" y="3949383"/>
              <a:ext cx="2852700" cy="1785600"/>
            </a:xfrm>
            <a:prstGeom prst="rect">
              <a:avLst/>
            </a:prstGeom>
            <a:noFill/>
            <a:ln>
              <a:noFill/>
            </a:ln>
          </p:spPr>
          <p:txBody>
            <a:bodyPr anchorCtr="0" anchor="t" bIns="0" lIns="0" spcFirstLastPara="1" rIns="0" wrap="square" tIns="0">
              <a:noAutofit/>
            </a:bodyPr>
            <a:lstStyle/>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Picture turquoise waters, swaying palm trees, and soft white sands stretching as far as the eye can see. Our beach escapes transport you to idyllic coastal havens, where lazy afternoons, colorful coral reefs, and rejuvenating spa treatments await. </a:t>
              </a:r>
              <a:endParaRPr sz="800">
                <a:solidFill>
                  <a:srgbClr val="3C5B57"/>
                </a:solidFill>
                <a:latin typeface="Poppins"/>
                <a:ea typeface="Poppins"/>
                <a:cs typeface="Poppins"/>
                <a:sym typeface="Poppins"/>
              </a:endParaRPr>
            </a:p>
            <a:p>
              <a:pPr indent="0" lvl="0" marL="0" rtl="0" algn="l">
                <a:lnSpc>
                  <a:spcPct val="135000"/>
                </a:lnSpc>
                <a:spcBef>
                  <a:spcPts val="0"/>
                </a:spcBef>
                <a:spcAft>
                  <a:spcPts val="0"/>
                </a:spcAft>
                <a:buNone/>
              </a:pPr>
              <a:r>
                <a:t/>
              </a:r>
              <a:endParaRPr sz="800">
                <a:solidFill>
                  <a:srgbClr val="3C5B57"/>
                </a:solidFill>
                <a:latin typeface="Poppins"/>
                <a:ea typeface="Poppins"/>
                <a:cs typeface="Poppins"/>
                <a:sym typeface="Poppins"/>
              </a:endParaRPr>
            </a:p>
            <a:p>
              <a:pPr indent="0" lvl="0" marL="0" rtl="0" algn="l">
                <a:lnSpc>
                  <a:spcPct val="135000"/>
                </a:lnSpc>
                <a:spcBef>
                  <a:spcPts val="0"/>
                </a:spcBef>
                <a:spcAft>
                  <a:spcPts val="0"/>
                </a:spcAft>
                <a:buNone/>
              </a:pPr>
              <a:r>
                <a:rPr lang="uk" sz="800">
                  <a:solidFill>
                    <a:srgbClr val="3C5B57"/>
                  </a:solidFill>
                  <a:latin typeface="Poppins"/>
                  <a:ea typeface="Poppins"/>
                  <a:cs typeface="Poppins"/>
                  <a:sym typeface="Poppins"/>
                </a:rPr>
                <a:t>Dive into island culture by exploring vibrant marine life, sampling fresh seafood at sunset, or dancing the night away to rhythmic beach beats. Whether you crave adrenaline-pumping water sports or water sports water sports sports hammock-bound serenity.</a:t>
              </a:r>
              <a:endParaRPr sz="800">
                <a:solidFill>
                  <a:srgbClr val="3C5B57"/>
                </a:solidFill>
                <a:latin typeface="Poppins"/>
                <a:ea typeface="Poppins"/>
                <a:cs typeface="Poppins"/>
                <a:sym typeface="Poppins"/>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