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Vollkorn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Vollkorn-boldItalic.fntdata"/><Relationship Id="rId5" Type="http://schemas.openxmlformats.org/officeDocument/2006/relationships/slide" Target="slides/slide1.xml"/><Relationship Id="rId6" Type="http://schemas.openxmlformats.org/officeDocument/2006/relationships/font" Target="fonts/Vollkorn-regular.fntdata"/><Relationship Id="rId7" Type="http://schemas.openxmlformats.org/officeDocument/2006/relationships/font" Target="fonts/Vollkorn-bold.fntdata"/><Relationship Id="rId8" Type="http://schemas.openxmlformats.org/officeDocument/2006/relationships/font" Target="fonts/Vollkorn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360000" y="348130"/>
            <a:ext cx="6830950" cy="369300"/>
            <a:chOff x="360000" y="348130"/>
            <a:chExt cx="6830950" cy="36930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360000" y="348130"/>
              <a:ext cx="32583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2400">
                  <a:solidFill>
                    <a:srgbClr val="231F20"/>
                  </a:solidFill>
                  <a:latin typeface="Vollkorn"/>
                  <a:ea typeface="Vollkorn"/>
                  <a:cs typeface="Vollkorn"/>
                  <a:sym typeface="Vollkorn"/>
                </a:rPr>
                <a:t>MICHAEL BROWN</a:t>
              </a:r>
              <a:endParaRPr b="1" sz="2400">
                <a:solidFill>
                  <a:srgbClr val="231F20"/>
                </a:solidFill>
                <a:latin typeface="Vollkorn"/>
                <a:ea typeface="Vollkorn"/>
                <a:cs typeface="Vollkorn"/>
                <a:sym typeface="Vollkorn"/>
              </a:endParaRPr>
            </a:p>
          </p:txBody>
        </p:sp>
        <p:cxnSp>
          <p:nvCxnSpPr>
            <p:cNvPr id="56" name="Google Shape;56;p13"/>
            <p:cNvCxnSpPr/>
            <p:nvPr/>
          </p:nvCxnSpPr>
          <p:spPr>
            <a:xfrm>
              <a:off x="3098350" y="650319"/>
              <a:ext cx="4092600" cy="0"/>
            </a:xfrm>
            <a:prstGeom prst="straightConnector1">
              <a:avLst/>
            </a:prstGeom>
            <a:noFill/>
            <a:ln cap="flat" cmpd="sng" w="9525">
              <a:solidFill>
                <a:srgbClr val="231F20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57" name="Google Shape;57;p13"/>
          <p:cNvSpPr txBox="1"/>
          <p:nvPr/>
        </p:nvSpPr>
        <p:spPr>
          <a:xfrm>
            <a:off x="360000" y="935387"/>
            <a:ext cx="6840000" cy="3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1000">
                <a:solidFill>
                  <a:srgbClr val="414042"/>
                </a:solidFill>
                <a:latin typeface="Spartan"/>
                <a:ea typeface="Spartan"/>
                <a:cs typeface="Spartan"/>
                <a:sym typeface="Spartan"/>
              </a:rPr>
              <a:t>Email:</a:t>
            </a:r>
            <a:r>
              <a:rPr lang="uk" sz="1000">
                <a:solidFill>
                  <a:srgbClr val="414042"/>
                </a:solidFill>
                <a:latin typeface="Spartan"/>
                <a:ea typeface="Spartan"/>
                <a:cs typeface="Spartan"/>
                <a:sym typeface="Spartan"/>
              </a:rPr>
              <a:t> michael.brown@example.com | </a:t>
            </a:r>
            <a:r>
              <a:rPr lang="uk" sz="1000">
                <a:solidFill>
                  <a:srgbClr val="414042"/>
                </a:solidFill>
                <a:latin typeface="Spartan"/>
                <a:ea typeface="Spartan"/>
                <a:cs typeface="Spartan"/>
                <a:sym typeface="Spartan"/>
              </a:rPr>
              <a:t>Phone:</a:t>
            </a:r>
            <a:r>
              <a:rPr lang="uk" sz="1000">
                <a:solidFill>
                  <a:srgbClr val="414042"/>
                </a:solidFill>
                <a:latin typeface="Spartan"/>
                <a:ea typeface="Spartan"/>
                <a:cs typeface="Spartan"/>
                <a:sym typeface="Spartan"/>
              </a:rPr>
              <a:t> +1 (123) 456-7890 | </a:t>
            </a:r>
            <a:endParaRPr sz="1000">
              <a:solidFill>
                <a:srgbClr val="414042"/>
              </a:solidFill>
              <a:latin typeface="Spartan"/>
              <a:ea typeface="Spartan"/>
              <a:cs typeface="Spartan"/>
              <a:sym typeface="Spartan"/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1000">
                <a:solidFill>
                  <a:srgbClr val="414042"/>
                </a:solidFill>
                <a:latin typeface="Spartan"/>
                <a:ea typeface="Spartan"/>
                <a:cs typeface="Spartan"/>
                <a:sym typeface="Spartan"/>
              </a:rPr>
              <a:t>LinkedIn:</a:t>
            </a:r>
            <a:r>
              <a:rPr lang="uk" sz="1000">
                <a:solidFill>
                  <a:srgbClr val="414042"/>
                </a:solidFill>
                <a:latin typeface="Spartan"/>
                <a:ea typeface="Spartan"/>
                <a:cs typeface="Spartan"/>
                <a:sym typeface="Spartan"/>
              </a:rPr>
              <a:t> linkedin.com/in/yourname | </a:t>
            </a:r>
            <a:r>
              <a:rPr lang="uk" sz="1000">
                <a:solidFill>
                  <a:srgbClr val="414042"/>
                </a:solidFill>
                <a:latin typeface="Spartan"/>
                <a:ea typeface="Spartan"/>
                <a:cs typeface="Spartan"/>
                <a:sym typeface="Spartan"/>
              </a:rPr>
              <a:t>GitHub:</a:t>
            </a:r>
            <a:r>
              <a:rPr lang="uk" sz="1000">
                <a:solidFill>
                  <a:srgbClr val="414042"/>
                </a:solidFill>
                <a:latin typeface="Spartan"/>
                <a:ea typeface="Spartan"/>
                <a:cs typeface="Spartan"/>
                <a:sym typeface="Spartan"/>
              </a:rPr>
              <a:t> github.com/yourname</a:t>
            </a:r>
            <a:r>
              <a:rPr lang="uk" sz="1000">
                <a:solidFill>
                  <a:srgbClr val="414042"/>
                </a:solidFill>
                <a:latin typeface="Spartan"/>
                <a:ea typeface="Spartan"/>
                <a:cs typeface="Spartan"/>
                <a:sym typeface="Spartan"/>
              </a:rPr>
              <a:t> |</a:t>
            </a:r>
            <a:endParaRPr sz="1000">
              <a:solidFill>
                <a:srgbClr val="414042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grpSp>
        <p:nvGrpSpPr>
          <p:cNvPr id="58" name="Google Shape;58;p13"/>
          <p:cNvGrpSpPr/>
          <p:nvPr/>
        </p:nvGrpSpPr>
        <p:grpSpPr>
          <a:xfrm>
            <a:off x="360000" y="1499530"/>
            <a:ext cx="6840075" cy="1347183"/>
            <a:chOff x="360000" y="1499530"/>
            <a:chExt cx="6840075" cy="1347183"/>
          </a:xfrm>
        </p:grpSpPr>
        <p:grpSp>
          <p:nvGrpSpPr>
            <p:cNvPr id="59" name="Google Shape;59;p13"/>
            <p:cNvGrpSpPr/>
            <p:nvPr/>
          </p:nvGrpSpPr>
          <p:grpSpPr>
            <a:xfrm>
              <a:off x="360000" y="1499530"/>
              <a:ext cx="6830925" cy="277200"/>
              <a:chOff x="360000" y="348130"/>
              <a:chExt cx="6830925" cy="277200"/>
            </a:xfrm>
          </p:grpSpPr>
          <p:sp>
            <p:nvSpPr>
              <p:cNvPr id="60" name="Google Shape;60;p13"/>
              <p:cNvSpPr txBox="1"/>
              <p:nvPr/>
            </p:nvSpPr>
            <p:spPr>
              <a:xfrm>
                <a:off x="360000" y="348130"/>
                <a:ext cx="3258300" cy="27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uk" sz="1800">
                    <a:solidFill>
                      <a:srgbClr val="231F20"/>
                    </a:solidFill>
                    <a:latin typeface="Vollkorn"/>
                    <a:ea typeface="Vollkorn"/>
                    <a:cs typeface="Vollkorn"/>
                    <a:sym typeface="Vollkorn"/>
                  </a:rPr>
                  <a:t>Education</a:t>
                </a:r>
                <a:endParaRPr b="1" sz="1800">
                  <a:solidFill>
                    <a:srgbClr val="231F20"/>
                  </a:solidFill>
                  <a:latin typeface="Vollkorn"/>
                  <a:ea typeface="Vollkorn"/>
                  <a:cs typeface="Vollkorn"/>
                  <a:sym typeface="Vollkorn"/>
                </a:endParaRPr>
              </a:p>
            </p:txBody>
          </p:sp>
          <p:cxnSp>
            <p:nvCxnSpPr>
              <p:cNvPr id="61" name="Google Shape;61;p13"/>
              <p:cNvCxnSpPr/>
              <p:nvPr/>
            </p:nvCxnSpPr>
            <p:spPr>
              <a:xfrm>
                <a:off x="1602825" y="574125"/>
                <a:ext cx="5588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231F2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62" name="Google Shape;62;p13"/>
            <p:cNvSpPr txBox="1"/>
            <p:nvPr/>
          </p:nvSpPr>
          <p:spPr>
            <a:xfrm>
              <a:off x="360000" y="1883000"/>
              <a:ext cx="54741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rPr>
                <a:t>Bachelor of Science in Computer Science | GPA: 3.7/4.0</a:t>
              </a:r>
              <a:endParaRPr sz="1000">
                <a:solidFill>
                  <a:srgbClr val="414042"/>
                </a:solidFill>
                <a:latin typeface="Spartan"/>
                <a:ea typeface="Spartan"/>
                <a:cs typeface="Spartan"/>
                <a:sym typeface="Spartan"/>
              </a:endParaRPr>
            </a:p>
          </p:txBody>
        </p:sp>
        <p:sp>
          <p:nvSpPr>
            <p:cNvPr id="63" name="Google Shape;63;p13"/>
            <p:cNvSpPr txBox="1"/>
            <p:nvPr/>
          </p:nvSpPr>
          <p:spPr>
            <a:xfrm>
              <a:off x="360000" y="2086644"/>
              <a:ext cx="38055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rPr>
                <a:t>University of California, Berkeley</a:t>
              </a:r>
              <a:endParaRPr sz="1000">
                <a:solidFill>
                  <a:srgbClr val="414042"/>
                </a:solidFill>
                <a:latin typeface="Spartan"/>
                <a:ea typeface="Spartan"/>
                <a:cs typeface="Spartan"/>
                <a:sym typeface="Spartan"/>
              </a:endParaRPr>
            </a:p>
          </p:txBody>
        </p:sp>
        <p:sp>
          <p:nvSpPr>
            <p:cNvPr id="64" name="Google Shape;64;p13"/>
            <p:cNvSpPr txBox="1"/>
            <p:nvPr/>
          </p:nvSpPr>
          <p:spPr>
            <a:xfrm>
              <a:off x="5157375" y="2095525"/>
              <a:ext cx="2042700" cy="123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8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rPr>
                <a:t>May 2020</a:t>
              </a:r>
              <a:endParaRPr sz="800">
                <a:solidFill>
                  <a:srgbClr val="414042"/>
                </a:solidFill>
                <a:latin typeface="Spartan"/>
                <a:ea typeface="Spartan"/>
                <a:cs typeface="Spartan"/>
                <a:sym typeface="Spartan"/>
              </a:endParaRPr>
            </a:p>
          </p:txBody>
        </p:sp>
        <p:grpSp>
          <p:nvGrpSpPr>
            <p:cNvPr id="65" name="Google Shape;65;p13"/>
            <p:cNvGrpSpPr/>
            <p:nvPr/>
          </p:nvGrpSpPr>
          <p:grpSpPr>
            <a:xfrm>
              <a:off x="367175" y="2290288"/>
              <a:ext cx="5420950" cy="556425"/>
              <a:chOff x="367175" y="2290288"/>
              <a:chExt cx="5420950" cy="556425"/>
            </a:xfrm>
          </p:grpSpPr>
          <p:sp>
            <p:nvSpPr>
              <p:cNvPr id="66" name="Google Shape;66;p13"/>
              <p:cNvSpPr txBox="1"/>
              <p:nvPr/>
            </p:nvSpPr>
            <p:spPr>
              <a:xfrm>
                <a:off x="504525" y="2290288"/>
                <a:ext cx="52836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rPr>
                  <a:t>Focus:</a:t>
                </a:r>
                <a:r>
                  <a:rPr lang="uk"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rPr>
                  <a:t> Software Engineering, Artificial Intelligence, and Data Science.</a:t>
                </a:r>
                <a:endParaRPr sz="10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endParaRPr>
              </a:p>
            </p:txBody>
          </p:sp>
          <p:sp>
            <p:nvSpPr>
              <p:cNvPr id="67" name="Google Shape;67;p13"/>
              <p:cNvSpPr txBox="1"/>
              <p:nvPr/>
            </p:nvSpPr>
            <p:spPr>
              <a:xfrm>
                <a:off x="504525" y="2500513"/>
                <a:ext cx="5283600" cy="346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rPr>
                  <a:t>Relevant coursework:</a:t>
                </a:r>
                <a:r>
                  <a:rPr b="1" lang="uk"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rPr>
                  <a:t> </a:t>
                </a:r>
                <a:r>
                  <a:rPr lang="uk"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rPr>
                  <a:t>Algorithms, Machine Learning, Database Systems, </a:t>
                </a:r>
                <a:endParaRPr sz="10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endParaRPr>
              </a:p>
              <a:p>
                <a:pPr indent="0" lvl="0" marL="0" rtl="0" algn="l">
                  <a:lnSpc>
                    <a:spcPct val="12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rPr>
                  <a:t>Cloud Computing.</a:t>
                </a:r>
                <a:endParaRPr sz="10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endParaRPr>
              </a:p>
            </p:txBody>
          </p:sp>
          <p:sp>
            <p:nvSpPr>
              <p:cNvPr id="68" name="Google Shape;68;p13"/>
              <p:cNvSpPr/>
              <p:nvPr/>
            </p:nvSpPr>
            <p:spPr>
              <a:xfrm>
                <a:off x="367175" y="2351675"/>
                <a:ext cx="32400" cy="32400"/>
              </a:xfrm>
              <a:prstGeom prst="ellipse">
                <a:avLst/>
              </a:prstGeom>
              <a:solidFill>
                <a:srgbClr val="231F2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13"/>
              <p:cNvSpPr/>
              <p:nvPr/>
            </p:nvSpPr>
            <p:spPr>
              <a:xfrm>
                <a:off x="367175" y="2552450"/>
                <a:ext cx="32400" cy="32400"/>
              </a:xfrm>
              <a:prstGeom prst="ellipse">
                <a:avLst/>
              </a:prstGeom>
              <a:solidFill>
                <a:srgbClr val="231F2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70" name="Google Shape;70;p13"/>
          <p:cNvGrpSpPr/>
          <p:nvPr/>
        </p:nvGrpSpPr>
        <p:grpSpPr>
          <a:xfrm>
            <a:off x="360000" y="3094380"/>
            <a:ext cx="6847338" cy="1351975"/>
            <a:chOff x="360000" y="3065550"/>
            <a:chExt cx="6847338" cy="1351975"/>
          </a:xfrm>
        </p:grpSpPr>
        <p:grpSp>
          <p:nvGrpSpPr>
            <p:cNvPr id="71" name="Google Shape;71;p13"/>
            <p:cNvGrpSpPr/>
            <p:nvPr/>
          </p:nvGrpSpPr>
          <p:grpSpPr>
            <a:xfrm>
              <a:off x="360000" y="3065550"/>
              <a:ext cx="6831000" cy="277200"/>
              <a:chOff x="360000" y="348118"/>
              <a:chExt cx="6831000" cy="277200"/>
            </a:xfrm>
          </p:grpSpPr>
          <p:sp>
            <p:nvSpPr>
              <p:cNvPr id="72" name="Google Shape;72;p13"/>
              <p:cNvSpPr txBox="1"/>
              <p:nvPr/>
            </p:nvSpPr>
            <p:spPr>
              <a:xfrm>
                <a:off x="360000" y="348118"/>
                <a:ext cx="1866300" cy="27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uk" sz="1800">
                    <a:solidFill>
                      <a:srgbClr val="231F20"/>
                    </a:solidFill>
                    <a:latin typeface="Vollkorn"/>
                    <a:ea typeface="Vollkorn"/>
                    <a:cs typeface="Vollkorn"/>
                    <a:sym typeface="Vollkorn"/>
                  </a:rPr>
                  <a:t>Technical Skills</a:t>
                </a:r>
                <a:endParaRPr b="1" sz="1800">
                  <a:solidFill>
                    <a:srgbClr val="231F20"/>
                  </a:solidFill>
                  <a:latin typeface="Vollkorn"/>
                  <a:ea typeface="Vollkorn"/>
                  <a:cs typeface="Vollkorn"/>
                  <a:sym typeface="Vollkorn"/>
                </a:endParaRPr>
              </a:p>
            </p:txBody>
          </p:sp>
          <p:cxnSp>
            <p:nvCxnSpPr>
              <p:cNvPr id="73" name="Google Shape;73;p13"/>
              <p:cNvCxnSpPr/>
              <p:nvPr/>
            </p:nvCxnSpPr>
            <p:spPr>
              <a:xfrm>
                <a:off x="2209200" y="574118"/>
                <a:ext cx="49818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231F2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74" name="Google Shape;74;p13"/>
            <p:cNvSpPr txBox="1"/>
            <p:nvPr/>
          </p:nvSpPr>
          <p:spPr>
            <a:xfrm>
              <a:off x="360000" y="3449025"/>
              <a:ext cx="683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rPr>
                <a:t>Programming Languages:</a:t>
              </a:r>
              <a:r>
                <a:rPr lang="uk" sz="10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rPr>
                <a:t> Python, Java, JavaScript, C++, SQL.</a:t>
              </a:r>
              <a:endParaRPr sz="1000">
                <a:solidFill>
                  <a:srgbClr val="414042"/>
                </a:solidFill>
                <a:latin typeface="Spartan"/>
                <a:ea typeface="Spartan"/>
                <a:cs typeface="Spartan"/>
                <a:sym typeface="Spartan"/>
              </a:endParaRPr>
            </a:p>
          </p:txBody>
        </p:sp>
        <p:sp>
          <p:nvSpPr>
            <p:cNvPr id="75" name="Google Shape;75;p13"/>
            <p:cNvSpPr txBox="1"/>
            <p:nvPr/>
          </p:nvSpPr>
          <p:spPr>
            <a:xfrm>
              <a:off x="360000" y="3650483"/>
              <a:ext cx="6831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rPr>
                <a:t>Frameworks &amp; Tools:</a:t>
              </a:r>
              <a:r>
                <a:rPr lang="uk" sz="10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rPr>
                <a:t> React, Node.js, Django, Spring Boot, Docker, Kubernetes, Git.</a:t>
              </a:r>
              <a:endParaRPr sz="1000">
                <a:solidFill>
                  <a:srgbClr val="414042"/>
                </a:solidFill>
                <a:latin typeface="Spartan"/>
                <a:ea typeface="Spartan"/>
                <a:cs typeface="Spartan"/>
                <a:sym typeface="Spartan"/>
              </a:endParaRPr>
            </a:p>
          </p:txBody>
        </p:sp>
        <p:grpSp>
          <p:nvGrpSpPr>
            <p:cNvPr id="76" name="Google Shape;76;p13"/>
            <p:cNvGrpSpPr/>
            <p:nvPr/>
          </p:nvGrpSpPr>
          <p:grpSpPr>
            <a:xfrm>
              <a:off x="367189" y="3851942"/>
              <a:ext cx="6840149" cy="364125"/>
              <a:chOff x="504525" y="2290288"/>
              <a:chExt cx="5283600" cy="364125"/>
            </a:xfrm>
          </p:grpSpPr>
          <p:sp>
            <p:nvSpPr>
              <p:cNvPr id="77" name="Google Shape;77;p13"/>
              <p:cNvSpPr txBox="1"/>
              <p:nvPr/>
            </p:nvSpPr>
            <p:spPr>
              <a:xfrm>
                <a:off x="504525" y="2290288"/>
                <a:ext cx="52836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rPr>
                  <a:t>Databases:</a:t>
                </a:r>
                <a:r>
                  <a:rPr b="1" lang="uk"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rPr>
                  <a:t> </a:t>
                </a:r>
                <a:r>
                  <a:rPr lang="uk"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rPr>
                  <a:t>MySQL, PostgreSQL, MongoDB.</a:t>
                </a:r>
                <a:endParaRPr sz="10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endParaRPr>
              </a:p>
            </p:txBody>
          </p:sp>
          <p:sp>
            <p:nvSpPr>
              <p:cNvPr id="78" name="Google Shape;78;p13"/>
              <p:cNvSpPr txBox="1"/>
              <p:nvPr/>
            </p:nvSpPr>
            <p:spPr>
              <a:xfrm>
                <a:off x="504525" y="2500513"/>
                <a:ext cx="52836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rPr>
                  <a:t>Cloud Platforms: </a:t>
                </a:r>
                <a:r>
                  <a:rPr lang="uk"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rPr>
                  <a:t>AWS (EC2, S3, Lambda), Azure, Google Cloud.</a:t>
                </a:r>
                <a:endParaRPr sz="10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endParaRPr>
              </a:p>
            </p:txBody>
          </p:sp>
        </p:grpSp>
        <p:sp>
          <p:nvSpPr>
            <p:cNvPr id="79" name="Google Shape;79;p13"/>
            <p:cNvSpPr txBox="1"/>
            <p:nvPr/>
          </p:nvSpPr>
          <p:spPr>
            <a:xfrm>
              <a:off x="367189" y="4263625"/>
              <a:ext cx="68400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0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rPr>
                <a:t>Other Skills: </a:t>
              </a:r>
              <a:r>
                <a:rPr lang="uk" sz="10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rPr>
                <a:t>CI/CD pipelines, Agile methodology, RESTful APIs, Microservices architecture.</a:t>
              </a:r>
              <a:endParaRPr sz="1000">
                <a:solidFill>
                  <a:srgbClr val="414042"/>
                </a:solidFill>
                <a:latin typeface="Spartan"/>
                <a:ea typeface="Spartan"/>
                <a:cs typeface="Spartan"/>
                <a:sym typeface="Spartan"/>
              </a:endParaRPr>
            </a:p>
          </p:txBody>
        </p:sp>
      </p:grpSp>
      <p:grpSp>
        <p:nvGrpSpPr>
          <p:cNvPr id="80" name="Google Shape;80;p13"/>
          <p:cNvGrpSpPr/>
          <p:nvPr/>
        </p:nvGrpSpPr>
        <p:grpSpPr>
          <a:xfrm>
            <a:off x="360000" y="4694022"/>
            <a:ext cx="6847425" cy="2302661"/>
            <a:chOff x="360000" y="4633225"/>
            <a:chExt cx="6847425" cy="2302661"/>
          </a:xfrm>
        </p:grpSpPr>
        <p:grpSp>
          <p:nvGrpSpPr>
            <p:cNvPr id="81" name="Google Shape;81;p13"/>
            <p:cNvGrpSpPr/>
            <p:nvPr/>
          </p:nvGrpSpPr>
          <p:grpSpPr>
            <a:xfrm>
              <a:off x="360000" y="4633225"/>
              <a:ext cx="6830975" cy="277200"/>
              <a:chOff x="360000" y="348117"/>
              <a:chExt cx="6830975" cy="277200"/>
            </a:xfrm>
          </p:grpSpPr>
          <p:sp>
            <p:nvSpPr>
              <p:cNvPr id="82" name="Google Shape;82;p13"/>
              <p:cNvSpPr txBox="1"/>
              <p:nvPr/>
            </p:nvSpPr>
            <p:spPr>
              <a:xfrm>
                <a:off x="360000" y="348117"/>
                <a:ext cx="2732100" cy="27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uk" sz="1800">
                    <a:solidFill>
                      <a:srgbClr val="231F20"/>
                    </a:solidFill>
                    <a:latin typeface="Vollkorn"/>
                    <a:ea typeface="Vollkorn"/>
                    <a:cs typeface="Vollkorn"/>
                    <a:sym typeface="Vollkorn"/>
                  </a:rPr>
                  <a:t>Professional Experience</a:t>
                </a:r>
                <a:endParaRPr b="1" sz="1800">
                  <a:solidFill>
                    <a:srgbClr val="231F20"/>
                  </a:solidFill>
                  <a:latin typeface="Vollkorn"/>
                  <a:ea typeface="Vollkorn"/>
                  <a:cs typeface="Vollkorn"/>
                  <a:sym typeface="Vollkorn"/>
                </a:endParaRPr>
              </a:p>
            </p:txBody>
          </p:sp>
          <p:cxnSp>
            <p:nvCxnSpPr>
              <p:cNvPr id="83" name="Google Shape;83;p13"/>
              <p:cNvCxnSpPr/>
              <p:nvPr/>
            </p:nvCxnSpPr>
            <p:spPr>
              <a:xfrm>
                <a:off x="3092075" y="574117"/>
                <a:ext cx="40989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231F2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84" name="Google Shape;84;p13"/>
            <p:cNvSpPr txBox="1"/>
            <p:nvPr/>
          </p:nvSpPr>
          <p:spPr>
            <a:xfrm>
              <a:off x="5788125" y="5013425"/>
              <a:ext cx="1412100" cy="123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8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rPr>
                <a:t>July 2020 – Present</a:t>
              </a:r>
              <a:endParaRPr sz="800">
                <a:solidFill>
                  <a:srgbClr val="414042"/>
                </a:solidFill>
                <a:latin typeface="Spartan"/>
                <a:ea typeface="Spartan"/>
                <a:cs typeface="Spartan"/>
                <a:sym typeface="Spartan"/>
              </a:endParaRPr>
            </a:p>
          </p:txBody>
        </p:sp>
        <p:grpSp>
          <p:nvGrpSpPr>
            <p:cNvPr id="85" name="Google Shape;85;p13"/>
            <p:cNvGrpSpPr/>
            <p:nvPr/>
          </p:nvGrpSpPr>
          <p:grpSpPr>
            <a:xfrm>
              <a:off x="360000" y="5004550"/>
              <a:ext cx="6847425" cy="968567"/>
              <a:chOff x="360000" y="5004550"/>
              <a:chExt cx="6847425" cy="968567"/>
            </a:xfrm>
          </p:grpSpPr>
          <p:sp>
            <p:nvSpPr>
              <p:cNvPr id="86" name="Google Shape;86;p13"/>
              <p:cNvSpPr txBox="1"/>
              <p:nvPr/>
            </p:nvSpPr>
            <p:spPr>
              <a:xfrm>
                <a:off x="360000" y="5004550"/>
                <a:ext cx="47091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rPr>
                  <a:t>Software Engineer | TechSolutions Inc., San Francisco, CA</a:t>
                </a:r>
                <a:endParaRPr sz="10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endParaRPr>
              </a:p>
            </p:txBody>
          </p:sp>
          <p:grpSp>
            <p:nvGrpSpPr>
              <p:cNvPr id="87" name="Google Shape;87;p13"/>
              <p:cNvGrpSpPr/>
              <p:nvPr/>
            </p:nvGrpSpPr>
            <p:grpSpPr>
              <a:xfrm>
                <a:off x="367175" y="5212006"/>
                <a:ext cx="6840250" cy="346200"/>
                <a:chOff x="367175" y="5208175"/>
                <a:chExt cx="6840250" cy="346200"/>
              </a:xfrm>
            </p:grpSpPr>
            <p:sp>
              <p:nvSpPr>
                <p:cNvPr id="88" name="Google Shape;88;p13"/>
                <p:cNvSpPr txBox="1"/>
                <p:nvPr/>
              </p:nvSpPr>
              <p:spPr>
                <a:xfrm>
                  <a:off x="504525" y="5208175"/>
                  <a:ext cx="6702900" cy="34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uk" sz="1000">
                      <a:solidFill>
                        <a:srgbClr val="414042"/>
                      </a:solidFill>
                      <a:latin typeface="Spartan"/>
                      <a:ea typeface="Spartan"/>
                      <a:cs typeface="Spartan"/>
                      <a:sym typeface="Spartan"/>
                    </a:rPr>
                    <a:t>Designed and implemented a scalable microservices architecture, resulting in a 30% improvement in system performance.</a:t>
                  </a:r>
                  <a:endParaRPr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endParaRPr>
                </a:p>
              </p:txBody>
            </p:sp>
            <p:sp>
              <p:nvSpPr>
                <p:cNvPr id="89" name="Google Shape;89;p13"/>
                <p:cNvSpPr/>
                <p:nvPr/>
              </p:nvSpPr>
              <p:spPr>
                <a:xfrm>
                  <a:off x="367175" y="5269569"/>
                  <a:ext cx="32400" cy="32400"/>
                </a:xfrm>
                <a:prstGeom prst="ellipse">
                  <a:avLst/>
                </a:prstGeom>
                <a:solidFill>
                  <a:srgbClr val="231F20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90" name="Google Shape;90;p13"/>
              <p:cNvGrpSpPr/>
              <p:nvPr/>
            </p:nvGrpSpPr>
            <p:grpSpPr>
              <a:xfrm>
                <a:off x="367175" y="5611761"/>
                <a:ext cx="6840250" cy="153900"/>
                <a:chOff x="367175" y="5614567"/>
                <a:chExt cx="6840250" cy="153900"/>
              </a:xfrm>
            </p:grpSpPr>
            <p:sp>
              <p:nvSpPr>
                <p:cNvPr id="91" name="Google Shape;91;p13"/>
                <p:cNvSpPr txBox="1"/>
                <p:nvPr/>
              </p:nvSpPr>
              <p:spPr>
                <a:xfrm>
                  <a:off x="504525" y="5614567"/>
                  <a:ext cx="67029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uk" sz="1000">
                      <a:solidFill>
                        <a:srgbClr val="414042"/>
                      </a:solidFill>
                      <a:latin typeface="Spartan"/>
                      <a:ea typeface="Spartan"/>
                      <a:cs typeface="Spartan"/>
                      <a:sym typeface="Spartan"/>
                    </a:rPr>
                    <a:t>Developed REST APIs for seamless integration with third-party services, serving 1M+ monthly users.</a:t>
                  </a:r>
                  <a:endParaRPr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endParaRPr>
                </a:p>
              </p:txBody>
            </p:sp>
            <p:sp>
              <p:nvSpPr>
                <p:cNvPr id="92" name="Google Shape;92;p13"/>
                <p:cNvSpPr/>
                <p:nvPr/>
              </p:nvSpPr>
              <p:spPr>
                <a:xfrm>
                  <a:off x="367175" y="5675961"/>
                  <a:ext cx="32400" cy="32400"/>
                </a:xfrm>
                <a:prstGeom prst="ellipse">
                  <a:avLst/>
                </a:prstGeom>
                <a:solidFill>
                  <a:srgbClr val="231F20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93" name="Google Shape;93;p13"/>
              <p:cNvGrpSpPr/>
              <p:nvPr/>
            </p:nvGrpSpPr>
            <p:grpSpPr>
              <a:xfrm>
                <a:off x="367175" y="5819217"/>
                <a:ext cx="6840250" cy="153900"/>
                <a:chOff x="367175" y="5819217"/>
                <a:chExt cx="6840250" cy="153900"/>
              </a:xfrm>
            </p:grpSpPr>
            <p:sp>
              <p:nvSpPr>
                <p:cNvPr id="94" name="Google Shape;94;p13"/>
                <p:cNvSpPr txBox="1"/>
                <p:nvPr/>
              </p:nvSpPr>
              <p:spPr>
                <a:xfrm>
                  <a:off x="504525" y="5819217"/>
                  <a:ext cx="67029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uk" sz="1000">
                      <a:solidFill>
                        <a:srgbClr val="414042"/>
                      </a:solidFill>
                      <a:latin typeface="Spartan"/>
                      <a:ea typeface="Spartan"/>
                      <a:cs typeface="Spartan"/>
                      <a:sym typeface="Spartan"/>
                    </a:rPr>
                    <a:t>Automated CI/CD pipelines using Jenkins, reducing deployment time by 50%.</a:t>
                  </a:r>
                  <a:endParaRPr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endParaRPr>
                </a:p>
              </p:txBody>
            </p:sp>
            <p:sp>
              <p:nvSpPr>
                <p:cNvPr id="95" name="Google Shape;95;p13"/>
                <p:cNvSpPr/>
                <p:nvPr/>
              </p:nvSpPr>
              <p:spPr>
                <a:xfrm>
                  <a:off x="367175" y="5880611"/>
                  <a:ext cx="32400" cy="32400"/>
                </a:xfrm>
                <a:prstGeom prst="ellipse">
                  <a:avLst/>
                </a:prstGeom>
                <a:solidFill>
                  <a:srgbClr val="231F20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sp>
          <p:nvSpPr>
            <p:cNvPr id="96" name="Google Shape;96;p13"/>
            <p:cNvSpPr txBox="1"/>
            <p:nvPr/>
          </p:nvSpPr>
          <p:spPr>
            <a:xfrm>
              <a:off x="5788125" y="6182714"/>
              <a:ext cx="1412100" cy="123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8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rPr>
                <a:t>Jan 2020 – May 2020</a:t>
              </a:r>
              <a:endParaRPr sz="800">
                <a:solidFill>
                  <a:srgbClr val="414042"/>
                </a:solidFill>
                <a:latin typeface="Spartan"/>
                <a:ea typeface="Spartan"/>
                <a:cs typeface="Spartan"/>
                <a:sym typeface="Spartan"/>
              </a:endParaRPr>
            </a:p>
          </p:txBody>
        </p:sp>
        <p:grpSp>
          <p:nvGrpSpPr>
            <p:cNvPr id="97" name="Google Shape;97;p13"/>
            <p:cNvGrpSpPr/>
            <p:nvPr/>
          </p:nvGrpSpPr>
          <p:grpSpPr>
            <a:xfrm>
              <a:off x="360000" y="6167264"/>
              <a:ext cx="6847425" cy="768622"/>
              <a:chOff x="360000" y="6167264"/>
              <a:chExt cx="6847425" cy="768622"/>
            </a:xfrm>
          </p:grpSpPr>
          <p:sp>
            <p:nvSpPr>
              <p:cNvPr id="98" name="Google Shape;98;p13"/>
              <p:cNvSpPr txBox="1"/>
              <p:nvPr/>
            </p:nvSpPr>
            <p:spPr>
              <a:xfrm>
                <a:off x="360000" y="6167264"/>
                <a:ext cx="47091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rPr>
                  <a:t>Intern, Full-Stack Developer | InnovateNow, Berkeley, CA </a:t>
                </a:r>
                <a:endParaRPr sz="10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endParaRPr>
              </a:p>
            </p:txBody>
          </p:sp>
          <p:grpSp>
            <p:nvGrpSpPr>
              <p:cNvPr id="99" name="Google Shape;99;p13"/>
              <p:cNvGrpSpPr/>
              <p:nvPr/>
            </p:nvGrpSpPr>
            <p:grpSpPr>
              <a:xfrm>
                <a:off x="367175" y="6378475"/>
                <a:ext cx="6840250" cy="153900"/>
                <a:chOff x="367175" y="5208175"/>
                <a:chExt cx="6840250" cy="153900"/>
              </a:xfrm>
            </p:grpSpPr>
            <p:sp>
              <p:nvSpPr>
                <p:cNvPr id="100" name="Google Shape;100;p13"/>
                <p:cNvSpPr txBox="1"/>
                <p:nvPr/>
              </p:nvSpPr>
              <p:spPr>
                <a:xfrm>
                  <a:off x="504525" y="5208175"/>
                  <a:ext cx="67029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uk" sz="1000">
                      <a:solidFill>
                        <a:srgbClr val="414042"/>
                      </a:solidFill>
                      <a:latin typeface="Spartan"/>
                      <a:ea typeface="Spartan"/>
                      <a:cs typeface="Spartan"/>
                      <a:sym typeface="Spartan"/>
                    </a:rPr>
                    <a:t>Built a responsive web application using React and Node.js, increasing user engagement by 15%.</a:t>
                  </a:r>
                  <a:endParaRPr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endParaRPr>
                </a:p>
              </p:txBody>
            </p:sp>
            <p:sp>
              <p:nvSpPr>
                <p:cNvPr id="101" name="Google Shape;101;p13"/>
                <p:cNvSpPr/>
                <p:nvPr/>
              </p:nvSpPr>
              <p:spPr>
                <a:xfrm>
                  <a:off x="367175" y="5269569"/>
                  <a:ext cx="32400" cy="32400"/>
                </a:xfrm>
                <a:prstGeom prst="ellipse">
                  <a:avLst/>
                </a:prstGeom>
                <a:solidFill>
                  <a:srgbClr val="231F20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02" name="Google Shape;102;p13"/>
              <p:cNvGrpSpPr/>
              <p:nvPr/>
            </p:nvGrpSpPr>
            <p:grpSpPr>
              <a:xfrm>
                <a:off x="367175" y="6589686"/>
                <a:ext cx="6840250" cy="346200"/>
                <a:chOff x="367175" y="5614567"/>
                <a:chExt cx="6840250" cy="346200"/>
              </a:xfrm>
            </p:grpSpPr>
            <p:sp>
              <p:nvSpPr>
                <p:cNvPr id="103" name="Google Shape;103;p13"/>
                <p:cNvSpPr txBox="1"/>
                <p:nvPr/>
              </p:nvSpPr>
              <p:spPr>
                <a:xfrm>
                  <a:off x="504525" y="5614567"/>
                  <a:ext cx="6702900" cy="34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uk" sz="1000">
                      <a:solidFill>
                        <a:srgbClr val="414042"/>
                      </a:solidFill>
                      <a:latin typeface="Spartan"/>
                      <a:ea typeface="Spartan"/>
                      <a:cs typeface="Spartan"/>
                      <a:sym typeface="Spartan"/>
                    </a:rPr>
                    <a:t>Collaborated with a cross-functional team to redesign the company website, boosting </a:t>
                  </a:r>
                  <a:endParaRPr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endParaRPr>
                </a:p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uk" sz="1000">
                      <a:solidFill>
                        <a:srgbClr val="414042"/>
                      </a:solidFill>
                      <a:latin typeface="Spartan"/>
                      <a:ea typeface="Spartan"/>
                      <a:cs typeface="Spartan"/>
                      <a:sym typeface="Spartan"/>
                    </a:rPr>
                    <a:t>traffic by 20%.</a:t>
                  </a:r>
                  <a:endParaRPr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endParaRPr>
                </a:p>
              </p:txBody>
            </p:sp>
            <p:sp>
              <p:nvSpPr>
                <p:cNvPr id="104" name="Google Shape;104;p13"/>
                <p:cNvSpPr/>
                <p:nvPr/>
              </p:nvSpPr>
              <p:spPr>
                <a:xfrm>
                  <a:off x="367175" y="5675961"/>
                  <a:ext cx="32400" cy="32400"/>
                </a:xfrm>
                <a:prstGeom prst="ellipse">
                  <a:avLst/>
                </a:prstGeom>
                <a:solidFill>
                  <a:srgbClr val="231F20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</p:grpSp>
      <p:grpSp>
        <p:nvGrpSpPr>
          <p:cNvPr id="105" name="Google Shape;105;p13"/>
          <p:cNvGrpSpPr/>
          <p:nvPr/>
        </p:nvGrpSpPr>
        <p:grpSpPr>
          <a:xfrm>
            <a:off x="360000" y="7244350"/>
            <a:ext cx="6847339" cy="1698754"/>
            <a:chOff x="360000" y="7244350"/>
            <a:chExt cx="6847339" cy="1698754"/>
          </a:xfrm>
        </p:grpSpPr>
        <p:grpSp>
          <p:nvGrpSpPr>
            <p:cNvPr id="106" name="Google Shape;106;p13"/>
            <p:cNvGrpSpPr/>
            <p:nvPr/>
          </p:nvGrpSpPr>
          <p:grpSpPr>
            <a:xfrm>
              <a:off x="360000" y="7244350"/>
              <a:ext cx="6831000" cy="277200"/>
              <a:chOff x="360000" y="348107"/>
              <a:chExt cx="6831000" cy="277200"/>
            </a:xfrm>
          </p:grpSpPr>
          <p:sp>
            <p:nvSpPr>
              <p:cNvPr id="107" name="Google Shape;107;p13"/>
              <p:cNvSpPr txBox="1"/>
              <p:nvPr/>
            </p:nvSpPr>
            <p:spPr>
              <a:xfrm>
                <a:off x="360000" y="348107"/>
                <a:ext cx="931200" cy="27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uk" sz="1800">
                    <a:solidFill>
                      <a:srgbClr val="231F20"/>
                    </a:solidFill>
                    <a:latin typeface="Vollkorn"/>
                    <a:ea typeface="Vollkorn"/>
                    <a:cs typeface="Vollkorn"/>
                    <a:sym typeface="Vollkorn"/>
                  </a:rPr>
                  <a:t>Projects</a:t>
                </a:r>
                <a:endParaRPr b="1" sz="1800">
                  <a:solidFill>
                    <a:srgbClr val="231F20"/>
                  </a:solidFill>
                  <a:latin typeface="Vollkorn"/>
                  <a:ea typeface="Vollkorn"/>
                  <a:cs typeface="Vollkorn"/>
                  <a:sym typeface="Vollkorn"/>
                </a:endParaRPr>
              </a:p>
            </p:txBody>
          </p:sp>
          <p:cxnSp>
            <p:nvCxnSpPr>
              <p:cNvPr id="108" name="Google Shape;108;p13"/>
              <p:cNvCxnSpPr/>
              <p:nvPr/>
            </p:nvCxnSpPr>
            <p:spPr>
              <a:xfrm>
                <a:off x="1361100" y="574107"/>
                <a:ext cx="58299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231F2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09" name="Google Shape;109;p13"/>
            <p:cNvGrpSpPr/>
            <p:nvPr/>
          </p:nvGrpSpPr>
          <p:grpSpPr>
            <a:xfrm>
              <a:off x="360000" y="7627836"/>
              <a:ext cx="6847339" cy="556818"/>
              <a:chOff x="360000" y="7627836"/>
              <a:chExt cx="6847339" cy="556818"/>
            </a:xfrm>
          </p:grpSpPr>
          <p:sp>
            <p:nvSpPr>
              <p:cNvPr id="110" name="Google Shape;110;p13"/>
              <p:cNvSpPr txBox="1"/>
              <p:nvPr/>
            </p:nvSpPr>
            <p:spPr>
              <a:xfrm>
                <a:off x="360000" y="7627836"/>
                <a:ext cx="68310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rPr>
                  <a:t>E-commerce Platform (Personal Project)</a:t>
                </a:r>
                <a:endParaRPr sz="10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endParaRPr>
              </a:p>
            </p:txBody>
          </p:sp>
          <p:grpSp>
            <p:nvGrpSpPr>
              <p:cNvPr id="111" name="Google Shape;111;p13"/>
              <p:cNvGrpSpPr/>
              <p:nvPr/>
            </p:nvGrpSpPr>
            <p:grpSpPr>
              <a:xfrm>
                <a:off x="367175" y="7829295"/>
                <a:ext cx="6824125" cy="153900"/>
                <a:chOff x="367175" y="7829300"/>
                <a:chExt cx="6824125" cy="153900"/>
              </a:xfrm>
            </p:grpSpPr>
            <p:sp>
              <p:nvSpPr>
                <p:cNvPr id="112" name="Google Shape;112;p13"/>
                <p:cNvSpPr txBox="1"/>
                <p:nvPr/>
              </p:nvSpPr>
              <p:spPr>
                <a:xfrm>
                  <a:off x="503100" y="7829300"/>
                  <a:ext cx="66882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uk" sz="1000">
                      <a:solidFill>
                        <a:srgbClr val="414042"/>
                      </a:solidFill>
                      <a:latin typeface="Spartan"/>
                      <a:ea typeface="Spartan"/>
                      <a:cs typeface="Spartan"/>
                      <a:sym typeface="Spartan"/>
                    </a:rPr>
                    <a:t>Built a full-stack e-commerce website using React, Node.js, and MongoDB.</a:t>
                  </a:r>
                  <a:endParaRPr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endParaRPr>
                </a:p>
              </p:txBody>
            </p:sp>
            <p:sp>
              <p:nvSpPr>
                <p:cNvPr id="113" name="Google Shape;113;p13"/>
                <p:cNvSpPr/>
                <p:nvPr/>
              </p:nvSpPr>
              <p:spPr>
                <a:xfrm>
                  <a:off x="367175" y="7890050"/>
                  <a:ext cx="32400" cy="32400"/>
                </a:xfrm>
                <a:prstGeom prst="ellipse">
                  <a:avLst/>
                </a:prstGeom>
                <a:solidFill>
                  <a:srgbClr val="231F20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14" name="Google Shape;114;p13"/>
              <p:cNvGrpSpPr/>
              <p:nvPr/>
            </p:nvGrpSpPr>
            <p:grpSpPr>
              <a:xfrm>
                <a:off x="367175" y="8030754"/>
                <a:ext cx="6840164" cy="153900"/>
                <a:chOff x="367175" y="8030754"/>
                <a:chExt cx="6840164" cy="153900"/>
              </a:xfrm>
            </p:grpSpPr>
            <p:sp>
              <p:nvSpPr>
                <p:cNvPr id="115" name="Google Shape;115;p13"/>
                <p:cNvSpPr txBox="1"/>
                <p:nvPr/>
              </p:nvSpPr>
              <p:spPr>
                <a:xfrm>
                  <a:off x="510139" y="8030754"/>
                  <a:ext cx="66972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uk" sz="1000">
                      <a:solidFill>
                        <a:srgbClr val="414042"/>
                      </a:solidFill>
                      <a:latin typeface="Spartan"/>
                      <a:ea typeface="Spartan"/>
                      <a:cs typeface="Spartan"/>
                      <a:sym typeface="Spartan"/>
                    </a:rPr>
                    <a:t>Implemented user authentication and a secure payment gateway with Stripe API.</a:t>
                  </a:r>
                  <a:endParaRPr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endParaRPr>
                </a:p>
              </p:txBody>
            </p:sp>
            <p:sp>
              <p:nvSpPr>
                <p:cNvPr id="116" name="Google Shape;116;p13"/>
                <p:cNvSpPr/>
                <p:nvPr/>
              </p:nvSpPr>
              <p:spPr>
                <a:xfrm>
                  <a:off x="367175" y="8091504"/>
                  <a:ext cx="32400" cy="32400"/>
                </a:xfrm>
                <a:prstGeom prst="ellipse">
                  <a:avLst/>
                </a:prstGeom>
                <a:solidFill>
                  <a:srgbClr val="231F20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17" name="Google Shape;117;p13"/>
            <p:cNvGrpSpPr/>
            <p:nvPr/>
          </p:nvGrpSpPr>
          <p:grpSpPr>
            <a:xfrm>
              <a:off x="360000" y="8386286"/>
              <a:ext cx="6847339" cy="556818"/>
              <a:chOff x="360000" y="8386286"/>
              <a:chExt cx="6847339" cy="556818"/>
            </a:xfrm>
          </p:grpSpPr>
          <p:sp>
            <p:nvSpPr>
              <p:cNvPr id="118" name="Google Shape;118;p13"/>
              <p:cNvSpPr txBox="1"/>
              <p:nvPr/>
            </p:nvSpPr>
            <p:spPr>
              <a:xfrm>
                <a:off x="360000" y="8386286"/>
                <a:ext cx="68310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rPr>
                  <a:t>Sentiment Analysis Tool (Academic Project)</a:t>
                </a:r>
                <a:endParaRPr sz="10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endParaRPr>
              </a:p>
            </p:txBody>
          </p:sp>
          <p:grpSp>
            <p:nvGrpSpPr>
              <p:cNvPr id="119" name="Google Shape;119;p13"/>
              <p:cNvGrpSpPr/>
              <p:nvPr/>
            </p:nvGrpSpPr>
            <p:grpSpPr>
              <a:xfrm>
                <a:off x="367175" y="8587745"/>
                <a:ext cx="6824125" cy="153900"/>
                <a:chOff x="367175" y="8587750"/>
                <a:chExt cx="6824125" cy="153900"/>
              </a:xfrm>
            </p:grpSpPr>
            <p:sp>
              <p:nvSpPr>
                <p:cNvPr id="120" name="Google Shape;120;p13"/>
                <p:cNvSpPr txBox="1"/>
                <p:nvPr/>
              </p:nvSpPr>
              <p:spPr>
                <a:xfrm>
                  <a:off x="503100" y="8587750"/>
                  <a:ext cx="66882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uk" sz="1000">
                      <a:solidFill>
                        <a:srgbClr val="414042"/>
                      </a:solidFill>
                      <a:latin typeface="Spartan"/>
                      <a:ea typeface="Spartan"/>
                      <a:cs typeface="Spartan"/>
                      <a:sym typeface="Spartan"/>
                    </a:rPr>
                    <a:t>Developed a machine learning model to analyze customer reviews using Python and scikit-learn.</a:t>
                  </a:r>
                  <a:endParaRPr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endParaRPr>
                </a:p>
              </p:txBody>
            </p:sp>
            <p:sp>
              <p:nvSpPr>
                <p:cNvPr id="121" name="Google Shape;121;p13"/>
                <p:cNvSpPr/>
                <p:nvPr/>
              </p:nvSpPr>
              <p:spPr>
                <a:xfrm>
                  <a:off x="367175" y="8646451"/>
                  <a:ext cx="32400" cy="32400"/>
                </a:xfrm>
                <a:prstGeom prst="ellipse">
                  <a:avLst/>
                </a:prstGeom>
                <a:solidFill>
                  <a:srgbClr val="231F20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22" name="Google Shape;122;p13"/>
              <p:cNvGrpSpPr/>
              <p:nvPr/>
            </p:nvGrpSpPr>
            <p:grpSpPr>
              <a:xfrm>
                <a:off x="367175" y="8789204"/>
                <a:ext cx="6840164" cy="153900"/>
                <a:chOff x="367175" y="8789204"/>
                <a:chExt cx="6840164" cy="153900"/>
              </a:xfrm>
            </p:grpSpPr>
            <p:sp>
              <p:nvSpPr>
                <p:cNvPr id="123" name="Google Shape;123;p13"/>
                <p:cNvSpPr txBox="1"/>
                <p:nvPr/>
              </p:nvSpPr>
              <p:spPr>
                <a:xfrm>
                  <a:off x="510139" y="8789204"/>
                  <a:ext cx="66972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uk" sz="1000">
                      <a:solidFill>
                        <a:srgbClr val="414042"/>
                      </a:solidFill>
                      <a:latin typeface="Spartan"/>
                      <a:ea typeface="Spartan"/>
                      <a:cs typeface="Spartan"/>
                      <a:sym typeface="Spartan"/>
                    </a:rPr>
                    <a:t>Achieved an accuracy of 92% and deployed the solution on AWS Lambda.</a:t>
                  </a:r>
                  <a:endParaRPr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endParaRPr>
                </a:p>
              </p:txBody>
            </p:sp>
            <p:sp>
              <p:nvSpPr>
                <p:cNvPr id="124" name="Google Shape;124;p13"/>
                <p:cNvSpPr/>
                <p:nvPr/>
              </p:nvSpPr>
              <p:spPr>
                <a:xfrm>
                  <a:off x="367175" y="8849951"/>
                  <a:ext cx="32400" cy="32400"/>
                </a:xfrm>
                <a:prstGeom prst="ellipse">
                  <a:avLst/>
                </a:prstGeom>
                <a:solidFill>
                  <a:srgbClr val="231F20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</p:grpSp>
      <p:grpSp>
        <p:nvGrpSpPr>
          <p:cNvPr id="125" name="Google Shape;125;p13"/>
          <p:cNvGrpSpPr/>
          <p:nvPr/>
        </p:nvGrpSpPr>
        <p:grpSpPr>
          <a:xfrm>
            <a:off x="360000" y="9161150"/>
            <a:ext cx="6847339" cy="940301"/>
            <a:chOff x="360000" y="9161150"/>
            <a:chExt cx="6847339" cy="940301"/>
          </a:xfrm>
        </p:grpSpPr>
        <p:grpSp>
          <p:nvGrpSpPr>
            <p:cNvPr id="126" name="Google Shape;126;p13"/>
            <p:cNvGrpSpPr/>
            <p:nvPr/>
          </p:nvGrpSpPr>
          <p:grpSpPr>
            <a:xfrm>
              <a:off x="360000" y="9161150"/>
              <a:ext cx="6830925" cy="277200"/>
              <a:chOff x="360000" y="348110"/>
              <a:chExt cx="6830925" cy="277200"/>
            </a:xfrm>
          </p:grpSpPr>
          <p:sp>
            <p:nvSpPr>
              <p:cNvPr id="127" name="Google Shape;127;p13"/>
              <p:cNvSpPr txBox="1"/>
              <p:nvPr/>
            </p:nvSpPr>
            <p:spPr>
              <a:xfrm>
                <a:off x="360000" y="348110"/>
                <a:ext cx="2567400" cy="27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uk" sz="1800">
                    <a:solidFill>
                      <a:srgbClr val="231F20"/>
                    </a:solidFill>
                    <a:latin typeface="Vollkorn"/>
                    <a:ea typeface="Vollkorn"/>
                    <a:cs typeface="Vollkorn"/>
                    <a:sym typeface="Vollkorn"/>
                  </a:rPr>
                  <a:t>Leadership Experience</a:t>
                </a:r>
                <a:endParaRPr b="1" sz="1800">
                  <a:solidFill>
                    <a:srgbClr val="231F20"/>
                  </a:solidFill>
                  <a:latin typeface="Vollkorn"/>
                  <a:ea typeface="Vollkorn"/>
                  <a:cs typeface="Vollkorn"/>
                  <a:sym typeface="Vollkorn"/>
                </a:endParaRPr>
              </a:p>
            </p:txBody>
          </p:sp>
          <p:cxnSp>
            <p:nvCxnSpPr>
              <p:cNvPr id="128" name="Google Shape;128;p13"/>
              <p:cNvCxnSpPr/>
              <p:nvPr/>
            </p:nvCxnSpPr>
            <p:spPr>
              <a:xfrm>
                <a:off x="2985225" y="574110"/>
                <a:ext cx="42057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231F2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29" name="Google Shape;129;p13"/>
            <p:cNvGrpSpPr/>
            <p:nvPr/>
          </p:nvGrpSpPr>
          <p:grpSpPr>
            <a:xfrm>
              <a:off x="360000" y="9544633"/>
              <a:ext cx="6847339" cy="556818"/>
              <a:chOff x="360000" y="7627836"/>
              <a:chExt cx="6847339" cy="556818"/>
            </a:xfrm>
          </p:grpSpPr>
          <p:sp>
            <p:nvSpPr>
              <p:cNvPr id="130" name="Google Shape;130;p13"/>
              <p:cNvSpPr txBox="1"/>
              <p:nvPr/>
            </p:nvSpPr>
            <p:spPr>
              <a:xfrm>
                <a:off x="360000" y="7627836"/>
                <a:ext cx="68310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2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uk"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rPr>
                  <a:t>Team Lead, Hackathon Project</a:t>
                </a:r>
                <a:endParaRPr sz="1000">
                  <a:solidFill>
                    <a:srgbClr val="414042"/>
                  </a:solidFill>
                  <a:latin typeface="Spartan"/>
                  <a:ea typeface="Spartan"/>
                  <a:cs typeface="Spartan"/>
                  <a:sym typeface="Spartan"/>
                </a:endParaRPr>
              </a:p>
            </p:txBody>
          </p:sp>
          <p:grpSp>
            <p:nvGrpSpPr>
              <p:cNvPr id="131" name="Google Shape;131;p13"/>
              <p:cNvGrpSpPr/>
              <p:nvPr/>
            </p:nvGrpSpPr>
            <p:grpSpPr>
              <a:xfrm>
                <a:off x="367175" y="7829295"/>
                <a:ext cx="6824125" cy="153900"/>
                <a:chOff x="367175" y="7829300"/>
                <a:chExt cx="6824125" cy="153900"/>
              </a:xfrm>
            </p:grpSpPr>
            <p:sp>
              <p:nvSpPr>
                <p:cNvPr id="132" name="Google Shape;132;p13"/>
                <p:cNvSpPr txBox="1"/>
                <p:nvPr/>
              </p:nvSpPr>
              <p:spPr>
                <a:xfrm>
                  <a:off x="503100" y="7829300"/>
                  <a:ext cx="66882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uk" sz="1000">
                      <a:solidFill>
                        <a:srgbClr val="414042"/>
                      </a:solidFill>
                      <a:latin typeface="Spartan"/>
                      <a:ea typeface="Spartan"/>
                      <a:cs typeface="Spartan"/>
                      <a:sym typeface="Spartan"/>
                    </a:rPr>
                    <a:t>Led a team of 4 developers to create an AI-powered chatbot in a 48-hour hackathon.</a:t>
                  </a:r>
                  <a:endParaRPr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endParaRPr>
                </a:p>
              </p:txBody>
            </p:sp>
            <p:sp>
              <p:nvSpPr>
                <p:cNvPr id="133" name="Google Shape;133;p13"/>
                <p:cNvSpPr/>
                <p:nvPr/>
              </p:nvSpPr>
              <p:spPr>
                <a:xfrm>
                  <a:off x="367175" y="7890050"/>
                  <a:ext cx="32400" cy="32400"/>
                </a:xfrm>
                <a:prstGeom prst="ellipse">
                  <a:avLst/>
                </a:prstGeom>
                <a:solidFill>
                  <a:srgbClr val="231F20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34" name="Google Shape;134;p13"/>
              <p:cNvGrpSpPr/>
              <p:nvPr/>
            </p:nvGrpSpPr>
            <p:grpSpPr>
              <a:xfrm>
                <a:off x="367175" y="8030754"/>
                <a:ext cx="6840164" cy="153900"/>
                <a:chOff x="367175" y="8030754"/>
                <a:chExt cx="6840164" cy="153900"/>
              </a:xfrm>
            </p:grpSpPr>
            <p:sp>
              <p:nvSpPr>
                <p:cNvPr id="135" name="Google Shape;135;p13"/>
                <p:cNvSpPr txBox="1"/>
                <p:nvPr/>
              </p:nvSpPr>
              <p:spPr>
                <a:xfrm>
                  <a:off x="510139" y="8030754"/>
                  <a:ext cx="66972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uk" sz="1000">
                      <a:solidFill>
                        <a:srgbClr val="414042"/>
                      </a:solidFill>
                      <a:latin typeface="Spartan"/>
                      <a:ea typeface="Spartan"/>
                      <a:cs typeface="Spartan"/>
                      <a:sym typeface="Spartan"/>
                    </a:rPr>
                    <a:t>Successfully won the "Best Innovation Award" for the project.</a:t>
                  </a:r>
                  <a:endParaRPr sz="1000">
                    <a:solidFill>
                      <a:srgbClr val="414042"/>
                    </a:solidFill>
                    <a:latin typeface="Spartan"/>
                    <a:ea typeface="Spartan"/>
                    <a:cs typeface="Spartan"/>
                    <a:sym typeface="Spartan"/>
                  </a:endParaRPr>
                </a:p>
              </p:txBody>
            </p:sp>
            <p:sp>
              <p:nvSpPr>
                <p:cNvPr id="136" name="Google Shape;136;p13"/>
                <p:cNvSpPr/>
                <p:nvPr/>
              </p:nvSpPr>
              <p:spPr>
                <a:xfrm>
                  <a:off x="367175" y="8091504"/>
                  <a:ext cx="32400" cy="32400"/>
                </a:xfrm>
                <a:prstGeom prst="ellipse">
                  <a:avLst/>
                </a:prstGeom>
                <a:solidFill>
                  <a:srgbClr val="231F20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