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Abril Fatface"/>
      <p:regular r:id="rId8"/>
    </p:embeddedFont>
    <p:embeddedFont>
      <p:font typeface="Satisfy"/>
      <p:regular r:id="rId9"/>
    </p:embeddedFont>
    <p:embeddedFont>
      <p:font typeface="Alfa Slab One"/>
      <p:regular r:id="rId10"/>
    </p:embeddedFont>
    <p:embeddedFont>
      <p:font typeface="Alegrey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09">
          <p15:clr>
            <a:srgbClr val="747775"/>
          </p15:clr>
        </p15:guide>
        <p15:guide id="2" pos="5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09"/>
        <p:guide pos="51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-regular.fntdata"/><Relationship Id="rId10" Type="http://schemas.openxmlformats.org/officeDocument/2006/relationships/font" Target="fonts/AlfaSlabOne-regular.fntdata"/><Relationship Id="rId13" Type="http://schemas.openxmlformats.org/officeDocument/2006/relationships/font" Target="fonts/Alegreya-italic.fntdata"/><Relationship Id="rId12" Type="http://schemas.openxmlformats.org/officeDocument/2006/relationships/font" Target="fonts/Alegrey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atisfy-regular.fntdata"/><Relationship Id="rId14" Type="http://schemas.openxmlformats.org/officeDocument/2006/relationships/font" Target="fonts/Alegrey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f42a347de_0_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f42a347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14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6825" y="11"/>
            <a:ext cx="7566828" cy="10691983"/>
            <a:chOff x="-6825" y="11"/>
            <a:chExt cx="7566828" cy="10691983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-6825" y="11"/>
              <a:ext cx="7566828" cy="10691983"/>
              <a:chOff x="-6825" y="11"/>
              <a:chExt cx="7566828" cy="10691983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0" y="8731857"/>
                <a:ext cx="7560003" cy="19601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6825" y="11"/>
                <a:ext cx="7560003" cy="162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" name="Google Shape;59;p13"/>
            <p:cNvSpPr/>
            <p:nvPr/>
          </p:nvSpPr>
          <p:spPr>
            <a:xfrm>
              <a:off x="180000" y="180000"/>
              <a:ext cx="7200000" cy="103320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397812" y="3754976"/>
            <a:ext cx="6750738" cy="2449062"/>
            <a:chOff x="397812" y="3754976"/>
            <a:chExt cx="6750738" cy="2449062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397812" y="3754976"/>
              <a:ext cx="6737100" cy="1092900"/>
            </a:xfrm>
            <a:prstGeom prst="rect">
              <a:avLst/>
            </a:prstGeom>
            <a:noFill/>
            <a:ln>
              <a:noFill/>
            </a:ln>
            <a:effectLst>
              <a:outerShdw blurRad="100013" rotWithShape="0" algn="bl" dir="5400000" dist="28575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100">
                  <a:solidFill>
                    <a:schemeClr val="lt1"/>
                  </a:solidFill>
                  <a:latin typeface="Satisfy"/>
                  <a:ea typeface="Satisfy"/>
                  <a:cs typeface="Satisfy"/>
                  <a:sym typeface="Satisfy"/>
                </a:rPr>
                <a:t>Homemade Cake</a:t>
              </a:r>
              <a:endParaRPr sz="71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11450" y="4834238"/>
              <a:ext cx="6737100" cy="1369800"/>
            </a:xfrm>
            <a:prstGeom prst="rect">
              <a:avLst/>
            </a:prstGeom>
            <a:noFill/>
            <a:ln>
              <a:noFill/>
            </a:ln>
            <a:effectLst>
              <a:outerShdw blurRad="100013" rotWithShape="0" algn="bl" dir="5400000" dist="28575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900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Price List</a:t>
              </a:r>
              <a:endParaRPr sz="89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3382757" y="6965818"/>
            <a:ext cx="6531447" cy="5421064"/>
            <a:chOff x="3382757" y="6965818"/>
            <a:chExt cx="6531447" cy="5421064"/>
          </a:xfrm>
        </p:grpSpPr>
        <p:sp>
          <p:nvSpPr>
            <p:cNvPr id="68" name="Google Shape;68;p14"/>
            <p:cNvSpPr/>
            <p:nvPr/>
          </p:nvSpPr>
          <p:spPr>
            <a:xfrm>
              <a:off x="3382757" y="9470882"/>
              <a:ext cx="2916000" cy="2916000"/>
            </a:xfrm>
            <a:prstGeom prst="ellipse">
              <a:avLst/>
            </a:prstGeom>
            <a:noFill/>
            <a:ln cap="flat" cmpd="sng" w="19050">
              <a:solidFill>
                <a:srgbClr val="CECF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893282" y="8110157"/>
              <a:ext cx="2916000" cy="2916000"/>
            </a:xfrm>
            <a:prstGeom prst="ellipse">
              <a:avLst/>
            </a:prstGeom>
            <a:noFill/>
            <a:ln cap="flat" cmpd="sng" w="19050">
              <a:solidFill>
                <a:srgbClr val="CECF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744704" y="6965818"/>
              <a:ext cx="3169500" cy="3169500"/>
            </a:xfrm>
            <a:prstGeom prst="ellipse">
              <a:avLst/>
            </a:prstGeom>
            <a:noFill/>
            <a:ln cap="flat" cmpd="sng" w="19050">
              <a:solidFill>
                <a:srgbClr val="CECF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31138" l="0" r="0" t="0"/>
          <a:stretch/>
        </p:blipFill>
        <p:spPr>
          <a:xfrm>
            <a:off x="4771000" y="9337975"/>
            <a:ext cx="1966901" cy="135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695525" y="565624"/>
            <a:ext cx="4827738" cy="1805387"/>
            <a:chOff x="695525" y="565624"/>
            <a:chExt cx="4827738" cy="1805387"/>
          </a:xfrm>
        </p:grpSpPr>
        <p:sp>
          <p:nvSpPr>
            <p:cNvPr id="73" name="Google Shape;73;p14"/>
            <p:cNvSpPr txBox="1"/>
            <p:nvPr/>
          </p:nvSpPr>
          <p:spPr>
            <a:xfrm>
              <a:off x="695525" y="565624"/>
              <a:ext cx="48141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100">
                  <a:solidFill>
                    <a:srgbClr val="59595D"/>
                  </a:solidFill>
                  <a:latin typeface="Satisfy"/>
                  <a:ea typeface="Satisfy"/>
                  <a:cs typeface="Satisfy"/>
                  <a:sym typeface="Satisfy"/>
                </a:rPr>
                <a:t>Homemade Cake</a:t>
              </a:r>
              <a:endParaRPr sz="4100">
                <a:solidFill>
                  <a:srgbClr val="59595D"/>
                </a:solidFill>
                <a:latin typeface="Satisfy"/>
                <a:ea typeface="Satisfy"/>
                <a:cs typeface="Satisfy"/>
                <a:sym typeface="Satisfy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709163" y="1247511"/>
              <a:ext cx="4814100" cy="11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100">
                  <a:solidFill>
                    <a:srgbClr val="C8C9CA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Price List</a:t>
              </a:r>
              <a:endParaRPr sz="6100">
                <a:solidFill>
                  <a:srgbClr val="C8C9CA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798926" y="2689025"/>
            <a:ext cx="2916013" cy="1459024"/>
            <a:chOff x="798926" y="2689025"/>
            <a:chExt cx="2916013" cy="1459024"/>
          </a:xfrm>
        </p:grpSpPr>
        <p:sp>
          <p:nvSpPr>
            <p:cNvPr id="76" name="Google Shape;76;p14"/>
            <p:cNvSpPr txBox="1"/>
            <p:nvPr/>
          </p:nvSpPr>
          <p:spPr>
            <a:xfrm>
              <a:off x="798926" y="2689025"/>
              <a:ext cx="291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Classic vanilla cake with 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buttercream frosting: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798964" y="3395203"/>
              <a:ext cx="2915974" cy="752846"/>
              <a:chOff x="798936" y="3395243"/>
              <a:chExt cx="3094200" cy="752846"/>
            </a:xfrm>
          </p:grpSpPr>
          <p:sp>
            <p:nvSpPr>
              <p:cNvPr id="78" name="Google Shape;78;p14"/>
              <p:cNvSpPr txBox="1"/>
              <p:nvPr/>
            </p:nvSpPr>
            <p:spPr>
              <a:xfrm>
                <a:off x="798936" y="3395243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6 inch round cake: $25-$30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79" name="Google Shape;79;p14"/>
              <p:cNvSpPr txBox="1"/>
              <p:nvPr/>
            </p:nvSpPr>
            <p:spPr>
              <a:xfrm>
                <a:off x="798936" y="3663966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8 inch round cake: $35-$40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80" name="Google Shape;80;p14"/>
              <p:cNvSpPr txBox="1"/>
              <p:nvPr/>
            </p:nvSpPr>
            <p:spPr>
              <a:xfrm>
                <a:off x="798936" y="3932689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10 inch round cake: $45-$50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</p:grpSp>
      <p:grpSp>
        <p:nvGrpSpPr>
          <p:cNvPr id="81" name="Google Shape;81;p14"/>
          <p:cNvGrpSpPr/>
          <p:nvPr/>
        </p:nvGrpSpPr>
        <p:grpSpPr>
          <a:xfrm>
            <a:off x="798926" y="4504211"/>
            <a:ext cx="2916013" cy="1459024"/>
            <a:chOff x="798926" y="2689025"/>
            <a:chExt cx="2916013" cy="1459024"/>
          </a:xfrm>
        </p:grpSpPr>
        <p:sp>
          <p:nvSpPr>
            <p:cNvPr id="82" name="Google Shape;82;p14"/>
            <p:cNvSpPr txBox="1"/>
            <p:nvPr/>
          </p:nvSpPr>
          <p:spPr>
            <a:xfrm>
              <a:off x="798926" y="2689025"/>
              <a:ext cx="291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Chocolate cake with 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chocolate ganache: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83" name="Google Shape;83;p14"/>
            <p:cNvGrpSpPr/>
            <p:nvPr/>
          </p:nvGrpSpPr>
          <p:grpSpPr>
            <a:xfrm>
              <a:off x="798964" y="3395203"/>
              <a:ext cx="2915974" cy="752846"/>
              <a:chOff x="798936" y="3395243"/>
              <a:chExt cx="3094200" cy="752846"/>
            </a:xfrm>
          </p:grpSpPr>
          <p:sp>
            <p:nvSpPr>
              <p:cNvPr id="84" name="Google Shape;84;p14"/>
              <p:cNvSpPr txBox="1"/>
              <p:nvPr/>
            </p:nvSpPr>
            <p:spPr>
              <a:xfrm>
                <a:off x="798936" y="3395243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6 inch round cake: $30-$35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798936" y="3663966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8 inch round cake: $40-$45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798936" y="3932689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10 inch round cake: $55-$60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</p:grpSp>
      <p:grpSp>
        <p:nvGrpSpPr>
          <p:cNvPr id="87" name="Google Shape;87;p14"/>
          <p:cNvGrpSpPr/>
          <p:nvPr/>
        </p:nvGrpSpPr>
        <p:grpSpPr>
          <a:xfrm>
            <a:off x="798926" y="6259514"/>
            <a:ext cx="2916013" cy="1459024"/>
            <a:chOff x="798926" y="2689025"/>
            <a:chExt cx="2916013" cy="1459024"/>
          </a:xfrm>
        </p:grpSpPr>
        <p:sp>
          <p:nvSpPr>
            <p:cNvPr id="88" name="Google Shape;88;p14"/>
            <p:cNvSpPr txBox="1"/>
            <p:nvPr/>
          </p:nvSpPr>
          <p:spPr>
            <a:xfrm>
              <a:off x="798926" y="2689025"/>
              <a:ext cx="291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Red velvet cake with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cream cheese frosting: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89" name="Google Shape;89;p14"/>
            <p:cNvGrpSpPr/>
            <p:nvPr/>
          </p:nvGrpSpPr>
          <p:grpSpPr>
            <a:xfrm>
              <a:off x="798964" y="3395203"/>
              <a:ext cx="2915974" cy="752846"/>
              <a:chOff x="798936" y="3395243"/>
              <a:chExt cx="3094200" cy="752846"/>
            </a:xfrm>
          </p:grpSpPr>
          <p:sp>
            <p:nvSpPr>
              <p:cNvPr id="90" name="Google Shape;90;p14"/>
              <p:cNvSpPr txBox="1"/>
              <p:nvPr/>
            </p:nvSpPr>
            <p:spPr>
              <a:xfrm>
                <a:off x="798936" y="3395243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6 inch round cake: $35-$40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91" name="Google Shape;91;p14"/>
              <p:cNvSpPr txBox="1"/>
              <p:nvPr/>
            </p:nvSpPr>
            <p:spPr>
              <a:xfrm>
                <a:off x="798936" y="3663966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8 inch round cake: $50-$55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92" name="Google Shape;92;p14"/>
              <p:cNvSpPr txBox="1"/>
              <p:nvPr/>
            </p:nvSpPr>
            <p:spPr>
              <a:xfrm>
                <a:off x="798936" y="3932689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10 inch round cake: $65-$70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</p:grpSp>
      <p:grpSp>
        <p:nvGrpSpPr>
          <p:cNvPr id="93" name="Google Shape;93;p14"/>
          <p:cNvGrpSpPr/>
          <p:nvPr/>
        </p:nvGrpSpPr>
        <p:grpSpPr>
          <a:xfrm>
            <a:off x="798926" y="8076004"/>
            <a:ext cx="2916013" cy="1459024"/>
            <a:chOff x="798926" y="2689025"/>
            <a:chExt cx="2916013" cy="1459024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798926" y="2689025"/>
              <a:ext cx="291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Carrot cake with cream 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cheese frosting: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95" name="Google Shape;95;p14"/>
            <p:cNvGrpSpPr/>
            <p:nvPr/>
          </p:nvGrpSpPr>
          <p:grpSpPr>
            <a:xfrm>
              <a:off x="798964" y="3395203"/>
              <a:ext cx="2915974" cy="752846"/>
              <a:chOff x="798936" y="3395243"/>
              <a:chExt cx="3094200" cy="752846"/>
            </a:xfrm>
          </p:grpSpPr>
          <p:sp>
            <p:nvSpPr>
              <p:cNvPr id="96" name="Google Shape;96;p14"/>
              <p:cNvSpPr txBox="1"/>
              <p:nvPr/>
            </p:nvSpPr>
            <p:spPr>
              <a:xfrm>
                <a:off x="798936" y="3395243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6 inch round cake: $35-$40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97" name="Google Shape;97;p14"/>
              <p:cNvSpPr txBox="1"/>
              <p:nvPr/>
            </p:nvSpPr>
            <p:spPr>
              <a:xfrm>
                <a:off x="798936" y="3663966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8 inch round cake: $50-$55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98" name="Google Shape;98;p14"/>
              <p:cNvSpPr txBox="1"/>
              <p:nvPr/>
            </p:nvSpPr>
            <p:spPr>
              <a:xfrm>
                <a:off x="798936" y="3932689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10 inch round cake: $65-$70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</p:grpSp>
      <p:sp>
        <p:nvSpPr>
          <p:cNvPr id="99" name="Google Shape;99;p14"/>
          <p:cNvSpPr txBox="1"/>
          <p:nvPr/>
        </p:nvSpPr>
        <p:spPr>
          <a:xfrm>
            <a:off x="4105476" y="2689025"/>
            <a:ext cx="291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rPr>
              <a:t>Lemon cake with </a:t>
            </a:r>
            <a:endParaRPr sz="1800">
              <a:solidFill>
                <a:srgbClr val="59595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rPr>
              <a:t>lemon curd filling and </a:t>
            </a:r>
            <a:endParaRPr sz="1800">
              <a:solidFill>
                <a:srgbClr val="59595D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rPr>
              <a:t>buttercream frosting:</a:t>
            </a:r>
            <a:endParaRPr sz="1800">
              <a:solidFill>
                <a:srgbClr val="59595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4105514" y="3727217"/>
            <a:ext cx="2915974" cy="752846"/>
            <a:chOff x="798936" y="3395243"/>
            <a:chExt cx="3094200" cy="752846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798936" y="3395243"/>
              <a:ext cx="309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rPr>
                <a:t>6 inch round cake: $25-$30</a:t>
              </a:r>
              <a:endParaRPr>
                <a:solidFill>
                  <a:srgbClr val="85888B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798936" y="3663966"/>
              <a:ext cx="309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rPr>
                <a:t>8 inch round cake: $35-$40</a:t>
              </a:r>
              <a:endParaRPr>
                <a:solidFill>
                  <a:srgbClr val="85888B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798936" y="3932689"/>
              <a:ext cx="309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rPr>
                <a:t>10 inch round cake: $45-$50</a:t>
              </a:r>
              <a:endParaRPr>
                <a:solidFill>
                  <a:srgbClr val="85888B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4105476" y="4836225"/>
            <a:ext cx="2916013" cy="1459024"/>
            <a:chOff x="798926" y="2689025"/>
            <a:chExt cx="2916013" cy="1459024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798926" y="2689025"/>
              <a:ext cx="291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Strawberry cake with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whipped cream frosting: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106" name="Google Shape;106;p14"/>
            <p:cNvGrpSpPr/>
            <p:nvPr/>
          </p:nvGrpSpPr>
          <p:grpSpPr>
            <a:xfrm>
              <a:off x="798964" y="3395203"/>
              <a:ext cx="2915974" cy="752846"/>
              <a:chOff x="798936" y="3395243"/>
              <a:chExt cx="3094200" cy="752846"/>
            </a:xfrm>
          </p:grpSpPr>
          <p:sp>
            <p:nvSpPr>
              <p:cNvPr id="107" name="Google Shape;107;p14"/>
              <p:cNvSpPr txBox="1"/>
              <p:nvPr/>
            </p:nvSpPr>
            <p:spPr>
              <a:xfrm>
                <a:off x="798936" y="3395243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6 inch round cake: $35-$40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108" name="Google Shape;108;p14"/>
              <p:cNvSpPr txBox="1"/>
              <p:nvPr/>
            </p:nvSpPr>
            <p:spPr>
              <a:xfrm>
                <a:off x="798936" y="3663966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8 inch round cake: $50-$55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109" name="Google Shape;109;p14"/>
              <p:cNvSpPr txBox="1"/>
              <p:nvPr/>
            </p:nvSpPr>
            <p:spPr>
              <a:xfrm>
                <a:off x="798936" y="3932689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10 inch round cake: $65-$70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</p:grpSp>
      <p:grpSp>
        <p:nvGrpSpPr>
          <p:cNvPr id="110" name="Google Shape;110;p14"/>
          <p:cNvGrpSpPr/>
          <p:nvPr/>
        </p:nvGrpSpPr>
        <p:grpSpPr>
          <a:xfrm>
            <a:off x="4105476" y="6598332"/>
            <a:ext cx="2916013" cy="1459024"/>
            <a:chOff x="798926" y="2689025"/>
            <a:chExt cx="2916013" cy="1459024"/>
          </a:xfrm>
        </p:grpSpPr>
        <p:sp>
          <p:nvSpPr>
            <p:cNvPr id="111" name="Google Shape;111;p14"/>
            <p:cNvSpPr txBox="1"/>
            <p:nvPr/>
          </p:nvSpPr>
          <p:spPr>
            <a:xfrm>
              <a:off x="798926" y="2689025"/>
              <a:ext cx="2915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Funfetti cake with vanilla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9595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buttercream frosting:</a:t>
              </a:r>
              <a:endParaRPr sz="1800">
                <a:solidFill>
                  <a:srgbClr val="59595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grpSp>
          <p:nvGrpSpPr>
            <p:cNvPr id="112" name="Google Shape;112;p14"/>
            <p:cNvGrpSpPr/>
            <p:nvPr/>
          </p:nvGrpSpPr>
          <p:grpSpPr>
            <a:xfrm>
              <a:off x="798964" y="3395203"/>
              <a:ext cx="2915974" cy="752846"/>
              <a:chOff x="798936" y="3395243"/>
              <a:chExt cx="3094200" cy="752846"/>
            </a:xfrm>
          </p:grpSpPr>
          <p:sp>
            <p:nvSpPr>
              <p:cNvPr id="113" name="Google Shape;113;p14"/>
              <p:cNvSpPr txBox="1"/>
              <p:nvPr/>
            </p:nvSpPr>
            <p:spPr>
              <a:xfrm>
                <a:off x="798936" y="3395243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6 inch round cake: $25-$30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98936" y="3663966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8 inch round cake: $35-$40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115" name="Google Shape;115;p14"/>
              <p:cNvSpPr txBox="1"/>
              <p:nvPr/>
            </p:nvSpPr>
            <p:spPr>
              <a:xfrm>
                <a:off x="798936" y="3932689"/>
                <a:ext cx="3094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85888B"/>
                    </a:solidFill>
                    <a:latin typeface="Alegreya"/>
                    <a:ea typeface="Alegreya"/>
                    <a:cs typeface="Alegreya"/>
                    <a:sym typeface="Alegreya"/>
                  </a:rPr>
                  <a:t>10 inch round cake: $45-$50</a:t>
                </a:r>
                <a:endParaRPr>
                  <a:solidFill>
                    <a:srgbClr val="85888B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</p:grpSp>
      <p:grpSp>
        <p:nvGrpSpPr>
          <p:cNvPr id="116" name="Google Shape;116;p14"/>
          <p:cNvGrpSpPr/>
          <p:nvPr/>
        </p:nvGrpSpPr>
        <p:grpSpPr>
          <a:xfrm>
            <a:off x="4829200" y="-476271"/>
            <a:ext cx="3293025" cy="3007275"/>
            <a:chOff x="4829200" y="-476271"/>
            <a:chExt cx="3293025" cy="3007275"/>
          </a:xfrm>
        </p:grpSpPr>
        <p:sp>
          <p:nvSpPr>
            <p:cNvPr id="117" name="Google Shape;117;p14"/>
            <p:cNvSpPr/>
            <p:nvPr/>
          </p:nvSpPr>
          <p:spPr>
            <a:xfrm>
              <a:off x="6380425" y="789204"/>
              <a:ext cx="1741800" cy="1741800"/>
            </a:xfrm>
            <a:prstGeom prst="ellipse">
              <a:avLst/>
            </a:prstGeom>
            <a:noFill/>
            <a:ln cap="flat" cmpd="sng" w="19050">
              <a:solidFill>
                <a:srgbClr val="CECF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223775" y="537475"/>
              <a:ext cx="1741800" cy="1741800"/>
            </a:xfrm>
            <a:prstGeom prst="ellipse">
              <a:avLst/>
            </a:prstGeom>
            <a:noFill/>
            <a:ln cap="flat" cmpd="sng" w="19050">
              <a:solidFill>
                <a:srgbClr val="CECF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829200" y="-476271"/>
              <a:ext cx="1741800" cy="1741800"/>
            </a:xfrm>
            <a:prstGeom prst="ellipse">
              <a:avLst/>
            </a:prstGeom>
            <a:noFill/>
            <a:ln cap="flat" cmpd="sng" w="19050">
              <a:solidFill>
                <a:srgbClr val="CECFD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0" name="Google Shape;120;p14"/>
            <p:cNvPicPr preferRelativeResize="0"/>
            <p:nvPr/>
          </p:nvPicPr>
          <p:blipFill rotWithShape="1">
            <a:blip r:embed="rId4">
              <a:alphaModFix/>
            </a:blip>
            <a:srcRect b="0" l="0" r="26051" t="32641"/>
            <a:stretch/>
          </p:blipFill>
          <p:spPr>
            <a:xfrm>
              <a:off x="5566725" y="0"/>
              <a:ext cx="1993275" cy="1817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5">
            <a:alphaModFix/>
          </a:blip>
          <a:srcRect b="10913" l="0" r="31332" t="0"/>
          <a:stretch/>
        </p:blipFill>
        <p:spPr>
          <a:xfrm>
            <a:off x="6041725" y="8725475"/>
            <a:ext cx="1518275" cy="19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