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Qwitcher Grypen"/>
      <p:regular r:id="rId7"/>
      <p:bold r:id="rId8"/>
    </p:embeddedFont>
    <p:embeddedFont>
      <p:font typeface="Kalnia"/>
      <p:regular r:id="rId9"/>
      <p:bold r:id="rId10"/>
    </p:embeddedFont>
    <p:embeddedFont>
      <p:font typeface="Kalnia Medium"/>
      <p:regular r:id="rId11"/>
      <p:bold r:id="rId12"/>
    </p:embeddedFont>
    <p:embeddedFont>
      <p:font typeface="Kalnia Light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KalniaMedium-regular.fntdata"/><Relationship Id="rId10" Type="http://schemas.openxmlformats.org/officeDocument/2006/relationships/font" Target="fonts/Kalnia-bold.fntdata"/><Relationship Id="rId13" Type="http://schemas.openxmlformats.org/officeDocument/2006/relationships/font" Target="fonts/KalniaLight-regular.fntdata"/><Relationship Id="rId12" Type="http://schemas.openxmlformats.org/officeDocument/2006/relationships/font" Target="fonts/Kalnia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Kalnia-regular.fntdata"/><Relationship Id="rId14" Type="http://schemas.openxmlformats.org/officeDocument/2006/relationships/font" Target="fonts/Kalnia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QwitcherGrypen-regular.fntdata"/><Relationship Id="rId8" Type="http://schemas.openxmlformats.org/officeDocument/2006/relationships/font" Target="fonts/QwitcherGrype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211" y="1"/>
            <a:ext cx="7559577" cy="10692001"/>
            <a:chOff x="211" y="1"/>
            <a:chExt cx="7559577" cy="10692001"/>
          </a:xfrm>
        </p:grpSpPr>
        <p:pic>
          <p:nvPicPr>
            <p:cNvPr id="55" name="Google Shape;5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1" y="1"/>
              <a:ext cx="7559577" cy="106919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6" name="Google Shape;56;p13"/>
            <p:cNvGrpSpPr/>
            <p:nvPr/>
          </p:nvGrpSpPr>
          <p:grpSpPr>
            <a:xfrm>
              <a:off x="56000" y="72854"/>
              <a:ext cx="7447999" cy="10619148"/>
              <a:chOff x="56000" y="72854"/>
              <a:chExt cx="7447999" cy="10619148"/>
            </a:xfrm>
          </p:grpSpPr>
          <p:pic>
            <p:nvPicPr>
              <p:cNvPr id="57" name="Google Shape;57;p13"/>
              <p:cNvPicPr preferRelativeResize="0"/>
              <p:nvPr/>
            </p:nvPicPr>
            <p:blipFill rotWithShape="1">
              <a:blip r:embed="rId4">
                <a:alphaModFix/>
              </a:blip>
              <a:srcRect b="58284" l="0" r="0" t="0"/>
              <a:stretch/>
            </p:blipFill>
            <p:spPr>
              <a:xfrm>
                <a:off x="56000" y="72854"/>
                <a:ext cx="7447999" cy="39375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" name="Google Shape;58;p13"/>
              <p:cNvPicPr preferRelativeResize="0"/>
              <p:nvPr/>
            </p:nvPicPr>
            <p:blipFill rotWithShape="1">
              <a:blip r:embed="rId4">
                <a:alphaModFix/>
              </a:blip>
              <a:srcRect b="-12001" l="0" r="0" t="69061"/>
              <a:stretch/>
            </p:blipFill>
            <p:spPr>
              <a:xfrm>
                <a:off x="56000" y="6638800"/>
                <a:ext cx="7447999" cy="40532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9" name="Google Shape;59;p13"/>
          <p:cNvSpPr txBox="1"/>
          <p:nvPr/>
        </p:nvSpPr>
        <p:spPr>
          <a:xfrm>
            <a:off x="269350" y="3720181"/>
            <a:ext cx="7021500" cy="17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500">
                <a:solidFill>
                  <a:srgbClr val="C64D30"/>
                </a:solidFill>
                <a:latin typeface="Qwitcher Grypen"/>
                <a:ea typeface="Qwitcher Grypen"/>
                <a:cs typeface="Qwitcher Grypen"/>
                <a:sym typeface="Qwitcher Grypen"/>
              </a:rPr>
              <a:t>Christmas Party</a:t>
            </a:r>
            <a:endParaRPr b="1" sz="11500">
              <a:solidFill>
                <a:srgbClr val="C64D30"/>
              </a:solidFill>
              <a:latin typeface="Qwitcher Grypen"/>
              <a:ea typeface="Qwitcher Grypen"/>
              <a:cs typeface="Qwitcher Grypen"/>
              <a:sym typeface="Qwitcher Grypen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525" y="425075"/>
            <a:ext cx="6011201" cy="333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6">
            <a:alphaModFix/>
          </a:blip>
          <a:srcRect b="27351" l="20217" r="21436" t="0"/>
          <a:stretch/>
        </p:blipFill>
        <p:spPr>
          <a:xfrm>
            <a:off x="0" y="8182525"/>
            <a:ext cx="7559997" cy="25094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2445900" y="4010450"/>
            <a:ext cx="2668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283222"/>
                </a:solidFill>
                <a:latin typeface="Kalnia"/>
                <a:ea typeface="Kalnia"/>
                <a:cs typeface="Kalnia"/>
                <a:sym typeface="Kalnia"/>
              </a:rPr>
              <a:t>Join us for a</a:t>
            </a:r>
            <a:endParaRPr sz="2000">
              <a:solidFill>
                <a:srgbClr val="283222"/>
              </a:solidFill>
              <a:latin typeface="Kalnia"/>
              <a:ea typeface="Kalnia"/>
              <a:cs typeface="Kalnia"/>
              <a:sym typeface="Kalnia"/>
            </a:endParaRPr>
          </a:p>
        </p:txBody>
      </p:sp>
      <p:grpSp>
        <p:nvGrpSpPr>
          <p:cNvPr id="63" name="Google Shape;63;p13"/>
          <p:cNvGrpSpPr/>
          <p:nvPr/>
        </p:nvGrpSpPr>
        <p:grpSpPr>
          <a:xfrm>
            <a:off x="704750" y="5395275"/>
            <a:ext cx="6122642" cy="1169700"/>
            <a:chOff x="704750" y="5395275"/>
            <a:chExt cx="6122642" cy="1169700"/>
          </a:xfrm>
        </p:grpSpPr>
        <p:grpSp>
          <p:nvGrpSpPr>
            <p:cNvPr id="64" name="Google Shape;64;p13"/>
            <p:cNvGrpSpPr/>
            <p:nvPr/>
          </p:nvGrpSpPr>
          <p:grpSpPr>
            <a:xfrm>
              <a:off x="2826550" y="5395275"/>
              <a:ext cx="1803950" cy="1169700"/>
              <a:chOff x="2826550" y="5395275"/>
              <a:chExt cx="1803950" cy="1169700"/>
            </a:xfrm>
          </p:grpSpPr>
          <p:sp>
            <p:nvSpPr>
              <p:cNvPr id="65" name="Google Shape;65;p13"/>
              <p:cNvSpPr txBox="1"/>
              <p:nvPr/>
            </p:nvSpPr>
            <p:spPr>
              <a:xfrm>
                <a:off x="2944094" y="5395275"/>
                <a:ext cx="1618500" cy="116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600">
                    <a:solidFill>
                      <a:srgbClr val="C64D30"/>
                    </a:solidFill>
                    <a:latin typeface="Kalnia Light"/>
                    <a:ea typeface="Kalnia Light"/>
                    <a:cs typeface="Kalnia Light"/>
                    <a:sym typeface="Kalnia Light"/>
                  </a:rPr>
                  <a:t>23</a:t>
                </a:r>
                <a:endParaRPr sz="7600">
                  <a:solidFill>
                    <a:srgbClr val="C64D30"/>
                  </a:solidFill>
                  <a:latin typeface="Kalnia Light"/>
                  <a:ea typeface="Kalnia Light"/>
                  <a:cs typeface="Kalnia Light"/>
                  <a:sym typeface="Kalnia Light"/>
                </a:endParaRPr>
              </a:p>
            </p:txBody>
          </p:sp>
          <p:pic>
            <p:nvPicPr>
              <p:cNvPr id="66" name="Google Shape;66;p13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4478275" y="5920600"/>
                <a:ext cx="152225" cy="1490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7" name="Google Shape;67;p13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 flipH="1">
                <a:off x="2826550" y="5920600"/>
                <a:ext cx="152225" cy="1490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8" name="Google Shape;68;p13"/>
            <p:cNvGrpSpPr/>
            <p:nvPr/>
          </p:nvGrpSpPr>
          <p:grpSpPr>
            <a:xfrm>
              <a:off x="704750" y="5732325"/>
              <a:ext cx="1954500" cy="593775"/>
              <a:chOff x="704750" y="5732325"/>
              <a:chExt cx="1954500" cy="593775"/>
            </a:xfrm>
          </p:grpSpPr>
          <p:grpSp>
            <p:nvGrpSpPr>
              <p:cNvPr id="69" name="Google Shape;69;p13"/>
              <p:cNvGrpSpPr/>
              <p:nvPr/>
            </p:nvGrpSpPr>
            <p:grpSpPr>
              <a:xfrm>
                <a:off x="789225" y="5732325"/>
                <a:ext cx="1812000" cy="593775"/>
                <a:chOff x="789225" y="5732325"/>
                <a:chExt cx="1812000" cy="593775"/>
              </a:xfrm>
            </p:grpSpPr>
            <p:cxnSp>
              <p:nvCxnSpPr>
                <p:cNvPr id="70" name="Google Shape;70;p13"/>
                <p:cNvCxnSpPr/>
                <p:nvPr/>
              </p:nvCxnSpPr>
              <p:spPr>
                <a:xfrm>
                  <a:off x="789225" y="5732325"/>
                  <a:ext cx="1812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28322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1" name="Google Shape;71;p13"/>
                <p:cNvCxnSpPr/>
                <p:nvPr/>
              </p:nvCxnSpPr>
              <p:spPr>
                <a:xfrm>
                  <a:off x="789225" y="6326100"/>
                  <a:ext cx="1812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28322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72" name="Google Shape;72;p13"/>
              <p:cNvSpPr txBox="1"/>
              <p:nvPr/>
            </p:nvSpPr>
            <p:spPr>
              <a:xfrm>
                <a:off x="704750" y="5759835"/>
                <a:ext cx="1954500" cy="47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3100">
                    <a:solidFill>
                      <a:srgbClr val="5C6842"/>
                    </a:solidFill>
                    <a:latin typeface="Kalnia"/>
                    <a:ea typeface="Kalnia"/>
                    <a:cs typeface="Kalnia"/>
                    <a:sym typeface="Kalnia"/>
                  </a:rPr>
                  <a:t>Saturday</a:t>
                </a:r>
                <a:endParaRPr sz="3100">
                  <a:solidFill>
                    <a:srgbClr val="5C6842"/>
                  </a:solidFill>
                  <a:latin typeface="Kalnia"/>
                  <a:ea typeface="Kalnia"/>
                  <a:cs typeface="Kalnia"/>
                  <a:sym typeface="Kalnia"/>
                </a:endParaRPr>
              </a:p>
            </p:txBody>
          </p:sp>
        </p:grpSp>
        <p:grpSp>
          <p:nvGrpSpPr>
            <p:cNvPr id="73" name="Google Shape;73;p13"/>
            <p:cNvGrpSpPr/>
            <p:nvPr/>
          </p:nvGrpSpPr>
          <p:grpSpPr>
            <a:xfrm>
              <a:off x="4802335" y="5732325"/>
              <a:ext cx="2025057" cy="593775"/>
              <a:chOff x="709107" y="5732325"/>
              <a:chExt cx="1954500" cy="593775"/>
            </a:xfrm>
          </p:grpSpPr>
          <p:grpSp>
            <p:nvGrpSpPr>
              <p:cNvPr id="74" name="Google Shape;74;p13"/>
              <p:cNvGrpSpPr/>
              <p:nvPr/>
            </p:nvGrpSpPr>
            <p:grpSpPr>
              <a:xfrm>
                <a:off x="769661" y="5732325"/>
                <a:ext cx="1853700" cy="593775"/>
                <a:chOff x="769661" y="5732325"/>
                <a:chExt cx="1853700" cy="593775"/>
              </a:xfrm>
            </p:grpSpPr>
            <p:cxnSp>
              <p:nvCxnSpPr>
                <p:cNvPr id="75" name="Google Shape;75;p13"/>
                <p:cNvCxnSpPr/>
                <p:nvPr/>
              </p:nvCxnSpPr>
              <p:spPr>
                <a:xfrm>
                  <a:off x="769661" y="5732325"/>
                  <a:ext cx="18537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28322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6" name="Google Shape;76;p13"/>
                <p:cNvCxnSpPr/>
                <p:nvPr/>
              </p:nvCxnSpPr>
              <p:spPr>
                <a:xfrm>
                  <a:off x="769661" y="6326100"/>
                  <a:ext cx="18537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28322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77" name="Google Shape;77;p13"/>
              <p:cNvSpPr txBox="1"/>
              <p:nvPr/>
            </p:nvSpPr>
            <p:spPr>
              <a:xfrm>
                <a:off x="709107" y="5781858"/>
                <a:ext cx="19545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900">
                    <a:solidFill>
                      <a:srgbClr val="5C6842"/>
                    </a:solidFill>
                    <a:latin typeface="Kalnia"/>
                    <a:ea typeface="Kalnia"/>
                    <a:cs typeface="Kalnia"/>
                    <a:sym typeface="Kalnia"/>
                  </a:rPr>
                  <a:t>December</a:t>
                </a:r>
                <a:endParaRPr sz="2900">
                  <a:solidFill>
                    <a:srgbClr val="5C6842"/>
                  </a:solidFill>
                  <a:latin typeface="Kalnia"/>
                  <a:ea typeface="Kalnia"/>
                  <a:cs typeface="Kalnia"/>
                  <a:sym typeface="Kalnia"/>
                </a:endParaRPr>
              </a:p>
            </p:txBody>
          </p:sp>
        </p:grpSp>
      </p:grpSp>
      <p:sp>
        <p:nvSpPr>
          <p:cNvPr id="78" name="Google Shape;78;p13"/>
          <p:cNvSpPr txBox="1"/>
          <p:nvPr/>
        </p:nvSpPr>
        <p:spPr>
          <a:xfrm>
            <a:off x="1567500" y="6732950"/>
            <a:ext cx="4425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283222"/>
                </a:solidFill>
                <a:latin typeface="Kalnia"/>
                <a:ea typeface="Kalnia"/>
                <a:cs typeface="Kalnia"/>
                <a:sym typeface="Kalnia"/>
              </a:rPr>
              <a:t>FROM 4:00 PM TO 12:00 AM</a:t>
            </a:r>
            <a:endParaRPr sz="2000">
              <a:solidFill>
                <a:srgbClr val="283222"/>
              </a:solidFill>
              <a:latin typeface="Kalnia"/>
              <a:ea typeface="Kalnia"/>
              <a:cs typeface="Kalnia"/>
              <a:sym typeface="Kalnia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1567500" y="7364189"/>
            <a:ext cx="44250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700">
                <a:solidFill>
                  <a:srgbClr val="C64D30"/>
                </a:solidFill>
                <a:latin typeface="Kalnia Medium"/>
                <a:ea typeface="Kalnia Medium"/>
                <a:cs typeface="Kalnia Medium"/>
                <a:sym typeface="Kalnia Medium"/>
              </a:rPr>
              <a:t>45 Green Street, Manchester, M14 6NL</a:t>
            </a:r>
            <a:endParaRPr sz="1700">
              <a:solidFill>
                <a:srgbClr val="C64D30"/>
              </a:solidFill>
              <a:latin typeface="Kalnia Medium"/>
              <a:ea typeface="Kalnia Medium"/>
              <a:cs typeface="Kalnia Medium"/>
              <a:sym typeface="Kalnia Medium"/>
            </a:endParaRPr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C64D30"/>
                </a:solidFill>
                <a:latin typeface="Kalnia Medium"/>
                <a:ea typeface="Kalnia Medium"/>
                <a:cs typeface="Kalnia Medium"/>
                <a:sym typeface="Kalnia Medium"/>
              </a:rPr>
              <a:t>United Kingdom</a:t>
            </a:r>
            <a:endParaRPr sz="1700">
              <a:solidFill>
                <a:srgbClr val="C64D30"/>
              </a:solidFill>
              <a:latin typeface="Kalnia Medium"/>
              <a:ea typeface="Kalnia Medium"/>
              <a:cs typeface="Kalnia Medium"/>
              <a:sym typeface="Kalnia Medium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1567500" y="8274458"/>
            <a:ext cx="44250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>
                <a:solidFill>
                  <a:srgbClr val="283222"/>
                </a:solidFill>
                <a:latin typeface="Kalnia"/>
                <a:ea typeface="Kalnia"/>
                <a:cs typeface="Kalnia"/>
                <a:sym typeface="Kalnia"/>
              </a:rPr>
              <a:t>RSVP TO SUE AT 15.11</a:t>
            </a:r>
            <a:endParaRPr sz="1900">
              <a:solidFill>
                <a:srgbClr val="283222"/>
              </a:solidFill>
              <a:latin typeface="Kalnia"/>
              <a:ea typeface="Kalnia"/>
              <a:cs typeface="Kalnia"/>
              <a:sym typeface="Kalnia"/>
            </a:endParaRPr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>
                <a:solidFill>
                  <a:srgbClr val="283222"/>
                </a:solidFill>
                <a:latin typeface="Kalnia"/>
                <a:ea typeface="Kalnia"/>
                <a:cs typeface="Kalnia"/>
                <a:sym typeface="Kalnia"/>
              </a:rPr>
              <a:t>035 456 45 66</a:t>
            </a:r>
            <a:endParaRPr sz="1900">
              <a:solidFill>
                <a:srgbClr val="283222"/>
              </a:solidFill>
              <a:latin typeface="Kalnia"/>
              <a:ea typeface="Kalnia"/>
              <a:cs typeface="Kalnia"/>
              <a:sym typeface="Kaln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